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97" r:id="rId2"/>
    <p:sldMasterId id="2147483709" r:id="rId3"/>
    <p:sldMasterId id="2147483757" r:id="rId4"/>
    <p:sldMasterId id="2147483901" r:id="rId5"/>
    <p:sldMasterId id="2147483913" r:id="rId6"/>
    <p:sldMasterId id="2147483925" r:id="rId7"/>
    <p:sldMasterId id="2147484069" r:id="rId8"/>
    <p:sldMasterId id="2147484081" r:id="rId9"/>
    <p:sldMasterId id="2147484093" r:id="rId10"/>
    <p:sldMasterId id="2147484105" r:id="rId11"/>
    <p:sldMasterId id="2147484117" r:id="rId12"/>
    <p:sldMasterId id="2147484129" r:id="rId13"/>
    <p:sldMasterId id="2147484141" r:id="rId14"/>
    <p:sldMasterId id="2147485125" r:id="rId15"/>
    <p:sldMasterId id="2147485793" r:id="rId16"/>
    <p:sldMasterId id="2147485805" r:id="rId17"/>
    <p:sldMasterId id="2147486891" r:id="rId18"/>
    <p:sldMasterId id="2147486903" r:id="rId19"/>
    <p:sldMasterId id="2147490567" r:id="rId20"/>
  </p:sldMasterIdLst>
  <p:notesMasterIdLst>
    <p:notesMasterId r:id="rId177"/>
  </p:notesMasterIdLst>
  <p:sldIdLst>
    <p:sldId id="342" r:id="rId21"/>
    <p:sldId id="256" r:id="rId22"/>
    <p:sldId id="329" r:id="rId23"/>
    <p:sldId id="467" r:id="rId24"/>
    <p:sldId id="375" r:id="rId25"/>
    <p:sldId id="377" r:id="rId26"/>
    <p:sldId id="379" r:id="rId27"/>
    <p:sldId id="257" r:id="rId28"/>
    <p:sldId id="383" r:id="rId29"/>
    <p:sldId id="468" r:id="rId30"/>
    <p:sldId id="258" r:id="rId31"/>
    <p:sldId id="572" r:id="rId32"/>
    <p:sldId id="499" r:id="rId33"/>
    <p:sldId id="500" r:id="rId34"/>
    <p:sldId id="501" r:id="rId35"/>
    <p:sldId id="469" r:id="rId36"/>
    <p:sldId id="259" r:id="rId37"/>
    <p:sldId id="570" r:id="rId38"/>
    <p:sldId id="260" r:id="rId39"/>
    <p:sldId id="261" r:id="rId40"/>
    <p:sldId id="317" r:id="rId41"/>
    <p:sldId id="385" r:id="rId42"/>
    <p:sldId id="573" r:id="rId43"/>
    <p:sldId id="509" r:id="rId44"/>
    <p:sldId id="508" r:id="rId45"/>
    <p:sldId id="318" r:id="rId46"/>
    <p:sldId id="574" r:id="rId47"/>
    <p:sldId id="371" r:id="rId48"/>
    <p:sldId id="386" r:id="rId49"/>
    <p:sldId id="319" r:id="rId50"/>
    <p:sldId id="507" r:id="rId51"/>
    <p:sldId id="510" r:id="rId52"/>
    <p:sldId id="505" r:id="rId53"/>
    <p:sldId id="504" r:id="rId54"/>
    <p:sldId id="506" r:id="rId55"/>
    <p:sldId id="320" r:id="rId56"/>
    <p:sldId id="390" r:id="rId57"/>
    <p:sldId id="331" r:id="rId58"/>
    <p:sldId id="321" r:id="rId59"/>
    <p:sldId id="392" r:id="rId60"/>
    <p:sldId id="391" r:id="rId61"/>
    <p:sldId id="571" r:id="rId62"/>
    <p:sldId id="323" r:id="rId63"/>
    <p:sldId id="373" r:id="rId64"/>
    <p:sldId id="332" r:id="rId65"/>
    <p:sldId id="324" r:id="rId66"/>
    <p:sldId id="325" r:id="rId67"/>
    <p:sldId id="397" r:id="rId68"/>
    <p:sldId id="401" r:id="rId69"/>
    <p:sldId id="398" r:id="rId70"/>
    <p:sldId id="399" r:id="rId71"/>
    <p:sldId id="400" r:id="rId72"/>
    <p:sldId id="333" r:id="rId73"/>
    <p:sldId id="511" r:id="rId74"/>
    <p:sldId id="402" r:id="rId75"/>
    <p:sldId id="396" r:id="rId76"/>
    <p:sldId id="512" r:id="rId77"/>
    <p:sldId id="340" r:id="rId78"/>
    <p:sldId id="575" r:id="rId79"/>
    <p:sldId id="515" r:id="rId80"/>
    <p:sldId id="513" r:id="rId81"/>
    <p:sldId id="576" r:id="rId82"/>
    <p:sldId id="326" r:id="rId83"/>
    <p:sldId id="577" r:id="rId84"/>
    <p:sldId id="514" r:id="rId85"/>
    <p:sldId id="341" r:id="rId86"/>
    <p:sldId id="517" r:id="rId87"/>
    <p:sldId id="516" r:id="rId88"/>
    <p:sldId id="578" r:id="rId89"/>
    <p:sldId id="344" r:id="rId90"/>
    <p:sldId id="394" r:id="rId91"/>
    <p:sldId id="579" r:id="rId92"/>
    <p:sldId id="580" r:id="rId93"/>
    <p:sldId id="328" r:id="rId94"/>
    <p:sldId id="395" r:id="rId95"/>
    <p:sldId id="431" r:id="rId96"/>
    <p:sldId id="432" r:id="rId97"/>
    <p:sldId id="433" r:id="rId98"/>
    <p:sldId id="434" r:id="rId99"/>
    <p:sldId id="423" r:id="rId100"/>
    <p:sldId id="424" r:id="rId101"/>
    <p:sldId id="425" r:id="rId102"/>
    <p:sldId id="426" r:id="rId103"/>
    <p:sldId id="427" r:id="rId104"/>
    <p:sldId id="428" r:id="rId105"/>
    <p:sldId id="429" r:id="rId106"/>
    <p:sldId id="430" r:id="rId107"/>
    <p:sldId id="435" r:id="rId108"/>
    <p:sldId id="436" r:id="rId109"/>
    <p:sldId id="437" r:id="rId110"/>
    <p:sldId id="438" r:id="rId111"/>
    <p:sldId id="442" r:id="rId112"/>
    <p:sldId id="443" r:id="rId113"/>
    <p:sldId id="347" r:id="rId114"/>
    <p:sldId id="346" r:id="rId115"/>
    <p:sldId id="519" r:id="rId116"/>
    <p:sldId id="518" r:id="rId117"/>
    <p:sldId id="582" r:id="rId118"/>
    <p:sldId id="583" r:id="rId119"/>
    <p:sldId id="524" r:id="rId120"/>
    <p:sldId id="581" r:id="rId121"/>
    <p:sldId id="525" r:id="rId122"/>
    <p:sldId id="526" r:id="rId123"/>
    <p:sldId id="530" r:id="rId124"/>
    <p:sldId id="532" r:id="rId125"/>
    <p:sldId id="531" r:id="rId126"/>
    <p:sldId id="520" r:id="rId127"/>
    <p:sldId id="533" r:id="rId128"/>
    <p:sldId id="523" r:id="rId129"/>
    <p:sldId id="522" r:id="rId130"/>
    <p:sldId id="521" r:id="rId131"/>
    <p:sldId id="527" r:id="rId132"/>
    <p:sldId id="528" r:id="rId133"/>
    <p:sldId id="529" r:id="rId134"/>
    <p:sldId id="345" r:id="rId135"/>
    <p:sldId id="541" r:id="rId136"/>
    <p:sldId id="542" r:id="rId137"/>
    <p:sldId id="544" r:id="rId138"/>
    <p:sldId id="534" r:id="rId139"/>
    <p:sldId id="535" r:id="rId140"/>
    <p:sldId id="536" r:id="rId141"/>
    <p:sldId id="545" r:id="rId142"/>
    <p:sldId id="537" r:id="rId143"/>
    <p:sldId id="538" r:id="rId144"/>
    <p:sldId id="559" r:id="rId145"/>
    <p:sldId id="553" r:id="rId146"/>
    <p:sldId id="556" r:id="rId147"/>
    <p:sldId id="560" r:id="rId148"/>
    <p:sldId id="562" r:id="rId149"/>
    <p:sldId id="563" r:id="rId150"/>
    <p:sldId id="561" r:id="rId151"/>
    <p:sldId id="564" r:id="rId152"/>
    <p:sldId id="557" r:id="rId153"/>
    <p:sldId id="565" r:id="rId154"/>
    <p:sldId id="566" r:id="rId155"/>
    <p:sldId id="558" r:id="rId156"/>
    <p:sldId id="567" r:id="rId157"/>
    <p:sldId id="554" r:id="rId158"/>
    <p:sldId id="264" r:id="rId159"/>
    <p:sldId id="265" r:id="rId160"/>
    <p:sldId id="348" r:id="rId161"/>
    <p:sldId id="549" r:id="rId162"/>
    <p:sldId id="555" r:id="rId163"/>
    <p:sldId id="568" r:id="rId164"/>
    <p:sldId id="569" r:id="rId165"/>
    <p:sldId id="550" r:id="rId166"/>
    <p:sldId id="266" r:id="rId167"/>
    <p:sldId id="453" r:id="rId168"/>
    <p:sldId id="460" r:id="rId169"/>
    <p:sldId id="548" r:id="rId170"/>
    <p:sldId id="546" r:id="rId171"/>
    <p:sldId id="454" r:id="rId172"/>
    <p:sldId id="455" r:id="rId173"/>
    <p:sldId id="461" r:id="rId174"/>
    <p:sldId id="262" r:id="rId175"/>
    <p:sldId id="263" r:id="rId17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98546" autoAdjust="0"/>
  </p:normalViewPr>
  <p:slideViewPr>
    <p:cSldViewPr snapToGrid="0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56" y="830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8" d="100"/>
        <a:sy n="68" d="100"/>
      </p:scale>
      <p:origin x="0" y="-6804"/>
    </p:cViewPr>
  </p:sorterViewPr>
  <p:notesViewPr>
    <p:cSldViewPr snapToGrid="0">
      <p:cViewPr varScale="1">
        <p:scale>
          <a:sx n="62" d="100"/>
          <a:sy n="62" d="100"/>
        </p:scale>
        <p:origin x="26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7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63" Type="http://schemas.openxmlformats.org/officeDocument/2006/relationships/slide" Target="slides/slide43.xml"/><Relationship Id="rId84" Type="http://schemas.openxmlformats.org/officeDocument/2006/relationships/slide" Target="slides/slide64.xml"/><Relationship Id="rId138" Type="http://schemas.openxmlformats.org/officeDocument/2006/relationships/slide" Target="slides/slide118.xml"/><Relationship Id="rId159" Type="http://schemas.openxmlformats.org/officeDocument/2006/relationships/slide" Target="slides/slide139.xml"/><Relationship Id="rId170" Type="http://schemas.openxmlformats.org/officeDocument/2006/relationships/slide" Target="slides/slide150.xml"/><Relationship Id="rId107" Type="http://schemas.openxmlformats.org/officeDocument/2006/relationships/slide" Target="slides/slide87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2.xml"/><Relationship Id="rId53" Type="http://schemas.openxmlformats.org/officeDocument/2006/relationships/slide" Target="slides/slide33.xml"/><Relationship Id="rId74" Type="http://schemas.openxmlformats.org/officeDocument/2006/relationships/slide" Target="slides/slide54.xml"/><Relationship Id="rId128" Type="http://schemas.openxmlformats.org/officeDocument/2006/relationships/slide" Target="slides/slide108.xml"/><Relationship Id="rId149" Type="http://schemas.openxmlformats.org/officeDocument/2006/relationships/slide" Target="slides/slide129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5.xml"/><Relationship Id="rId160" Type="http://schemas.openxmlformats.org/officeDocument/2006/relationships/slide" Target="slides/slide140.xml"/><Relationship Id="rId181" Type="http://schemas.openxmlformats.org/officeDocument/2006/relationships/tableStyles" Target="tableStyles.xml"/><Relationship Id="rId22" Type="http://schemas.openxmlformats.org/officeDocument/2006/relationships/slide" Target="slides/slide2.xml"/><Relationship Id="rId43" Type="http://schemas.openxmlformats.org/officeDocument/2006/relationships/slide" Target="slides/slide23.xml"/><Relationship Id="rId64" Type="http://schemas.openxmlformats.org/officeDocument/2006/relationships/slide" Target="slides/slide44.xml"/><Relationship Id="rId118" Type="http://schemas.openxmlformats.org/officeDocument/2006/relationships/slide" Target="slides/slide98.xml"/><Relationship Id="rId139" Type="http://schemas.openxmlformats.org/officeDocument/2006/relationships/slide" Target="slides/slide119.xml"/><Relationship Id="rId85" Type="http://schemas.openxmlformats.org/officeDocument/2006/relationships/slide" Target="slides/slide65.xml"/><Relationship Id="rId150" Type="http://schemas.openxmlformats.org/officeDocument/2006/relationships/slide" Target="slides/slide130.xml"/><Relationship Id="rId171" Type="http://schemas.openxmlformats.org/officeDocument/2006/relationships/slide" Target="slides/slide151.xml"/><Relationship Id="rId12" Type="http://schemas.openxmlformats.org/officeDocument/2006/relationships/slideMaster" Target="slideMasters/slideMaster12.xml"/><Relationship Id="rId33" Type="http://schemas.openxmlformats.org/officeDocument/2006/relationships/slide" Target="slides/slide13.xml"/><Relationship Id="rId108" Type="http://schemas.openxmlformats.org/officeDocument/2006/relationships/slide" Target="slides/slide88.xml"/><Relationship Id="rId129" Type="http://schemas.openxmlformats.org/officeDocument/2006/relationships/slide" Target="slides/slide109.xml"/><Relationship Id="rId54" Type="http://schemas.openxmlformats.org/officeDocument/2006/relationships/slide" Target="slides/slide34.xml"/><Relationship Id="rId75" Type="http://schemas.openxmlformats.org/officeDocument/2006/relationships/slide" Target="slides/slide55.xml"/><Relationship Id="rId96" Type="http://schemas.openxmlformats.org/officeDocument/2006/relationships/slide" Target="slides/slide76.xml"/><Relationship Id="rId140" Type="http://schemas.openxmlformats.org/officeDocument/2006/relationships/slide" Target="slides/slide120.xml"/><Relationship Id="rId161" Type="http://schemas.openxmlformats.org/officeDocument/2006/relationships/slide" Target="slides/slide14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3.xml"/><Relationship Id="rId119" Type="http://schemas.openxmlformats.org/officeDocument/2006/relationships/slide" Target="slides/slide99.xml"/><Relationship Id="rId44" Type="http://schemas.openxmlformats.org/officeDocument/2006/relationships/slide" Target="slides/slide24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130" Type="http://schemas.openxmlformats.org/officeDocument/2006/relationships/slide" Target="slides/slide110.xml"/><Relationship Id="rId135" Type="http://schemas.openxmlformats.org/officeDocument/2006/relationships/slide" Target="slides/slide115.xml"/><Relationship Id="rId151" Type="http://schemas.openxmlformats.org/officeDocument/2006/relationships/slide" Target="slides/slide131.xml"/><Relationship Id="rId156" Type="http://schemas.openxmlformats.org/officeDocument/2006/relationships/slide" Target="slides/slide136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52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9.xml"/><Relationship Id="rId109" Type="http://schemas.openxmlformats.org/officeDocument/2006/relationships/slide" Target="slides/slide8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97" Type="http://schemas.openxmlformats.org/officeDocument/2006/relationships/slide" Target="slides/slide77.xml"/><Relationship Id="rId104" Type="http://schemas.openxmlformats.org/officeDocument/2006/relationships/slide" Target="slides/slide84.xml"/><Relationship Id="rId120" Type="http://schemas.openxmlformats.org/officeDocument/2006/relationships/slide" Target="slides/slide100.xml"/><Relationship Id="rId125" Type="http://schemas.openxmlformats.org/officeDocument/2006/relationships/slide" Target="slides/slide105.xml"/><Relationship Id="rId141" Type="http://schemas.openxmlformats.org/officeDocument/2006/relationships/slide" Target="slides/slide121.xml"/><Relationship Id="rId146" Type="http://schemas.openxmlformats.org/officeDocument/2006/relationships/slide" Target="slides/slide126.xml"/><Relationship Id="rId167" Type="http://schemas.openxmlformats.org/officeDocument/2006/relationships/slide" Target="slides/slide14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1.xml"/><Relationship Id="rId92" Type="http://schemas.openxmlformats.org/officeDocument/2006/relationships/slide" Target="slides/slide72.xml"/><Relationship Id="rId162" Type="http://schemas.openxmlformats.org/officeDocument/2006/relationships/slide" Target="slides/slide14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slide" Target="slides/slide67.xml"/><Relationship Id="rId110" Type="http://schemas.openxmlformats.org/officeDocument/2006/relationships/slide" Target="slides/slide90.xml"/><Relationship Id="rId115" Type="http://schemas.openxmlformats.org/officeDocument/2006/relationships/slide" Target="slides/slide95.xml"/><Relationship Id="rId131" Type="http://schemas.openxmlformats.org/officeDocument/2006/relationships/slide" Target="slides/slide111.xml"/><Relationship Id="rId136" Type="http://schemas.openxmlformats.org/officeDocument/2006/relationships/slide" Target="slides/slide116.xml"/><Relationship Id="rId157" Type="http://schemas.openxmlformats.org/officeDocument/2006/relationships/slide" Target="slides/slide137.xml"/><Relationship Id="rId178" Type="http://schemas.openxmlformats.org/officeDocument/2006/relationships/presProps" Target="presProps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52" Type="http://schemas.openxmlformats.org/officeDocument/2006/relationships/slide" Target="slides/slide132.xml"/><Relationship Id="rId173" Type="http://schemas.openxmlformats.org/officeDocument/2006/relationships/slide" Target="slides/slide15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56" Type="http://schemas.openxmlformats.org/officeDocument/2006/relationships/slide" Target="slides/slide36.xml"/><Relationship Id="rId77" Type="http://schemas.openxmlformats.org/officeDocument/2006/relationships/slide" Target="slides/slide57.xml"/><Relationship Id="rId100" Type="http://schemas.openxmlformats.org/officeDocument/2006/relationships/slide" Target="slides/slide80.xml"/><Relationship Id="rId105" Type="http://schemas.openxmlformats.org/officeDocument/2006/relationships/slide" Target="slides/slide85.xml"/><Relationship Id="rId126" Type="http://schemas.openxmlformats.org/officeDocument/2006/relationships/slide" Target="slides/slide106.xml"/><Relationship Id="rId147" Type="http://schemas.openxmlformats.org/officeDocument/2006/relationships/slide" Target="slides/slide127.xml"/><Relationship Id="rId168" Type="http://schemas.openxmlformats.org/officeDocument/2006/relationships/slide" Target="slides/slide1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93" Type="http://schemas.openxmlformats.org/officeDocument/2006/relationships/slide" Target="slides/slide73.xml"/><Relationship Id="rId98" Type="http://schemas.openxmlformats.org/officeDocument/2006/relationships/slide" Target="slides/slide78.xml"/><Relationship Id="rId121" Type="http://schemas.openxmlformats.org/officeDocument/2006/relationships/slide" Target="slides/slide101.xml"/><Relationship Id="rId142" Type="http://schemas.openxmlformats.org/officeDocument/2006/relationships/slide" Target="slides/slide122.xml"/><Relationship Id="rId163" Type="http://schemas.openxmlformats.org/officeDocument/2006/relationships/slide" Target="slides/slide143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5.xml"/><Relationship Id="rId46" Type="http://schemas.openxmlformats.org/officeDocument/2006/relationships/slide" Target="slides/slide26.xml"/><Relationship Id="rId67" Type="http://schemas.openxmlformats.org/officeDocument/2006/relationships/slide" Target="slides/slide47.xml"/><Relationship Id="rId116" Type="http://schemas.openxmlformats.org/officeDocument/2006/relationships/slide" Target="slides/slide96.xml"/><Relationship Id="rId137" Type="http://schemas.openxmlformats.org/officeDocument/2006/relationships/slide" Target="slides/slide117.xml"/><Relationship Id="rId158" Type="http://schemas.openxmlformats.org/officeDocument/2006/relationships/slide" Target="slides/slide138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62" Type="http://schemas.openxmlformats.org/officeDocument/2006/relationships/slide" Target="slides/slide42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111" Type="http://schemas.openxmlformats.org/officeDocument/2006/relationships/slide" Target="slides/slide91.xml"/><Relationship Id="rId132" Type="http://schemas.openxmlformats.org/officeDocument/2006/relationships/slide" Target="slides/slide112.xml"/><Relationship Id="rId153" Type="http://schemas.openxmlformats.org/officeDocument/2006/relationships/slide" Target="slides/slide133.xml"/><Relationship Id="rId174" Type="http://schemas.openxmlformats.org/officeDocument/2006/relationships/slide" Target="slides/slide154.xml"/><Relationship Id="rId179" Type="http://schemas.openxmlformats.org/officeDocument/2006/relationships/viewProps" Target="view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6.xml"/><Relationship Id="rId57" Type="http://schemas.openxmlformats.org/officeDocument/2006/relationships/slide" Target="slides/slide37.xml"/><Relationship Id="rId106" Type="http://schemas.openxmlformats.org/officeDocument/2006/relationships/slide" Target="slides/slide86.xml"/><Relationship Id="rId127" Type="http://schemas.openxmlformats.org/officeDocument/2006/relationships/slide" Target="slides/slide10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52" Type="http://schemas.openxmlformats.org/officeDocument/2006/relationships/slide" Target="slides/slide32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94" Type="http://schemas.openxmlformats.org/officeDocument/2006/relationships/slide" Target="slides/slide74.xml"/><Relationship Id="rId99" Type="http://schemas.openxmlformats.org/officeDocument/2006/relationships/slide" Target="slides/slide79.xml"/><Relationship Id="rId101" Type="http://schemas.openxmlformats.org/officeDocument/2006/relationships/slide" Target="slides/slide81.xml"/><Relationship Id="rId122" Type="http://schemas.openxmlformats.org/officeDocument/2006/relationships/slide" Target="slides/slide102.xml"/><Relationship Id="rId143" Type="http://schemas.openxmlformats.org/officeDocument/2006/relationships/slide" Target="slides/slide123.xml"/><Relationship Id="rId148" Type="http://schemas.openxmlformats.org/officeDocument/2006/relationships/slide" Target="slides/slide128.xml"/><Relationship Id="rId164" Type="http://schemas.openxmlformats.org/officeDocument/2006/relationships/slide" Target="slides/slide144.xml"/><Relationship Id="rId169" Type="http://schemas.openxmlformats.org/officeDocument/2006/relationships/slide" Target="slides/slide14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theme" Target="theme/theme1.xml"/><Relationship Id="rId26" Type="http://schemas.openxmlformats.org/officeDocument/2006/relationships/slide" Target="slides/slide6.xml"/><Relationship Id="rId47" Type="http://schemas.openxmlformats.org/officeDocument/2006/relationships/slide" Target="slides/slide27.xml"/><Relationship Id="rId68" Type="http://schemas.openxmlformats.org/officeDocument/2006/relationships/slide" Target="slides/slide48.xml"/><Relationship Id="rId89" Type="http://schemas.openxmlformats.org/officeDocument/2006/relationships/slide" Target="slides/slide69.xml"/><Relationship Id="rId112" Type="http://schemas.openxmlformats.org/officeDocument/2006/relationships/slide" Target="slides/slide92.xml"/><Relationship Id="rId133" Type="http://schemas.openxmlformats.org/officeDocument/2006/relationships/slide" Target="slides/slide113.xml"/><Relationship Id="rId154" Type="http://schemas.openxmlformats.org/officeDocument/2006/relationships/slide" Target="slides/slide134.xml"/><Relationship Id="rId175" Type="http://schemas.openxmlformats.org/officeDocument/2006/relationships/slide" Target="slides/slide155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17.xml"/><Relationship Id="rId58" Type="http://schemas.openxmlformats.org/officeDocument/2006/relationships/slide" Target="slides/slide38.xml"/><Relationship Id="rId79" Type="http://schemas.openxmlformats.org/officeDocument/2006/relationships/slide" Target="slides/slide59.xml"/><Relationship Id="rId102" Type="http://schemas.openxmlformats.org/officeDocument/2006/relationships/slide" Target="slides/slide82.xml"/><Relationship Id="rId123" Type="http://schemas.openxmlformats.org/officeDocument/2006/relationships/slide" Target="slides/slide103.xml"/><Relationship Id="rId144" Type="http://schemas.openxmlformats.org/officeDocument/2006/relationships/slide" Target="slides/slide124.xml"/><Relationship Id="rId90" Type="http://schemas.openxmlformats.org/officeDocument/2006/relationships/slide" Target="slides/slide70.xml"/><Relationship Id="rId165" Type="http://schemas.openxmlformats.org/officeDocument/2006/relationships/slide" Target="slides/slide145.xml"/><Relationship Id="rId27" Type="http://schemas.openxmlformats.org/officeDocument/2006/relationships/slide" Target="slides/slide7.xml"/><Relationship Id="rId48" Type="http://schemas.openxmlformats.org/officeDocument/2006/relationships/slide" Target="slides/slide28.xml"/><Relationship Id="rId69" Type="http://schemas.openxmlformats.org/officeDocument/2006/relationships/slide" Target="slides/slide49.xml"/><Relationship Id="rId113" Type="http://schemas.openxmlformats.org/officeDocument/2006/relationships/slide" Target="slides/slide93.xml"/><Relationship Id="rId134" Type="http://schemas.openxmlformats.org/officeDocument/2006/relationships/slide" Target="slides/slide114.xml"/><Relationship Id="rId80" Type="http://schemas.openxmlformats.org/officeDocument/2006/relationships/slide" Target="slides/slide60.xml"/><Relationship Id="rId155" Type="http://schemas.openxmlformats.org/officeDocument/2006/relationships/slide" Target="slides/slide135.xml"/><Relationship Id="rId176" Type="http://schemas.openxmlformats.org/officeDocument/2006/relationships/slide" Target="slides/slide156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8.xml"/><Relationship Id="rId59" Type="http://schemas.openxmlformats.org/officeDocument/2006/relationships/slide" Target="slides/slide39.xml"/><Relationship Id="rId103" Type="http://schemas.openxmlformats.org/officeDocument/2006/relationships/slide" Target="slides/slide83.xml"/><Relationship Id="rId124" Type="http://schemas.openxmlformats.org/officeDocument/2006/relationships/slide" Target="slides/slide104.xml"/><Relationship Id="rId70" Type="http://schemas.openxmlformats.org/officeDocument/2006/relationships/slide" Target="slides/slide50.xml"/><Relationship Id="rId91" Type="http://schemas.openxmlformats.org/officeDocument/2006/relationships/slide" Target="slides/slide71.xml"/><Relationship Id="rId145" Type="http://schemas.openxmlformats.org/officeDocument/2006/relationships/slide" Target="slides/slide125.xml"/><Relationship Id="rId166" Type="http://schemas.openxmlformats.org/officeDocument/2006/relationships/slide" Target="slides/slide14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8.xml"/><Relationship Id="rId49" Type="http://schemas.openxmlformats.org/officeDocument/2006/relationships/slide" Target="slides/slide29.xml"/><Relationship Id="rId114" Type="http://schemas.openxmlformats.org/officeDocument/2006/relationships/slide" Target="slides/slide9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185EED1-B094-4A7B-B7B9-7522AEFC437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9FE68EE0-75EE-4483-946D-2325F79D20A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35BE27C7-803B-4119-B5A8-6BE0E6717C8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38CFF86-38EC-4793-86EB-101C69F5ABC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DBFAE16-4D6A-4664-A9BF-683C42EC58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E04CD803-F6A1-4CF6-9B68-81A19ADE6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6253A31-9708-49CD-B960-E3BD21ACAF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1FBB4D4C-D967-46DB-A62E-3BB424D953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61126BF1-6CFD-4C0C-9003-18B9C8F11673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72B8E10-5C8C-4FBD-A6CF-137C4D4D3E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69AE1BC7-F59E-49FD-86AD-E27A88757D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7F4E5D2B-76A3-4C6E-9CCD-F3DB3DEE7D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B135F779-4A85-4A81-AA2D-8EE4B5F4DFA7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4184966C-1005-4BAB-9AC5-C7B135660A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65B77B62-6724-4461-9174-95D6BC7152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1E3E007F-5AFC-470E-9AD2-9862E7B02A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28473429-5F41-4802-BB7F-1B7EE4021CA8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9CF733F4-BD45-433A-A69F-3D939155E66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C6DE91AE-B989-418F-BFED-F49A9C9F07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9092DB0E-6217-42EA-AB4C-A4795C08E4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1D28672F-44C7-42DF-90F6-8EBE37C502F9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537AEA14-0259-402C-9396-48CF171C0E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F49F2748-5050-4B8F-9F14-94FC6DFFB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D1FEDA27-921B-4E7E-B5B3-9968610280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32F7E703-E963-4CA9-84A5-886587C159D3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38DFD237-9D69-4F8B-A85D-AEE5F96394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8D443903-F024-4F5D-BFE9-AF92D5588F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44E283D9-E24D-40FE-BD47-1FF1E3426E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40344F62-6E7C-4365-AD67-E4A1DAF4626D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CB60A7FE-D83D-49B4-9D66-8D33F10E19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1DA1FD96-46EB-45C4-A679-ED252B0386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385F3287-C0CC-4743-A369-D1B20AF93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CE7AF9DA-AB7B-4C95-BF44-BACCC5389AE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21013F70-3067-479A-A4CC-364EE661D1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FCEB3886-A047-4F85-931B-7868F50214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253A31-9708-49CD-B960-E3BD21ACAFD2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172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07505AF2-9508-4326-B9B8-B59D3EEEB9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0AAD7408-1999-4949-B829-474B8815FCAF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2205D7B5-4539-4067-BB5C-E0DC408AEF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DB8C3BCA-D05C-404C-ACB7-91EC554003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85ED4843-927B-486F-8089-ED20D7E094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A032B795-D788-45E9-8773-2B4F13C3964D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494B2A66-883E-49A9-BE95-3DE34A2BCD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8498DF89-0B24-4E5F-B374-C225F2F776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E8986BD6-9B6E-4DFA-B161-D12978E0FC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25662449-46D8-450E-9AD4-CDC5545DCD30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E05B6A19-278A-4189-9FE7-0519FC9112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2BA88ABD-6C95-4051-8D8C-1DF1B85F6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206BCBBB-30F0-457A-8AA2-C57F5C670E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A99D69E3-0792-4EDF-9F0F-9C7F9FFEB2A0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C3ABE498-548E-4358-9829-0A0183806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46C3ABD6-5F16-41A4-BA9B-A1C66E294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3CDA59FC-9F8C-42E8-A664-A2F713238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A40B2AF8-084C-45B0-9DC3-C7DBAB4537BB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4E33D52B-FCA3-43EC-8DEE-FEBF9FF37A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7512792A-A3AB-431A-AC2C-E8E5804F5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A6BED6B1-EC3F-4E23-B293-7BEF273CC0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21C3B747-B48D-4099-80EE-453441333590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2575CADE-F7EF-4A58-B946-B739812FB0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61DFBBE7-48C2-40ED-8868-A73878EB9F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697C7519-96F1-4B30-990C-E6091B756E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AD8C4F33-AAEB-4E34-BAB6-BC20580C0D2A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D8DAEF00-DBC0-4F78-B832-3341D2F4CB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522FF281-006A-475B-BE1B-5E3697DCC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B6FA1534-8A55-4AD4-A626-CEC92468BB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D04FD78D-F35C-440D-8198-4550D3039E34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F4BADFD1-6D2B-486B-AE0C-2F8BC100CD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0CA0FB75-8870-4667-9A4C-E4AD63B7A1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>
            <a:extLst>
              <a:ext uri="{FF2B5EF4-FFF2-40B4-BE49-F238E27FC236}">
                <a16:creationId xmlns:a16="http://schemas.microsoft.com/office/drawing/2014/main" id="{9B0B7B81-7EA4-4878-A8C1-10E56A8EFC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1AC75910-EE02-4DF8-8E98-6491EEAF56CA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8659" name="Rectangle 2">
            <a:extLst>
              <a:ext uri="{FF2B5EF4-FFF2-40B4-BE49-F238E27FC236}">
                <a16:creationId xmlns:a16="http://schemas.microsoft.com/office/drawing/2014/main" id="{45B44FB1-70BA-475F-8617-B7DC7C98F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>
            <a:extLst>
              <a:ext uri="{FF2B5EF4-FFF2-40B4-BE49-F238E27FC236}">
                <a16:creationId xmlns:a16="http://schemas.microsoft.com/office/drawing/2014/main" id="{01EC5B5F-BDB5-4AFE-AD3F-6F2B899DC0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6590B1D3-907B-4B01-9FDB-0991775F9C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B32D87CF-609D-4847-B9B3-7A510B50A730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E3E3BC64-9E62-46F7-8BFF-996C8B7AC4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351837FF-DC17-4AD4-B2EB-ACA1D1CA3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C1534979-3DA9-49EE-AF37-FE0D55B643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A7E30CAC-1A61-4B57-8A89-9B07A9B5E745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E8DE5749-C42C-4D55-9C65-C28DF321F1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25FC5C96-C646-47A0-8DBA-8A045731A7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1EA1B2CD-BA36-406F-8B36-5CAA2DAACE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F19ECB34-19E0-41C8-BFBE-C1AAB0E40D9C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D4DBC1C1-9485-48C8-8F39-46425382F1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151A262F-5A73-402E-B60A-1282864A6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E3A7ABF7-FD9E-4CEB-9E60-D7F9849E89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E82DBA3F-6DDD-47C6-98BB-E0E25E0D5792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2DF745A1-042E-43AE-AC1B-CC5404E922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A8944067-AE3B-47E7-822E-F7706AD69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9209E9C7-A372-421B-89E6-AFF3D977A3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D348D1E6-0B7F-408B-B776-D3F291886DF1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AC0C279E-C069-4A3F-BC8E-0711720E7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FAF5FAE1-FE06-4682-A02E-A07A2191BE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C82240B4-3DCD-40FC-A390-748274C23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44140B20-07AD-412F-9A13-90EA6D1232FD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B0948031-BD45-4658-B4EC-5380DC91E2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F7A24BDD-73D9-4DF1-91D9-0E6524DD73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C23AA821-8565-45D5-BD6B-E0059193F0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6882F11A-1411-43FC-91EA-4089268123D0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B57EEEDF-8BAD-4D90-9C62-BC207B9179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2D311A50-85F6-4CA9-995B-E45786CB9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E15A70CB-7740-4225-ADA1-C5CAAC70C8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6FCC2E9C-2BED-433A-AFE0-581957F43BA9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281A6B0E-34F3-4CB9-AB12-4F5CFD7FCB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81FABBC6-5179-4E79-8EE7-4A1E15708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BA7E8BE5-7C38-4389-AF3E-B3DD0791DC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0087365B-508D-489B-862D-759F6E8E7756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970B8F39-A4FA-4452-B1DC-8A1CBF330C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366BBAE6-10E8-4841-92AD-F3003F88DE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DD6FC338-27D9-46C2-AB8C-8F45EB022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7AA862F3-5BE7-412E-BC51-85B22C45BCC1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96524BBB-00F1-4074-884F-8B1B6E2828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026CD220-F875-4BBB-BC3E-A6B573715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4583D7AF-00EF-44E1-9A6E-862900E8EC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D61096D2-B577-44AF-8F61-01232AE853A8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33D1932D-4D8F-433C-857B-2CC7D5991D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3E6223F2-514C-44B6-9911-0FB4CCA1E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EC6A3A23-A267-490A-B28B-4A874D4060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B127414B-75FB-4104-A577-595E199AEC07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6F764385-CF9F-4DFE-9299-D16B445B0B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D2910F40-6DD7-49FA-9DDF-62AF7AF2B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763E7790-5F99-45DB-AD36-647509DD99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BEB8C909-9517-4715-9D07-A49C02882949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20EF55E2-C21A-44EF-A024-6E71F60D75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D43DA3F5-2BA2-4067-88E9-C499F8AD7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2D0B8465-B8D7-4D83-B8DF-F377EEC76F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D4E74CF7-0B36-4D5C-842F-D6C8406FB2F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CA45C345-CC15-48F2-9098-3E2F52F091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27E0EC9C-E861-4895-9835-EB0FA3375D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BE1B17BB-B1D4-4C2A-ABF6-9AE117A594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F7A85180-3D2F-4528-9BA4-5B867873FBE5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6B693F4B-6A73-46D6-80FD-36DA9A61B6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9796C5A0-7F0F-4087-8070-745F1A6ED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EEF414A-6BB5-491D-AE3E-7B93F65AFC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6846FA25-BE32-42FC-A536-06F51EACB5C1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9CC3542-F42A-4855-AB06-940FF2761A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0BB241F9-1507-438D-9391-D0628A378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2927D619-8FE6-455E-A8CD-2B3137A39F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9B3BF72E-DDA0-4E32-A7EB-C19CDA2F9D84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2063B956-56CC-4F73-AC0F-244BE12371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21514D91-720E-4ADD-8685-B2887AACBB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767D419F-E08D-485C-8F75-2DF15873AE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fld id="{56B96B36-61C0-427D-916A-2950A7594DBE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26E1E58C-00CB-4080-96A6-860E66D0AB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20BE1365-7658-42B2-8F1C-4187C69A9D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1.bin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2.bin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3.bin"/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4.bin"/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5.bin"/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6.bin"/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7.bin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-book.com/" TargetMode="External"/><Relationship Id="rId2" Type="http://schemas.openxmlformats.org/officeDocument/2006/relationships/oleObject" Target="../embeddings/oleObject18.bin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9.bin"/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A0AEC96-10D1-49F2-8764-EA8EA90F101B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3C24819A-18A1-4B71-955E-92D3527463C3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1507" name="Rectangle 8">
                        <a:extLst>
                          <a:ext uri="{FF2B5EF4-FFF2-40B4-BE49-F238E27FC236}">
                            <a16:creationId xmlns:a16="http://schemas.microsoft.com/office/drawing/2014/main" id="{D163CEEB-F366-4632-973F-2420A884D0D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4FC101-745C-4651-BDC1-167E2CAA5C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9C1C6E58-121E-4182-8C79-118BD7C9C4AC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168453-04CF-4D70-89BA-974E24D23A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1A08BA-5FD5-48A7-A052-A27A267CD9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97DE4FA4-25AA-4584-88C4-A5EDBE3DAAAC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68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D6FEB54-1760-44A2-ABFB-30960D1C42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0734CA-107D-4EE7-81D0-ADBAF6B9F021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FA1B9B2-0463-4A68-AB72-E0BA0B5C6D4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D4D95-9F0C-4ADB-B5FF-82FA3B736E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11148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AB90DF0-5E16-4D1B-A083-E80A9FE57E7E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5CB3F926-3C20-4FC2-82BA-1A41B11DB5A9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30723" name="Rectangle 8">
                        <a:extLst>
                          <a:ext uri="{FF2B5EF4-FFF2-40B4-BE49-F238E27FC236}">
                            <a16:creationId xmlns:a16="http://schemas.microsoft.com/office/drawing/2014/main" id="{C7BC6591-522F-49DE-9B4A-D5549E5CCF3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D8DED80-538D-43D6-8867-503F481D01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58FAEC8A-19BD-457A-BC7A-410050C27555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A7E288-EF3B-4017-AB1C-F732D0E47C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DC7A94-7829-4726-9730-04E8E28C4D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2E12E680-8CB8-429E-B2BA-7191CA8D2449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5562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65E38A-D87D-4934-B0B5-B5BAD4FD96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256AD-B690-4DE1-817B-1521A72DAE24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D62BBC-4025-43AB-8270-B232FC4491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242E09-EB77-487F-821B-C7485147BB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270705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ED9FE3B-F9D8-49ED-8797-765DD1C60A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1DE734-D063-45CD-859F-AE996331E1D0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E1DB55-1BFA-4AFE-89FA-A2E98122BBA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73B33-028A-4DCA-8BB8-2E810C2197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7773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9D3F1-A83C-4BC4-917E-1CFA9A8EA7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4555D-81E1-4852-A55F-8CC7D17975C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CE3C8-AD1B-46C5-8E2C-33947425B8E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127B3-8799-4F60-9C89-2647E01E8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4024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56B4A3-614C-4BAC-807D-24E745A463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2AEB7E-A31D-47CF-88CB-FF4860C9F101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C68B3F7-2B6B-4F08-8B6F-04A054D5AFC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9D406-A0EC-4F97-916E-9E83B7EABB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37272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6C4F364-5860-4E2B-9E65-2616D5BA26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FA45A-D1AF-4F05-BE02-3D58807DF71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90142B9-D8F6-49A3-A191-1C298AD90B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A66C23-AE1F-4C93-B694-3365E2FBF1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86021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62182C3-41B2-48B6-A41F-576CEA0347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710763-1498-4C9E-BB9A-68C2040C9FBE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4E1D47F-70D3-4A86-8509-DC734FF339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742FC3-6054-4794-8B00-BB327621E4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101401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90B55A-52CA-4DB0-86C6-74DA441EC4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0099B-3617-4F20-B628-83CD57A2B3F6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FAFE57-A887-4707-9220-91AD1B87AA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418FB-A829-4B95-83A1-EA1FE9D1A8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9124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EB326-659B-4E0E-853E-5EAE6B028C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31399-15CF-4170-8D74-7F11F81CE769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9113E1-C1D2-4D0F-B495-FEAC2D2EA6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DB49B-B6EC-4E71-ACDA-37760AFF60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50440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0619F0-6093-4998-A8F0-CCACB7C86B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F700E-D45C-4BFD-ACEC-6E6F57A4802A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9B32270-38DD-4381-B0CA-CC468ECA3E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2764C-FDF7-41AA-B129-6DAC5A54BC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224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77B863-BEC6-40EF-94DA-42E2445CB0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1E875-40ED-4C58-BBDA-14541A445785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0FF31D-2443-4D84-ADA7-35921E4C838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CC746A-932B-4779-ACFC-D6315EC33E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32159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D9105B-46BF-46B0-BEFD-81B23529CE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DBC656-9EA7-41B8-8DDA-A8BD00E96EC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E3B1BB-F6F0-4A91-A288-3FD7C0818E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B0C3F5-7512-4EE3-9069-607DBAEB9B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144377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F121C96-7B14-44D3-B3E8-BB9659AD883C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469C2F9A-5A6B-4710-AED1-86D6AFC74F36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31747" name="Rectangle 8">
                        <a:extLst>
                          <a:ext uri="{FF2B5EF4-FFF2-40B4-BE49-F238E27FC236}">
                            <a16:creationId xmlns:a16="http://schemas.microsoft.com/office/drawing/2014/main" id="{4744B6AB-FE11-4381-A33B-FE1D2464548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05F9AF-1F7B-4FCF-805D-DAB4197B15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43D44C52-EF26-4DE6-A463-DF70ECFCBEE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666AB06-185D-4E30-9B22-2197F6F4F6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A57F3C2-569D-463A-B4F6-AD38136F13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D061B210-9518-41DA-B9E6-3FA36D787559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355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A3F36E-156D-4ADE-9BAA-E63D91A7A6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13BBDD-A8B3-4308-AA79-D96D683D16EA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A3E4CF-6AC0-460D-B9E8-46283B2690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A954C-D74F-4546-9C76-BE90D2CED2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205482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6BF5684-B8FF-415E-B586-A8D3C0702C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34543-16DD-432F-A955-EDBC0A2E6FA2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CCB9F90-1F65-4B55-8E7F-F185ACD363E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0642DD-AA88-4BCE-9C09-7745A89149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465969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AE128-7A48-4756-9F4A-B398FB1FA6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5EE43-8E96-4CD7-B005-9C4A8FF49CE0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3F15A-E27A-4D43-BF01-4ADFC4F6468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BADADA-4B04-4B20-ABEA-A791DE15BD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31897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A2074E6-6277-4611-8B7E-D7B85C3A0E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39EE63-51F1-4FAC-BE6B-73102165A7D0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EC496ED-55A8-4416-84FF-D63EA0E8D07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E29D6-1EF4-4C07-8E22-AB6EA90E32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90333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BE0C82-97B6-4F32-836F-869EEB5CA0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68FAB-B0C4-4392-BBA1-384DB7032F09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0104BD3-4BA3-45BF-949B-8E6BED19CC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B814E-92C1-4BF3-B792-F5C4DE7337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224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9140F40-4989-4AEB-96B1-DCB1571DD1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2A29C-5230-4C9E-AC82-54F051106A82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87E6CFF-8758-4D2C-875D-391C977575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87443-57BA-4BAA-B951-53DB499CB6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3419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93C3FA-E231-437C-A26E-7F04AE9017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4910F9-4341-4937-AA44-2FBB180BC7C9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2385F-4F98-47F5-8023-2BD04581517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40DC8-7B42-4A57-8414-44C3EFAF97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84494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08FCFA-603E-483F-8A92-0B625C1BB6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14DD0-C9ED-46C8-98BA-4102EFF90F8E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B4600B-EF49-4F48-8CB2-4D2AD6F1D63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15377F-D976-4638-BE02-8E6286546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51412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343A6196-0231-4535-AD64-BD9507D405A9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6A8E076F-42B5-46F4-8865-617B8C875DCA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2531" name="Rectangle 8">
                        <a:extLst>
                          <a:ext uri="{FF2B5EF4-FFF2-40B4-BE49-F238E27FC236}">
                            <a16:creationId xmlns:a16="http://schemas.microsoft.com/office/drawing/2014/main" id="{5EA57128-7CDB-494F-97B6-F9B889E1DBA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738FF8-6D5A-41FF-ABD9-B646FD5C11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AA72B818-21AB-49CC-97FF-8C7AD53259AA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81156-1EE1-4F85-931F-12160A033C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BA8025-6726-48E1-B4DB-3F60D4390D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5E6A7886-2615-4D60-80C8-E26ADE8FAB59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7137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7A45E14-2DFF-4E9C-82A8-13A398486D0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A9113-332E-4178-9524-50611BDB818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D6DB602-12F6-4A43-82D5-6348C8D38EA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78315-6007-4B9B-9C65-E3F5CAD177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07371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54C3D5-2E3C-4C99-9BBB-93A4D2099E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8EDC5-39D7-446D-B571-1DAC5D109F1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B244CA-D8C7-4888-8D11-C5DBD926B7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6AD04-08F9-4B54-BAD3-D520A0C111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764744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EF91379-9AD9-43B6-BE6F-59B370855495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66C384CD-2C9F-4234-9E5F-7FF2A263C6B2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32771" name="Rectangle 8">
                        <a:extLst>
                          <a:ext uri="{FF2B5EF4-FFF2-40B4-BE49-F238E27FC236}">
                            <a16:creationId xmlns:a16="http://schemas.microsoft.com/office/drawing/2014/main" id="{814C29B8-DD67-4B09-920C-AD24D0B748C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4315B6-228B-427F-A0DB-17D65D6DC00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90A4F074-A82A-4564-9132-A990F1FAF71B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8F952A-A91D-4785-9F49-CC49F2A07C7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837BFE-AD7C-406A-8F68-9259DA6B89E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7C2DC179-8781-450A-A48B-F94C94026731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1778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1DD0D5-BF3D-49CC-A697-885A36AD5E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A46A4-06F6-40A9-8362-9DC195A0CB69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CC5C36-1B89-43D8-B876-147FD1DEF2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0054E-9B82-4647-ABCC-F83EC66FCB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62414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43B22E-F783-4B37-A1A3-C711516AEB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26D62-700A-440E-9C38-2A7AB91D5706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523FF2A-848B-44BE-9EB1-F6A725F894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DF5AD-1184-46B7-BD6B-0A22452828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646557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1ADF56-8F19-402D-9C45-80D46A198E7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B6D5FA-DAD6-441A-B9E1-DE680438A3C9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C689A-9D6E-487C-82CE-2E6F30916E3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7B5A4-2355-4A3E-8CD0-6AA54846AE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6301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1FE73A8-2EB7-438E-9A80-07E1FCC2FC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18406A-53F9-495F-A3D4-DE6509E29734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992BBC3-D077-4841-B10E-7347A534AF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DDD67E-BA1E-4359-BDB6-9CBD574EA2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034827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38DECF8-5538-4BA1-AA76-9543FAE977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7DCBE-A32C-4CF2-84C7-5859CB4E7E9C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9EABB24-0D2D-44D0-A92E-8BF6A7641F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AE7ED-1DE0-4B4B-B46C-02D6E378A6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96503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DF4E4F-2224-4773-950A-67BE22C314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48B80-46A7-41F1-98DD-B2EC292D9B9C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E109A6B-01D9-44D3-879B-08B49F36E8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03BA7-7408-461E-9E12-2B95657E77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777051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ECC224-31FC-477B-8E0B-9949AF9ED8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8AFE6-7012-4336-B938-01813894C3C0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1ED071-957E-4223-98AC-ABB2043137B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E150F-D868-4353-879E-5DF33BE25D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20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D9AC9A7-DC09-4BFD-855E-CA35E3CAB9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39DBD-868A-409A-89C8-163F6ED2B719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12B8C25-7824-4109-AB52-ABDB3579989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0EA3EC-86CB-4A02-8D11-9A7E4BA475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540609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990E71-209A-4A23-B1AA-5A3D1FC48EF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8FBAC-6FB6-4782-A719-45C3D0DBD18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7E8C5-8586-4D69-91CF-99C752AB37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EA11F3-C00C-4279-B1B6-E7DB1AEF9E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91629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609F05-11DE-41FB-A521-79D84B96E2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C4D93-7879-4F65-9204-02592E1373C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A16DAD-DA78-4690-9D45-55E6526671B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06E8B-0E4E-490A-9348-8EB83FC0BD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8426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720BA7D-F655-44D3-97FC-3DE677CFFBE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BFB7C6-F4C4-4532-AD70-167C4DADA470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387F5D-B212-4AEA-915D-57371A745DD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0DED7-0B60-429A-8E5F-A759AE3E6A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32458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E6354C39-4037-4113-B2FC-D4A574DA5C6B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0F3475A2-19E0-46C9-9C94-4861C05DB109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33795" name="Rectangle 8">
                        <a:extLst>
                          <a:ext uri="{FF2B5EF4-FFF2-40B4-BE49-F238E27FC236}">
                            <a16:creationId xmlns:a16="http://schemas.microsoft.com/office/drawing/2014/main" id="{23575BDC-4130-4FB8-9C82-349DA3A441F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F0D222-60FA-4328-A04C-916F7B841C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CE61826A-C020-4545-B470-1548CE4A133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5CD88D-32D7-4E8F-8EC2-69B2B5AC7B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25EEC3-093F-44F3-843E-69C1EDE2DF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3520B368-2FCD-40B4-8767-6C80948BB0E1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78291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67BDB4-C8AE-46D3-94FD-3399539B16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7026C3-80A2-49E8-854E-7AAF6C43AAA5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195C2E-47E6-4491-BF15-C5E190EE7D5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C1E72-3DC3-4A42-8808-6177FCDEDF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69024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A6809F-B1E9-4711-855F-EF0835EE5A5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7D42C0-2E75-4D6C-BE0F-A0537BFE35E7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251332-070C-45CA-AAC5-FD39124ADE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CF33F-8E40-4EC2-B6A6-4B8ADD6185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2970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CE6E8D-3641-40C5-9FED-CD5100972C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0044D-0471-4458-AD9B-FEB108C64659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BDCA5-C52F-4AAE-943E-6119C119498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A9093-074C-4B6D-964C-F044120A75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27776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FD1CB46-B814-43C4-BB0C-5ED8E974F9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8B701D-1FFB-43C2-ABF2-436AD94294A5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49AE189-252C-4B0E-8A13-3853CA63EF0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E6FFA-3F45-455F-AE2E-5F1EE77902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554492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C1E9A12-6C72-40FF-B961-7DA72EFCCC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CBADC-1A1C-4B02-AF6E-C820E0BF335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CFFC4BE-DFC3-4011-80CB-B02557DBCB8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58F2D-C9C3-4FE9-863A-68801ADD9D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262781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E44D959-C69B-4DFA-8081-EE63AC0402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46DDB-37D9-410F-A30A-FF4811DEA67A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DDB1192-21B7-47AE-BF78-34596163B39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6B49B-CD8A-4E38-9E99-7E8C5F2C2D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3562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3AD5D90-443C-4F4B-9F0A-C409C0F458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065C1-9FAB-402D-B214-91CB840CF02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53275DD-FF83-462E-98E2-71F3C79FBC2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5F02E-D1C5-447B-9C89-8177DEC809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02856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42512-933F-40A0-AA28-A9179DC9B8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FA400-42F0-43E0-AEF3-1BB4CAE78EB7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871A6E-421B-4C48-82D1-8E865BC001C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F24B8-28EE-4602-821F-95361F829D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909682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7AFAD-52B1-4026-9E99-BC3BB8D6D6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DA458-633B-40D1-89FF-E5A4F95E9A22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89B2B-5510-4289-94F2-21EE84BC12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07610-BD0B-45FD-9724-0C782E4434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72817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4F4B16-6F4D-4A2F-9FFA-63A64B9D852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A69E3A-DF61-4F7C-BCA6-6E87D6236BB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2A11A6-3F07-42B5-9C86-E58EF1AA8F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26583F-8080-4C21-BC1E-986F586B0F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58287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5582E65-2609-49BB-9483-BB467337F8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808888-887D-41A6-A0BA-55AF4E24B8F6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160C40D-0210-440C-BCE9-473271A703F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9E4BBD-6B03-4946-9A0D-8037C62F99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27932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A9F25759-695D-48E4-88D0-525E09B31098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BE914D90-588D-43AF-A1C0-FEF0EBC82CD1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34819" name="Rectangle 8">
                        <a:extLst>
                          <a:ext uri="{FF2B5EF4-FFF2-40B4-BE49-F238E27FC236}">
                            <a16:creationId xmlns:a16="http://schemas.microsoft.com/office/drawing/2014/main" id="{DB1D39AF-95E4-4F68-9CC1-3BD22B9BA0B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C0D5BA-FFB3-42C4-8E1B-B4EE76ADE6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F07024A4-FBC1-4653-9A8E-A05CC51865E0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98DD76-4EE1-41B0-A040-CE343190B4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64BE25-99A1-49EE-B6E4-4B410FD6DD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30D80095-2ABC-455C-809D-D8D06ADBDC7E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9463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337972-0A95-43B5-A796-B34199592B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A361A-E282-4FFA-A706-F3BA32DE88CA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FDDAD0-57D8-47C3-BB2F-16D7CEE73A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9C731-9D7D-468E-ADAB-B28C28E318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7779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B6586A3-6A43-4A9A-A145-8A2B8BCC10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DE905A-37C5-493D-844B-FFD55F9162D7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3F2003D-30BC-486B-A585-D4B8A4C2FE1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D16296-08E7-4107-A5FA-DFDEFD5CAB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85172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C5155D-0874-4486-8041-07233EEF33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475B12-D22C-42BB-BF7D-7B8937E073A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AFBF1-3A75-4F94-903B-164DF383F5B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19422-B021-4610-AA8A-BB2AA127F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378238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F3398C3-8CD4-4FA7-A709-72E76E0785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C93CF-6B19-4679-9DC4-18C1D71DF6AC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AE9EB78-B914-4FEC-A977-CD41F5FFF5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2B16C-B8F1-40DB-BBD3-5E6C08AAE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52878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D90BCFF-3BD4-4151-896A-7C7EAE0115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2B7F3-FFAC-4D3E-8A4B-BCE0E03DC9C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20B05AF-F46F-4C0A-9E37-27CDBBE7DD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935E4-32C5-4ED6-B7F2-5F0F78C53E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5980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F69314-D39D-49F7-8680-BB89CF7F83B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BDDD1-2EA0-4E33-9AAD-D88D55F68458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913944-05A7-4842-B27D-73324D54D9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1C733-393B-465B-B013-567BA149A6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79196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774424E-8A6B-4847-AC60-8158EFEB36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CD9A6-4960-482E-9A8E-E5A59635C825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BF6ABDD-9A86-4C31-9124-9E4BA60D06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3BE87-345B-46FC-8D4C-3EF279551C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004462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45F772-2C83-48A9-BAA1-AD05F23447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6275C-F4AD-4D38-91C6-DDD36ED13C11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96540F-0040-49B6-BBD9-E3ED87585D8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225B7-4037-4EFC-8B88-F46E57DB19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56427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ECA630-D47A-4687-A327-95F77B2B7E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82709-F930-473F-BB23-5D85FBB7BD2A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15245-DE24-42ED-AAA5-534C3761493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D492C-2329-4E45-BFF3-EED9E2CD82B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55274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F8FDB7-2A16-403F-9E96-71490383EB4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E8631-EB9A-494E-B0A1-78A17996FBC4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7CD424-B47E-46C8-969E-3E93A5CEADB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264407-7B05-4933-82C3-2DA4494178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17502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4A6F6C6-5F6B-4D7E-84EC-429FE00FD0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1EC3D4-032D-4958-9639-7C1DB6AF3DC0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6A0C3B8-8792-4260-A770-05E3EEF22CD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83E178-8EF5-49E6-833F-96265286D4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554699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FF59AC27-2347-4839-8253-D4F7937079D4}"/>
              </a:ext>
            </a:extLst>
          </p:cNvPr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4447D711-C860-4244-A120-1B347C02DF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E8F2D0E3-4D62-46FE-AF44-EDDCB85A8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0C001719-2EDA-407A-AB8F-50726EE49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DE254640-E7B8-498B-8307-3BDFE3096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>
                <a:extLst>
                  <a:ext uri="{FF2B5EF4-FFF2-40B4-BE49-F238E27FC236}">
                    <a16:creationId xmlns:a16="http://schemas.microsoft.com/office/drawing/2014/main" id="{F6F6951E-54A4-49EA-8841-291451144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37567FB5-CE62-4C6A-B1EC-12EAF5473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</a:defRPr>
                </a:lvl9pPr>
              </a:lstStyle>
              <a:p>
                <a:pPr>
                  <a:defRPr/>
                </a:pPr>
                <a:endParaRPr lang="en-US" altLang="en-US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0EEB3C2E-7F26-4149-8B0E-BDDEDF716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" name="Rectangle 10">
              <a:extLst>
                <a:ext uri="{FF2B5EF4-FFF2-40B4-BE49-F238E27FC236}">
                  <a16:creationId xmlns:a16="http://schemas.microsoft.com/office/drawing/2014/main" id="{BF5BF74C-2A02-4D85-9F52-A4E669ADA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AFC054D5-27A3-4769-B7DF-8EABBB541A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defRPr/>
              </a:pPr>
              <a:endParaRPr lang="en-US" altLang="en-US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0531DCF6-02F7-4935-9FB8-EA58EA22FC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E216C9D0-F664-4367-833A-AA267CD7A4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5E09335E-2140-48FF-91F1-80B6FF752B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rgbClr val="1C1C1C"/>
                </a:solidFill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C2A03AD2-5062-4C86-95C9-12B6B451F0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72971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91D087AC-D995-42B6-B5F0-6752DADEA0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A5CE870-FCAE-499D-BCF0-63140A05BC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FBDC8760-5830-45A0-ABAB-BF65F10EBF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7FA36DE1-509B-4146-BF92-DA7F43401E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776282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13D6A39-DE0D-4873-A95D-645667BAE8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D988FE6-EC95-4A03-9326-99F8D0BF15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7B1C249-4E0F-4B99-B109-B987F0C5D7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AD6D4116-ABFD-4C48-9F9F-3062CFFDE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366158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F640EA74-9E1B-4F37-A98C-2DA4441E5D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405BEA08-A753-4AEB-85D9-7A652A6887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69B68487-18A9-4C74-9A9B-2767958B226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448F2276-BD6B-4031-ACB7-3AE074FE95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566173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7F2454A-DC44-4CC7-9FA1-19C05FF74F0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9B59149B-D5D0-48BE-B551-8946CB5AB1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154506E-AF91-4318-9B6C-229E044D72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0D310C57-1EA1-47DF-A9FB-D967793389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1437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953DEE7-4D13-4B3C-95B2-DC7A66CB94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57AC92-23C2-4FD6-8619-53EDC3004DEB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A20D4A0-EE44-47AB-8D8D-83555857974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DADDB-BBEE-490C-9BD7-F548906F7F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682001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A304793-99EF-46DC-9E93-AC2228A1DB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C8182C63-FAB6-4FB9-A775-41E1F57B71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D7E46DF8-71E3-4AAD-8477-754A509066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DF19B97D-C2B6-474E-92C8-67A2F714BF0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758591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556B8D1F-AD7B-4066-9382-D221587883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85F042BA-BF24-42DF-938D-2FAFAC750E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07FF73C5-84B1-4796-8FE0-46F9567848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5C479667-4F98-414B-8DDC-EC56977FE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817728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C0585F4-7088-433A-84D6-2577E83D8C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BBC80205-D67D-4D5B-838D-D85F01ADF5D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FBB95BA9-E679-4901-9FAA-ED157D72AA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F8A5BAC3-B10E-4B97-87C2-97D267E27F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24633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D924B6D4-0B5F-4C4C-9020-22C693C0B5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C4CD36AD-9760-4132-B3DC-D669FE7E83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39FC7A4-2567-4103-820A-758BF35512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9C1BF718-6A2F-49C8-A77C-8F9F73605A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112453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3A91111-697B-45CA-A507-F47F83CDA5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AD75E098-6339-4D20-8703-5DE7BF8CEA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C74F0F04-72A5-4EB0-882D-B0486AAD8B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7A4DFE67-E5C2-4C0B-BC68-EB512A7C1C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855179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E39F456-F015-45DA-9B70-CB303D1CAD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DE12CA9-A6EF-4196-BACA-49894749D4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9A304DE9-D174-4B78-A1C9-5B57275B8F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EFF2C33E-DE16-4970-BFBF-8F65FCFCFE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58719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59E51B2E-EC39-4BC3-9AE1-0789BD46755C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DE3DC082-A435-4E73-89B9-0EBE24C46515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7107" name="Rectangle 8">
                        <a:extLst>
                          <a:ext uri="{FF2B5EF4-FFF2-40B4-BE49-F238E27FC236}">
                            <a16:creationId xmlns:a16="http://schemas.microsoft.com/office/drawing/2014/main" id="{E320E19A-0D27-4DA7-AED4-6FE9216A633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ABE8B7-62EA-455C-A6FA-B6567DFB7E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CFDAEDFD-6002-4F2E-8EFF-0FC71D0807BA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B086E6-6E5A-4B4D-9018-BEA0D40475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359402-556D-47A2-932B-067BDF44CB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A1CDF779-C1EE-41E4-81D2-6570957E3847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7888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8BC92FC-EA76-4695-9A73-6CBFA17155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E005A-4FC9-413E-8F6C-926534DC00A6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5F030F-6350-472E-84B3-C9B5C1D3D15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07C80-FD36-4752-AA44-37D9D2EFB0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0514050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24AB886-2F4A-4FFD-87CF-5B5FB71244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DAFEA-571F-446A-8EDF-86F1A063B91A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1F35A9-6E77-4083-9DD0-96FD295EAAC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0BA2E-598A-4777-BB58-DF947CD04E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17171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C08E7D-BF4B-458C-85E0-BC135D89681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2D875-E3C3-416E-A340-1F85980948E4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3416C-2843-495C-A433-AA33FE725F8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DA831-873B-4AD2-9B99-48CB64B291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797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E3415AF-E4AA-4334-AD9C-11E48DF227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D26B-2C49-4134-971A-84EC0EDE8CE9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16768E9-FAA5-4EDA-969A-D7B0AAEAF10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66986-8BE9-4064-AE8E-1530158578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77956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B09EBB-6419-4333-9317-787A4FBDD2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D5030-95E0-4EBB-BE5E-1B9DEFA3A6B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7B85F79-16AC-4916-9A4E-53B1F0D0DA6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8D873-13C3-498F-B436-B9F2BD02B4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628166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122676E-A1C3-40B3-A54D-E61BD20388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6501C-DC11-435E-88F2-E578FAEB75B4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323640B-195B-4D15-B81D-712C20F351F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E5A29-A856-46F7-953A-A6C8BDA1DC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520291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DA5C644-107D-4D64-91EA-EA9C9E4EB6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8EFDA-1321-4D52-955E-D2E4BAE4705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F7603D2-224F-4234-A114-B9FAEECC1F8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86ED5-F25E-487E-BC91-88E3A45AC4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329787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D6825-AACC-4CF9-BE25-31897450EC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3605E-4F76-446F-B161-6D4AA269FF2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8E2185-F2FF-4954-A1BE-4CE76621C6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4AB4F-AC2A-467A-97F6-E5337340D9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170965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6EC717-9861-420E-9D5E-ABD3A50501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EE2B9-E9CD-4EFB-A15F-20B9C42F5C6C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8E4391-75E0-469E-AD2D-8B35AF0F5B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F566D8-99F7-4965-9E21-FDF0DDF381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06994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F42F30B-2C7E-48D9-A376-64D7E65319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77E67-B658-4D4F-AA12-EF6AEA1337AF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10F611-E431-4D6E-B85F-D05E12ED4C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BBC432-B11A-437B-A979-84B0F2689B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23913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F7446A5-7157-4F3F-BAC5-4408B4CBCE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F0F83-151D-4726-AA54-BD5E57C99DD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B5E9CE-EC76-4E39-BBB3-989041FA2B5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24EED-E03D-4E78-8BFB-535ABB5680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807611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F0CAB89-CF40-4BE0-81AB-1216180C87DD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EE19702A-CA79-4B33-8511-2CB6070E93DF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8131" name="Rectangle 8">
                        <a:extLst>
                          <a:ext uri="{FF2B5EF4-FFF2-40B4-BE49-F238E27FC236}">
                            <a16:creationId xmlns:a16="http://schemas.microsoft.com/office/drawing/2014/main" id="{A433D783-BDA1-49EE-8059-559F4523447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97C6D6C-3398-4CD8-AF44-0D9826DF14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27DB141B-C0FE-4761-B98D-BB79E77CB61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6EE8DE-2313-4698-B4AB-3B443CA7F2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D3C5EE-4EA7-4C28-82F2-01E28936BA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2D74EA99-EE7F-4D3F-98BF-A02E257EA3FB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551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33F2F5-8D64-48DF-93E9-5883D3C69F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E0DA8-04DF-42CC-977E-DCFB75A5CA5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147BC7-B3E7-42C8-95B8-1860674B03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1D1749-50D5-4C43-AA26-BC20BB668B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889516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F86B94-AEE0-4F2F-ACC6-36128647E8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00EF9-A513-4452-AB6B-15B24EE02FDB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BC24EE-79E0-4957-8FEF-8F1E1CD9BA0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E8C45-8A38-4136-AF6E-773C89CB20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2616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65ED7B9-CB1B-4523-9508-C58346AE87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FEB312-A123-4BA9-B053-4F287CC5171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83CC0AB-988B-4974-AF7C-57868AF73E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36A38-3B33-4F06-85DB-A6561C18D3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411165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D44F1A-0BB5-43F9-8447-0DFFC3268E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A20C9-71B3-417F-84E3-800A499FC830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322C45-3BCE-40BA-AB3E-B15A12C5A3B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A7149-D2E7-4294-B7B2-72D06A2FF4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201957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09419BB-1856-4E93-80EA-0EDDBB544A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E711F-2E43-49A7-B065-72AD16420E1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862359A-AD91-45D5-A5C5-337B8874A95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16A65-412F-45B0-923F-0D6230C465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08343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E83469D-4989-4043-9317-E1D5FD35E7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F2EED-F569-4A15-8B51-396E2918BE8C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5C1EB7D-98A0-49CD-B610-9A4B0C03A2B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4474BF-E5F8-45AF-902C-E8DA2FE50F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66614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CCBAC6-6906-4965-ADC9-06DBD30C1A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C7C29-0208-47A1-A40B-9C6A9106A43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FBB6948-F0A2-4136-B286-9FAF408D89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D897FF-DFB1-40CC-B3AD-368A28B36D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92196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88DBA-9954-467B-8B29-2AF5F15CC3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83D3F-8BB9-4ABE-B01A-8306F88A4819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DCE7DC-77F0-4AF8-9BC0-DD885A54C1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5C0DA-2693-4ED5-970E-55A4B4B76F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6898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5284B9-C724-4F6D-8A40-38EE595EE1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B21C1-2E4A-4560-AC94-377EAF27E98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E0DE50-616B-422B-AC80-375AF638F64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90FE9-9C56-42EB-8857-3870C7B32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032095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B5E866-1E65-4BF7-8827-C3E7E89C2E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86915-74CA-4C90-B93D-E4BA83A3289C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1E694AF-0C7C-4977-B981-61C0C4F501A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1F805-BF3E-4A58-8304-AB7B623362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58419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7C574E1-B003-47B3-A762-ACAD16BB61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5A3518-8014-4ABE-A860-6F47BD02BFA6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BC8388-07B9-4EDF-A4BD-FFA10E0F913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96264-51DA-4497-9A49-7A0C7D115C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4040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6">
            <a:extLst>
              <a:ext uri="{FF2B5EF4-FFF2-40B4-BE49-F238E27FC236}">
                <a16:creationId xmlns:a16="http://schemas.microsoft.com/office/drawing/2014/main" id="{8BBB9D8A-D395-44F3-AEC5-BD08C5508155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49154" name="Rectangle 6">
                        <a:extLst>
                          <a:ext uri="{FF2B5EF4-FFF2-40B4-BE49-F238E27FC236}">
                            <a16:creationId xmlns:a16="http://schemas.microsoft.com/office/drawing/2014/main" id="{1443AF27-9B47-4B64-A3BE-137AB50CA15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>
            <a:extLst>
              <a:ext uri="{FF2B5EF4-FFF2-40B4-BE49-F238E27FC236}">
                <a16:creationId xmlns:a16="http://schemas.microsoft.com/office/drawing/2014/main" id="{059EEC05-FF38-4FC4-981A-CF9B4135A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5726113"/>
            <a:ext cx="3694113" cy="7937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b="1">
                <a:solidFill>
                  <a:srgbClr val="CC3300"/>
                </a:solidFill>
              </a:rPr>
              <a:t>Database System Concepts, 5</a:t>
            </a:r>
            <a:r>
              <a:rPr lang="en-US" b="1" baseline="30000">
                <a:solidFill>
                  <a:srgbClr val="CC3300"/>
                </a:solidFill>
              </a:rPr>
              <a:t>th</a:t>
            </a:r>
            <a:r>
              <a:rPr lang="en-US" b="1">
                <a:solidFill>
                  <a:srgbClr val="CC3300"/>
                </a:solidFill>
              </a:rPr>
              <a:t> Ed.</a:t>
            </a:r>
            <a:endParaRPr lang="en-US">
              <a:solidFill>
                <a:srgbClr val="000000"/>
              </a:solidFill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Icon11">
            <a:extLst>
              <a:ext uri="{FF2B5EF4-FFF2-40B4-BE49-F238E27FC236}">
                <a16:creationId xmlns:a16="http://schemas.microsoft.com/office/drawing/2014/main" id="{8367C525-7B32-4C08-A26F-7E039BFD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8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PH01266J">
            <a:extLst>
              <a:ext uri="{FF2B5EF4-FFF2-40B4-BE49-F238E27FC236}">
                <a16:creationId xmlns:a16="http://schemas.microsoft.com/office/drawing/2014/main" id="{66549BEE-F2EC-4F56-A0AE-1FB82DE4B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4"/>
          <a:stretch>
            <a:fillRect/>
          </a:stretch>
        </p:blipFill>
        <p:spPr bwMode="auto">
          <a:xfrm>
            <a:off x="8528050" y="6053138"/>
            <a:ext cx="61595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FFB45BB-7711-4D52-B17D-EA0C4F2870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FD18521-7321-49F1-BFC5-810B8C4F15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B4856774-DC23-4268-ACA9-9F957E1D3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964947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DCB538-2037-4439-82CE-912A937F9B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5E60A-DBB0-4ABE-823A-F2212AB4F6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0260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AA28B7-EDC5-42C0-9823-93C75B8C81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A5925-E98F-455F-B892-F2CBFD966528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807466-E730-4411-93AF-0F53F476C3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CA0F6-603A-4601-9CFC-BA215918A5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792195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B4FABA-0DB3-46D8-8EF3-12BA8177CA4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45760-CB13-4965-BA63-A22F9D53EC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402748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DFEE0BF-AB9D-4309-8B73-7AA5829C69F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BF0CF-B00F-414E-984E-377DFB964B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822841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01B9004-9B09-4347-9BE8-C15D3A96A76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5E71F-A6F5-4D29-9DE7-81D9F9F493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69649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2AF798F-385F-45B0-A285-9335B72E1B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78CAE-784D-4668-AB42-758F7DB0BA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36604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7DFE1A3B-8322-4D64-B40E-1CA56241541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03432-71DD-476E-89B2-0EFDF78BAB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145158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A1BF1DB-14F0-4565-8C76-B606FC027E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A4AEB-1ACC-4250-8994-9AE35F916A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1727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5807B8A-7945-42D1-8867-C177AAFBC4A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AD83F-C4CC-473D-8C6F-41305FFCB6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611933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E1401-951A-4B20-8F2A-22D96C37D4C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9786E-46A7-477E-AE0D-A6854690B6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128231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836F4-54E8-44A0-8E7F-B18757E74BB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3967B0-8457-4060-84A3-2A6B69D115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184355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6">
            <a:extLst>
              <a:ext uri="{FF2B5EF4-FFF2-40B4-BE49-F238E27FC236}">
                <a16:creationId xmlns:a16="http://schemas.microsoft.com/office/drawing/2014/main" id="{D35116B2-ECD5-4C16-A0C0-7C2E3563B301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50178" name="Rectangle 6">
                        <a:extLst>
                          <a:ext uri="{FF2B5EF4-FFF2-40B4-BE49-F238E27FC236}">
                            <a16:creationId xmlns:a16="http://schemas.microsoft.com/office/drawing/2014/main" id="{6C43FEB0-60A0-4D68-9EF6-46A4838D81F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>
            <a:extLst>
              <a:ext uri="{FF2B5EF4-FFF2-40B4-BE49-F238E27FC236}">
                <a16:creationId xmlns:a16="http://schemas.microsoft.com/office/drawing/2014/main" id="{CF86370E-8BFC-4B2C-B457-266F78191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3350" y="5726113"/>
            <a:ext cx="3694113" cy="79375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b="1">
                <a:solidFill>
                  <a:srgbClr val="CC3300"/>
                </a:solidFill>
              </a:rPr>
              <a:t>Database System Concepts, 5</a:t>
            </a:r>
            <a:r>
              <a:rPr lang="en-US" b="1" baseline="30000">
                <a:solidFill>
                  <a:srgbClr val="CC3300"/>
                </a:solidFill>
              </a:rPr>
              <a:t>th</a:t>
            </a:r>
            <a:r>
              <a:rPr lang="en-US" b="1">
                <a:solidFill>
                  <a:srgbClr val="CC3300"/>
                </a:solidFill>
              </a:rPr>
              <a:t> Ed.</a:t>
            </a:r>
            <a:endParaRPr lang="en-US">
              <a:solidFill>
                <a:srgbClr val="000000"/>
              </a:solidFill>
            </a:endParaRPr>
          </a:p>
          <a:p>
            <a:pPr algn="ctr">
              <a:spcBef>
                <a:spcPct val="50000"/>
              </a:spcBef>
              <a:defRPr/>
            </a:pPr>
            <a:r>
              <a:rPr lang="en-US" sz="1200" b="1">
                <a:solidFill>
                  <a:srgbClr val="CC3300"/>
                </a:solidFill>
              </a:rPr>
              <a:t>©Silberschatz, Korth and Sudarshan</a:t>
            </a:r>
            <a:br>
              <a:rPr lang="en-US" sz="1200" b="1">
                <a:solidFill>
                  <a:srgbClr val="CC3300"/>
                </a:solidFill>
              </a:rPr>
            </a:br>
            <a:r>
              <a:rPr lang="en-US" sz="1200" b="1">
                <a:solidFill>
                  <a:srgbClr val="CC3300"/>
                </a:solidFill>
              </a:rPr>
              <a:t>See </a:t>
            </a:r>
            <a:r>
              <a:rPr lang="en-US" sz="1200" b="1">
                <a:solidFill>
                  <a:srgbClr val="CC3300"/>
                </a:solidFill>
                <a:hlinkClick r:id="rId3"/>
              </a:rPr>
              <a:t>www.db-book.com</a:t>
            </a:r>
            <a:r>
              <a:rPr lang="en-US" sz="1200" b="1">
                <a:solidFill>
                  <a:srgbClr val="CC3300"/>
                </a:solidFill>
              </a:rPr>
              <a:t> for conditions on re-use </a:t>
            </a:r>
          </a:p>
        </p:txBody>
      </p:sp>
      <p:pic>
        <p:nvPicPr>
          <p:cNvPr id="6" name="Picture 8" descr="Icon11">
            <a:extLst>
              <a:ext uri="{FF2B5EF4-FFF2-40B4-BE49-F238E27FC236}">
                <a16:creationId xmlns:a16="http://schemas.microsoft.com/office/drawing/2014/main" id="{36AF24C9-8CD3-4B62-816D-01703C6B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88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PH01266J">
            <a:extLst>
              <a:ext uri="{FF2B5EF4-FFF2-40B4-BE49-F238E27FC236}">
                <a16:creationId xmlns:a16="http://schemas.microsoft.com/office/drawing/2014/main" id="{CE0F4687-93A6-41C8-8563-A16E9C64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4"/>
          <a:stretch>
            <a:fillRect/>
          </a:stretch>
        </p:blipFill>
        <p:spPr bwMode="auto">
          <a:xfrm>
            <a:off x="8528050" y="6053138"/>
            <a:ext cx="61595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116CC89-2BC5-44C2-81EA-6E256B7A3F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C57003B-8387-43AC-9FA4-6DE2754C92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B68AA613-318C-4C3C-A36A-0CE64B3B2D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64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4195EE-D9CC-4CFB-8863-F770C8B556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ACC636-61E0-4A44-84D7-0798989D23F3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0DF2D9-ADE7-4050-8946-48491A5F54C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EB8-F9CE-4AFC-AB2A-482C0B697F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1367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3B84A-3107-4360-AB7A-E47E177E50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40363-35C0-4C93-807E-C9161F20AEC3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F2893-3E79-44C7-9823-3C032F700A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FFFBBE-A372-4E0F-8A86-DE3A21A67E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26614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C0BF4A-A1A2-4466-985B-F8541E521BE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1D6685-B72F-4E2D-80D1-F7AA5B8581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57560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4148E3-2FCB-4381-8C21-111FFA39557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580A0-E8BD-48A9-A0CF-7889082803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27054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DFD892B-3E11-438E-A9E6-4BB2793F27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E49099-4DDC-4A31-A53B-180AA829F6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71693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A4E8CB7-96F9-481B-A85F-A7022F56DD2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8975A-1918-44F5-8EDA-2C51CF7B161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45507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6AA6E4B-B1A0-4FDC-B4D7-C9ECEF66DCB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36188-F109-493C-A393-A8538D6343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605554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956665C-388A-4FE9-A995-DCA515A8890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1491F-1E6B-4130-A710-92DAE4383D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722625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DA92DE5-75EC-465E-8DF1-0AC0EE6DE92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73858-02D2-4416-A621-8677633AEE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07930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FE337FD-E1C0-4D16-8ABD-F8A96E431A3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2BC01-E667-4284-8F78-AB71D487D1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69503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C89BED-76E6-46B0-B06F-016CEF0E8A9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2F9CF-627A-47DE-A1C9-C07BCCBD6D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64609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6F90CF-FD4D-42A4-852E-93D7DE7501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C8E724-60D4-492C-8A15-1EB0F4BD0D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292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BA0BC85-29A1-4197-B16D-BB03F4BA9E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71B81-5EA0-4A56-A205-F358AEDB30E3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5ECC233-6870-4D92-AF19-D01004BC51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37422-40CE-4919-A13F-3BF78B4E04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92016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C24D1DD0-EE3D-4D99-A9D2-273170B665FF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610F1AB7-7ADF-424B-A03A-D816D51357EF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51203" name="Rectangle 8">
                        <a:extLst>
                          <a:ext uri="{FF2B5EF4-FFF2-40B4-BE49-F238E27FC236}">
                            <a16:creationId xmlns:a16="http://schemas.microsoft.com/office/drawing/2014/main" id="{915403C8-A770-4024-894B-5E0BA1151DE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429FD5-EAD0-484D-B493-F69C22A146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318EBC53-836F-4BD0-ADC8-EEA116DC52EB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CAB217-416E-42BA-8F22-6CA3E22779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E3AF6D-6525-43D6-8164-2EA8295B24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8D22BDBF-FD45-4415-8E1C-FB51F4F1392E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9513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DA2C5C-0B82-4F66-B381-6B162E165E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0BDB2-F069-45AF-B871-1DDD23E0E4D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DC2BA2-6D49-44A7-9492-757ECD3635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4881E1-3832-4707-940C-CFF923DF1A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812059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CADCC83-6105-4A28-BA2E-6E5FF9B199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E86B1-859E-409D-AB43-5D77791D998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279B6A5-C6E2-4295-BBC8-A56A0B769CE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8B266-F391-4CFC-B268-426DDDC845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3881163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D95A9-1CC8-40A7-BEFA-D0F3DCCB9D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40A69-8C57-4696-89BC-832368544AD7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261FF-3C82-4003-A933-A136AC02494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7F40CA-B608-4D4D-9B2B-E4D6DEF851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426584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0F9166-C40E-4065-BE50-50377FBF2C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897F6-2022-4E0D-A11E-B3E3CF8A59BE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5C7E41D-73BD-4CFE-8710-11AD6E25FEB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053C61-1B33-4075-9C3D-70485A960C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882900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154BA0E-BCFB-4AFA-9E4E-DCA543FED0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AF5EEA-A1D9-47BE-AAB3-F15F466397B2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0576D7F-6A3D-49CD-9F2C-3E20C1BC8E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F265C0-8A17-4B71-9969-E1920CFDBF7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543776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99105D7-19D0-4BBF-8890-A638800A85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378CD-5830-4F39-8319-9AD9BBBBC22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B647B77-96DE-4160-A6FB-DDB0B05CA11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E55D9-5B8D-4112-A700-49806C4820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55469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1351FF-F573-4202-87F0-51BA06449D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EEBDD8-F5F7-4DA9-B654-3D934D47BE4A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7F9D48-5DE5-4EBB-B1E8-E9D30301363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4117B-73C6-4BC9-ABC1-1874DB602A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294747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102AAD-7EB2-4F6E-BAEE-A7453FE415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9BE45-931A-4A0B-91A1-4F1D8FCB6C4B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1A16B4-AF45-4FAA-853B-ED3B2E4649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892D62-6507-4144-9AA1-DAB21EF4F4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816817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EF42C8-5D16-4A49-9069-CB279AF889D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19105-31FA-4F09-89BB-2A26E45ED7A5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2A06408-B607-4DBA-B456-C38CA5D154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DB9F8-826E-4708-86B8-456B992F18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9210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9145916-EFBA-416E-A2B1-4D4D6276E0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790DE7-63EA-4139-AE1E-77A12DD2F5DA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680F9C-B81E-4C95-9DEB-3FA90FE9FD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3A268-C365-40C2-9C43-3936C040A46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16311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00C8F8-DF19-4304-8EFF-C037EE3161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29756-7DA9-4470-9110-6F34C645764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AF6BB61-622D-4410-92E6-CCD560F4A02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E0C25-644F-4050-8A40-4AA610F33F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533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CB4134A-3991-4684-A223-D7ED0C00CDA7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550E30C5-F3EF-413E-871B-C1EC67293FE1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3555" name="Rectangle 8">
                        <a:extLst>
                          <a:ext uri="{FF2B5EF4-FFF2-40B4-BE49-F238E27FC236}">
                            <a16:creationId xmlns:a16="http://schemas.microsoft.com/office/drawing/2014/main" id="{5842156C-3B35-499B-89DA-EA3BD1DEC4B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5784AA-8B96-4FD5-A3A7-9660D25F9D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A2E6B37A-C986-4BCA-A965-16B29D2AD17C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725787-C194-449D-B470-87617917C7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028054-28AD-4A8E-9D2B-E9BD07BE51F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026E2C9B-2C5D-47D1-AA3B-6BEADD162094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6883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351B9AE-065F-4401-BCAB-35BD023F618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84707-7A8F-4DFF-AEE1-F1B76118FFF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B1DEF4-757B-4170-BDB3-E6FD7649112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99E364-D463-4A81-8F3C-922FFD82A6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5232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E1F2CF8-00B9-473F-9261-440BCDF3AC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31E95-52B0-4F46-95A3-85ED1FF92A35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92AFF84-315E-4027-BB75-C2517DE5404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033DA-7DB1-4F9C-825F-898138267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18496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F5E24D-F311-4146-B8E6-52A4EA57D0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58E3A-82C0-41FE-B46A-D431D2A5A43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DA5DBA-F8CC-4B21-A225-ACDE0A399BC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F83F60-A77B-444C-B45E-E5D957BFE7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2859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7CF3660-5939-4B31-8D82-68998CB403A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01736-C2CA-48DE-96CB-AA0CDAC289A9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74B200B-C0D1-4E9C-ACBF-F8C4D2E0CF3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423D10-5923-4EB3-9C6B-78537F68D9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4547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7159E26-CD63-49A9-943B-EE5562F536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F89E23-DCFA-4749-8BBB-D01C4BF8B430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649CDC2-EE8D-4917-8477-046C5FFC8ED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13022-7C25-4D11-887B-6AE9A737E1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237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6951FC1-2215-4ABC-B619-2A49A5167A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3E066-C530-447F-9819-4AF1200BEBC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D89FE95-64FE-41F3-BDF3-BE6DA9328C8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25E859-5116-45CE-8A08-1AA03EA1E8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355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93FD3B-4B69-45C1-BE6B-3966277249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4608-5D76-445D-B747-74269E611D68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D4B7F23-8242-4784-83CB-9EECAEE9C1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78281-3546-49B9-8741-20EE9AC22A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0975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E2AC31-9C48-4B8D-9BE1-A53D430DFD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99E3E-6532-405C-92AA-3F734C8DF319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A1798-8362-4886-995A-0CB74687B0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E26C0-F2AD-4B62-B0C4-54940F7C14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9178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D0720A-E657-4FCE-9B24-960778A686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2126F-6F97-4B53-AF75-E2EE573CE90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99A956-F2F7-4D72-85E9-7764D65460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012D5-036B-4EA1-959C-4FF49E82D1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1785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D9A02C-109B-4A29-87DD-0286CA5EF7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344EB-4D2D-4E44-A534-00F125AE27B0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4FE2BC-DE8F-4F86-9714-687D04897A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8A1C7-8E04-4B58-8B68-1450A8B52A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90718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D08BA1-EC6E-4CFB-84D6-9FDCADB619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B4005-1BC5-4468-812B-E51045A3CF66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06C8670-F70F-4576-8A00-CBB09DC6EB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19777-F22E-40B0-9EBD-51C91536E5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29646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12B325FD-C190-4603-8C76-0ACF1CDC8421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23944DD2-981D-45D7-9969-976A8F49AB96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4579" name="Rectangle 8">
                        <a:extLst>
                          <a:ext uri="{FF2B5EF4-FFF2-40B4-BE49-F238E27FC236}">
                            <a16:creationId xmlns:a16="http://schemas.microsoft.com/office/drawing/2014/main" id="{202F7B7B-7F33-4401-9D7C-BF5614259E5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FFD12-9318-4900-A3D3-8E85062C25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888E10F5-CCF5-40BF-A422-BF5583F6AD66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E6CDC5-829F-43FE-A892-8C76916992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0B96E6-7C23-4698-A0F1-567E7AE8DF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537A8F35-E338-417E-88E8-9221ABBFBEC9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8844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B804E3-B41F-4BDB-B99D-CF223945A8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9C2B5-AEA5-4F34-84BF-C020C42E9CAE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C9FC55-8325-4803-8D43-3831F3C14B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5194F6-0010-444A-9F0E-046340EC22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70294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FD992C-A497-446C-A121-A9E365666F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231B0-D89B-4094-9441-725C96AF0149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46B413-11AB-437B-A0C6-B38A8979356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60659-668A-438D-BE14-7985485F44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4718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2774E7-9A7D-408E-8C3C-6B8F5B4C74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82357-1C72-47C8-BF1A-0019F78EE86B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9459F8-15D1-4227-82E8-908F974B2C5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C973C-2745-43B0-AEF5-0E288417BB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05265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52DB1B1-6763-4CA3-8A5C-09589DA17D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7FB218-4C66-4EDA-88F0-8C8B2051F823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6686D76-A828-49FC-9F5E-26E1514C3E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D19CEE-EE20-4075-89EE-D5726095EE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2995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35E257A-2D8D-4126-80D6-2100ED4C19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AE314-A1DE-4E5B-8207-70A731FB0B9C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7EB37AD-3FEC-4B4D-913F-FDA6A969392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AC739B-D158-44D9-A449-CD63F7519E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74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E8A1E-E662-47D9-A0BF-78A5E2F89FF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BCCE8B-3013-4BFD-BD39-83DCDFBDAFC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543983-E8EB-4C26-BB4A-3F96B6E8DE0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F14B0-644D-481C-A64C-DC249A5343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69714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730AB04-E8E1-42A1-A2F9-FE15CBAABE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3E49D3-C6DD-495E-A8D3-9D40D1AD004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30C26C1-6FB3-47EF-9B19-182F01A51D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15F20-D0A3-42B2-AA82-97EE3CB5E9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90494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42ECB-F3CC-4461-B4F8-E455597CBF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0C90B-49E3-4ADB-B2C9-FB62FD0236CB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C48B1D-FA9D-464E-B953-32D4C004C4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61B48-8FC3-49FF-947C-1980A0898F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6688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C90D20-3735-490F-A693-400FCF04F3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9A9C3-2D0C-4E58-AB15-29874EDD75D3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01B01A-CEF3-41A0-92F6-EE149953B7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F2C042-4FF1-4894-B82C-76AF0340E4D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02806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CA001F-A073-4E49-A013-AC80E51433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9F029-B7CB-4410-BDD2-EADF58262D3D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3187E7B-6D5C-4259-A825-5FF227A25EB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49CF4-32AA-45B7-9EF0-079BDAF971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0244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6663EA3-C1E8-4B3A-A3A9-92BD811B82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F24C6B-7A32-4634-9E0F-0CFF241E81F6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AAACBDE-813A-4088-9A3F-29B8106A9C9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7C482-13C2-4820-B167-C0F6194DB1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79583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9F9605F9-A968-49E0-988E-08892BFAFD15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022A4F32-4998-4B38-9771-E596AC6635A5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5603" name="Rectangle 8">
                        <a:extLst>
                          <a:ext uri="{FF2B5EF4-FFF2-40B4-BE49-F238E27FC236}">
                            <a16:creationId xmlns:a16="http://schemas.microsoft.com/office/drawing/2014/main" id="{0BC4BF44-2FCE-483E-93B4-E51E00B95F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D550BA-EC58-4FCE-9607-904E76CEF7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6A6A2ADA-C70C-4142-8493-BFA835294E41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6D6D08-AF7F-427D-9C30-C5A735CA11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6F5066-1626-4794-9619-C0FB95A27F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5FCC6A7F-2BB2-4F8A-821B-049BFE025EB2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2500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B27C31A-4C8D-45F0-BFC2-A49543D8C1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044B4-FB78-444F-8F0C-8473BF63AF4B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F65D90-BD1E-4CDF-8559-439831645E6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50531-36BF-4D6A-8234-FCE97BB4D8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94165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26FD53-9BFA-4E47-8890-89FD6F7C8D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E4E078-8F06-48C5-A6C5-6857BA72BF5A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4102DAA-FDE7-4EAF-8740-87A05131CE3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9F95EA-B935-4C2A-881C-545B6AE191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454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E555B-5870-46FB-8832-8F5941BB2A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A5B22-1A62-4218-A692-A1C828D152E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467522-A1BF-4D10-897F-8118111A8B3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EAD4D-3FE0-4F59-8C84-4B284D1AED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1329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CFECDDB-B831-4E3A-90C8-1AD0D0CA73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F5390-894B-4CA3-8379-A0559936E1D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F0FCCF52-6170-4AFF-93E5-E42BA491D57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8401E0-3893-4CCE-B9E9-D3B275C3C7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50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DF847D1-7A20-4D18-B72C-110F8BD36F8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84C7F2-3281-467E-821B-E0F5F9C3E97F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A15381E-4547-43FA-AD1E-38D47558CFD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9C8DD-2BF8-4BAE-8877-0341A98B8F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3401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1D5CC68-2D3E-40DB-9400-5FE520AF59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1C8AC-CECC-4EC4-89DD-FB841414A171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1CDA6B-70F0-4B38-9647-9D37E25B589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D52FE-ABE9-4761-A833-D6F82B7DFF2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814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6A4A923-536C-4A99-81C3-9127C3C030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0733D-1F8D-45D6-A7E4-B074290B837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818AF7-F4D2-465E-B038-EFBD4B6E667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F9278-8FE0-4928-A852-DA34959ACC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8534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EA7D5-AD52-43B5-B0A7-5B29279928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F076D7-74A1-4E03-B2AF-ED79E85BD71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5CD053-CC97-4433-AAEB-19D8B76166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3B126-3DCB-4129-A160-B6028514BD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1826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659EA7-1866-4A26-9C74-E6E28EFB791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9C2E9-CA0A-4557-908A-BF5A22CC4F76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8E8B20-C809-4F16-93AD-E42C0B7913F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C8A71B-2EBC-41E7-A336-F64F5C4358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47936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BD9351E-9763-4326-A93F-FE85CA9ECB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5EB98-B210-4407-A1B1-22AA51F3ED35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E41223-3BB1-4992-80A7-7BB9E898DA0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660A5-5BC0-4E5F-82E9-DD0FF6AF28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0133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7A6B41-CF75-448B-A5D1-06703A77EF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74F26A-E68F-4902-B161-2E479D97C8D5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B9ECC0-27B4-42F3-9DBC-030ADB989B8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4E737-AC4E-40F3-B566-D194E7A287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35011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4968141C-016D-458B-AB67-BB5332F92EAF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E262D705-34F4-4B74-B07D-7CD9F91E7772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6627" name="Rectangle 8">
                        <a:extLst>
                          <a:ext uri="{FF2B5EF4-FFF2-40B4-BE49-F238E27FC236}">
                            <a16:creationId xmlns:a16="http://schemas.microsoft.com/office/drawing/2014/main" id="{3F14535A-A6B7-449B-9ADF-3C89E892ED0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6AA82F-7A2D-4A37-BB46-2C3B73396A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1C1CC746-D664-4E61-A6F1-53551C41DE31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F89DD2-F343-4225-AB87-78A85281C4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5C51E4-CB7D-45FC-890A-172B0A7CCE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12AC462F-6882-4C55-8900-A3736472ED48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1240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15FCA4B-6DB7-4F47-9B13-DF51D50F5E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24CD6-3618-4C7A-AA41-64E1287CFCC2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A86E45-FFD1-4591-81F9-41601D3604A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D0324-A6E5-48E7-AB3C-E940A98216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11012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9CF482D-A694-405E-9A36-38237971F30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99591-DFAA-4881-9DB4-5853EE56F9BB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5DCC4E8-544B-4ED8-9695-65779F6BA1B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C19A12-4024-428D-88A3-7936EC5F69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7134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A9AF75-EB71-43F5-A4BF-BE3E2EFD5C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8628DF-30CF-4328-9537-0457F1E2B72E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4F1B88-2BD5-4E18-AC23-4FEB4765C1B6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B60818-C6BC-4030-88A0-7CB3239AB3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78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FF7EC2-429A-402F-9779-E14CC1BE98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9BD92-8FAC-43A7-806E-985B7A42F59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BC406E8-2C35-4624-B439-8CA4CE3E4F2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059132-AD95-4FCB-B27A-46DAA7754D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875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435E5FB-349F-4473-AC7C-60286C8E4F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E92BF-486A-4E18-9DD4-17FDFBB95798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02A8C61-ACE7-4A70-884C-B4ADB4AACCF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33E7C-890A-42A9-AD0B-D2962AF624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85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73BE056-D648-48B1-A56D-6FB99577EDF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521B5-59EA-4A9D-89BA-D275185B0E1E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924F8D0-51C4-433B-81BA-FB49C1DBB57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50ED37-4B1E-45F9-9F69-66F86D5CC3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20341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3C75B37-A55C-482F-8D36-3A768BDAB5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BB4CD0-8112-4E3B-9201-65C6FDB306D6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88EE44E-508E-4106-8D82-6C985815E35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53470-4E7A-44F2-A71C-6399BEC506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1190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1AE0F-2F39-47A2-8581-BCC0591D4FA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1B83F-91E2-412E-9087-BA8C7C25AC7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404A0-7962-4970-8EE2-75930A0C3F3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7996D-2557-4565-8C91-E40E834CE2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619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A0C2D2-342A-4C40-9543-9209630BB4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6FE08A-EDA6-4BC7-B3C4-EBA53E38DBA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AFA7F-DA12-4705-ADCA-A924AAE630D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239E85-DD5F-4E95-B0AE-E61AFC2468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2506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3EB66D5-2EAF-4F4A-BFBF-C6993626AF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1DBA2-46C8-4A38-B218-07D720EDC29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932902-C87B-4A40-AAC0-3139ACBD312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1D66A0-86B4-4D81-AE6C-3FBF3CB38C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2967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0D8C70E-CF71-43C3-B819-37CAD5474AD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C148B-57D0-4D38-9772-0C7FD496A3A6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842353-A1AE-4615-A37D-9E61A628F7A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8B5FE1-A0C7-448D-BC9C-D5FA0429A4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6208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F4480DA-4F86-4276-8056-0A613CCFDD52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8DD41776-6CA6-4C82-9E0F-1A1048781672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7651" name="Rectangle 8">
                        <a:extLst>
                          <a:ext uri="{FF2B5EF4-FFF2-40B4-BE49-F238E27FC236}">
                            <a16:creationId xmlns:a16="http://schemas.microsoft.com/office/drawing/2014/main" id="{643AEDCF-91D5-46B1-B750-ADD270D69C8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9ABF05-51DD-4299-AEFC-4FF04035F9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7F899D3F-E148-40F9-AABA-56EEC6829AAD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2404E5-6D20-4946-ADE5-309F1A7EDB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DEFF00E-B465-4C23-A57D-C13DB19556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AC099306-0852-45BD-9924-789131457584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9845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63D9B2F-094A-4FB3-B7FE-CDB8CCAD88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0444E-B771-42F5-8963-56501E21AC2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7BE849-B990-438F-9F86-A5995CA263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15A35-7C6C-4914-856F-8683F26310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41749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784568F-A39E-4849-96FB-E4DF4CDC95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629071-0727-4C29-B0D9-556DAD633CD1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AB464B-4493-4AEA-AB66-DB6641A7355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5D269-047A-4E57-A992-8468FAC783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68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0B8B27F-1DA7-4411-BDB0-D453EA623B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6502A6-471C-40C1-B211-80BD9894BC52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537F3A4-EE2E-482B-9DDE-66FC80A0BF1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2543C-9DFF-4735-83BD-548437777F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71409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3CA32D-6151-4DEA-B2B3-AC5736F8D2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AFFDC-1EB6-425A-879D-CDED3DAB483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20BBAF-D8F9-4F17-A283-97E1B580EC8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D9DEE2-D33F-41F1-9880-BDC9439E49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15494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2FEFEFF-67E0-4540-8DD6-59C0EDE09E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4E803F-FE51-4C65-8468-90E3AABD2A31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C31BE2A-ACE1-442F-80C8-A52A89EC22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DCFE3-AA35-4819-A574-8AC1858691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51064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FF901AD-8413-46F5-93ED-166CA884E1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6578A-6AE9-4B6E-AC7F-E386216072D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DA40B2F-4247-4E41-8F1B-F58C1FF0CE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430EA1-11FF-4CF9-828F-9927C1A0D1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5586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D3A4CFE-8AD6-40FC-B1D7-26268540A9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FDA33-7603-4540-91CC-16E75B28371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A01E8F-C9D0-4055-9FA4-0966E29FF8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2462A9-9150-49D9-AEA3-66C1935BFF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04143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0EB34D-26ED-4615-94CE-D1E6BF1599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E2612-6F15-4C0D-BE87-31BEFC288EFB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8D5BE-346D-4A43-B548-9502423B8E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C90F10-1EBE-454A-9E6A-5588C4C964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6853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EA523-8A74-44FA-8E5D-524C525F11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9635F-000B-49BB-B133-431CFB805DB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93772-1A3D-41F1-9C7A-83FFF5596D0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5EBE8-A791-4DC1-BFAA-59B3FBC3AD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5581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9C316D-E466-4A95-B748-C57E5B5799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E5A91D-9ACB-498F-AB59-7EB56A2E5FE7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808D91-1086-4E1F-B981-29C0CB17225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7284B-A357-41D1-8294-6B4B65EDDD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10781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E25F646-4A5B-4303-8C5A-590AF841CE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1E6696-FF95-4422-8EA2-20A5E9F2D8A7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6B2B817-4EE4-4781-8D20-CA162C22CC6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D2326-084D-4942-87AF-DAB6A9A96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52505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B9DB5301-E77D-4A0E-AB07-6E6F61D060D4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FFD9252B-FAEA-4EDF-B8B4-8A539BEEC8EF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8675" name="Rectangle 8">
                        <a:extLst>
                          <a:ext uri="{FF2B5EF4-FFF2-40B4-BE49-F238E27FC236}">
                            <a16:creationId xmlns:a16="http://schemas.microsoft.com/office/drawing/2014/main" id="{82D6BA76-CF3D-403D-8D7E-FD1E4899286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B5227E-895D-4166-8B34-0AF767868F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DBD2CDDE-EABB-47F3-AB60-3BC0579E9494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17DEED-6140-40AE-876C-3FB4B5B58C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DF86C7-8AE6-473A-8E93-54A7684C20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F4EF97DF-CD71-4474-ACCB-0EF59D5BB561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31198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6ED993B-3911-448B-A977-F54F4BC627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A4939-B4E8-4E17-BDC5-68477F6E7D20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1A243DD-234A-46AB-8E88-65DD484A191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D7DA61-E043-460B-BFC1-69B81F9112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168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99B20A-5B58-4B89-9F2C-8E2A902332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0BB6B1-7688-4475-93F4-8A4921DD59EB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26C310-FAB1-4207-B56F-6412E4773A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A4B72-D66C-444B-BF24-D7393E1926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224098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1CB298F-FB23-43A6-8C55-3C0ADEB49C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EDEC24-9F82-416C-A31D-6080A72EE64B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911D7D-3625-4002-9818-58FDCF0E098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D7939-A56A-41C9-A55E-3353B9D97A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1052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4668CD-5593-40D6-931C-73E5A4E7EC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9B8B03-25DC-4735-B0C5-A5389303E626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A10201-0E10-47D2-8446-C6D8CDC14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17A4E6-96C4-4241-A466-BED4721DDD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5028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1876E32-8FFE-4468-B8EF-77431FEA0F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AB606E-266F-416E-99F4-4EE4922D341F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291631C-7FF7-4586-ADCC-8308F63EA5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49D4F4-07A4-48F7-96A9-B4E412468D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20659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445DBF7-D889-4AB6-9B7A-716DDBF15C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E4D3E-F9E0-4513-8890-A00235435DE6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5082C00-3D27-4667-840E-D25426C7C95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23C9A-82F7-4863-A5C9-A9AC68C8E4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420338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6EE07E8-58D3-4042-A08A-6D37223BBD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65FE8E-F21D-4188-9CED-047ACE0C3561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6BC8544-D6BE-407F-B931-31A039EE3F3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FCC2-A8C2-4644-A385-36EBA0BA8D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485222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D32DEE-D0E3-4784-AF5B-F6BE33D93AB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DA86A-5F6B-481B-9516-50A606F85EF5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5CAA7-5D09-459B-946C-AB7033A06C8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4CF8E2-569D-401D-9E4B-962644EF78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7814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D2D3DA-1EE1-4638-9561-7C07B7C55B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DEF7E5-41C9-4744-800E-D1CD85FB9972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92D37-B1E3-49DE-A66C-3F909ECEB8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FD7A-0672-42C0-8E16-C731B3C6AE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1097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B3F8106-39F6-491D-8B28-18E5DEEAE6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134767-0249-485A-8DC9-32FDDAE88F16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D36F26F-D4B3-4FCD-9651-1E26324F23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A796CB-1839-4291-9ECA-CAF1020A7F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45827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67B999A-5F7F-4DBB-8260-D637D79518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A7BFA-6F15-407C-A974-1159271465B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A8C9025-7E37-4F83-8F8A-59F90E6A11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755D3-59E7-4145-BB3B-310588201D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09292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bg1"/>
            </a:gs>
            <a:gs pos="100000">
              <a:srgbClr val="879CA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6949AFE-FD60-41B4-BDF6-BD27A9574C3F}"/>
              </a:ext>
            </a:extLst>
          </p:cNvPr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" name="Rectangle 8">
            <a:extLst>
              <a:ext uri="{FF2B5EF4-FFF2-40B4-BE49-F238E27FC236}">
                <a16:creationId xmlns:a16="http://schemas.microsoft.com/office/drawing/2014/main" id="{F9E2F90A-D67F-4361-9190-03CCE8A0529A}"/>
              </a:ext>
            </a:extLst>
          </p:cNvPr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0" imgH="0" progId="MS_ClipArt_Gallery.2">
                  <p:embed/>
                </p:oleObj>
              </mc:Choice>
              <mc:Fallback>
                <p:oleObj name="Clip" r:id="rId2" imgW="0" imgH="0" progId="MS_ClipArt_Gallery.2">
                  <p:embed/>
                  <p:pic>
                    <p:nvPicPr>
                      <p:cNvPr id="29699" name="Rectangle 8">
                        <a:extLst>
                          <a:ext uri="{FF2B5EF4-FFF2-40B4-BE49-F238E27FC236}">
                            <a16:creationId xmlns:a16="http://schemas.microsoft.com/office/drawing/2014/main" id="{EA6A4838-C131-45C5-B637-4FFFF485AC9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67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2DEA9CA-4BB1-4785-9D1F-C5B30E2BE2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997200" y="5727700"/>
            <a:ext cx="3581400" cy="457200"/>
          </a:xfrm>
        </p:spPr>
        <p:txBody>
          <a:bodyPr/>
          <a:lstStyle>
            <a:lvl1pPr>
              <a:defRPr sz="2000" b="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Version Date:</a:t>
            </a:r>
            <a:r>
              <a:rPr lang="en-US" sz="1800"/>
              <a:t> </a:t>
            </a:r>
            <a:fld id="{86976B24-A3DD-404E-992C-A4E91DA0C168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5789C0-68E3-4F03-82C2-E25B8A7EEA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78963"/>
                </a:solidFill>
                <a:latin typeface="Times New Roman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C3D865-46C4-494D-BF75-71F264FC70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" y="57912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As</a:t>
            </a:r>
            <a:r>
              <a:rPr lang="en-US" altLang="en-US">
                <a:solidFill>
                  <a:srgbClr val="578963"/>
                </a:solidFill>
              </a:rPr>
              <a:t> </a:t>
            </a:r>
            <a:fld id="{D3CB7B85-E145-4146-B98A-92731E8FB041}" type="slidenum">
              <a:rPr lang="en-US" altLang="en-US" smtClean="0">
                <a:solidFill>
                  <a:srgbClr val="578963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5789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54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F8B440-E6A0-4313-AD7A-72468E3948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1E182-237F-4B35-9550-0315A3882E61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0796F7-58E4-43B1-BE5B-855AF97470A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FF1BF-8711-41A9-9EFA-F67825612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90909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5636B26-464A-40F6-A09F-221428A9BF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7F70B-7D30-4D35-ADCE-1F0E4EF36B4E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69C45D-B525-4C0D-A6C0-78226110C82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C5E9B-46F9-4993-B75E-9AF149B1D1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6740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26310F4-9834-44A5-8D62-858BDE43696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22573-AE8B-4321-8DBF-604C4F62B21E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6724F1B-ED01-4610-A16D-02884185247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556193-F6C7-4DB8-8D25-259475B6B6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7664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114425"/>
            <a:ext cx="3848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A19A9F-C3CB-4D2B-A589-2159EB56A9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86FDD-CA6A-41B9-BE73-07EF38FB86AD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740DE2-3C08-4E8A-98E0-12E833FAC03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8210D0-D548-412F-8142-73B54E8A86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086849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7A05BD8-A222-4F7E-9BD5-C34A106E096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2D2948-6BCC-4777-9923-45C1395C0E51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31F8C55-90E7-4EAB-B37C-0AA8E4DCDAB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6C6E8-705D-4DE7-8948-9887AC66EF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515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BD28E50-322E-48DE-99FA-8E3BD62E04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AA53B1-F3DB-439F-9E29-BD44C0832726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58C2740-C075-4040-9911-4204A078FF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82D0F-A149-4A68-B759-E252D1569D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94642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1C55B63-08C6-497C-9B5C-6451AD5DA4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A2A58-B2A8-4B4E-B9A2-FFDB437BB80F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FF3246A-F717-4448-B6FA-2434CDC5600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B7C4FC-F59E-4B2A-9AB3-D04CCCD988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54890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1D3D2-EB30-4DEE-9D0B-4AD3869A7F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0EA70-7A5E-4577-9D30-C89BCECF364E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33AC64-FE87-46CD-8C8D-410D637E4DC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5FBDE4-710A-418A-8EBA-8E7C984AAC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323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3CE532-C114-41E7-AE8A-0C39017293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AC1334-DF46-4E2A-A642-2C31375F9F2C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3677D-4B04-445E-9006-9B14F3EF331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0C4DFF-FD4F-45BB-BE30-41334AE909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04923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EAD77E6-ED33-41AD-BBB1-AFC225A555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3EB1C1-8EC7-4104-A9CE-D95AC062062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52D0ED2-0378-4F38-8111-47E47693B2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198DAC-F079-4A6D-BCB4-480E12EF81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263972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6575" y="0"/>
            <a:ext cx="2105025" cy="5991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0"/>
            <a:ext cx="6162675" cy="5991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2A1954-76E8-4001-9DCC-9F58E40B8DA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707A7-02A6-48E4-B73F-E3C045AE8B03}" type="datetime9">
              <a:rPr lang="en-US"/>
              <a:pPr>
                <a:defRPr/>
              </a:pPr>
              <a:t>11/2/2023 11:13:33 AM</a:t>
            </a:fld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3B92AD6-A035-4833-BBAC-9FA49529AF4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DFCB69-5503-4203-B90C-22DF9A4D4D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535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image" Target="../media/image2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EEDEF25-D390-447F-B51A-87AF4C5C7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3FC282B-4FCE-463F-A1EA-4C3856C423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AAACF482-DA06-4C42-93DF-5A082A11BEA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chemeClr val="tx2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5696336-1307-465A-89D8-2811F6BBC11E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0C5CDEED-DF68-4A9A-9EE7-F70C3B5F1DB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9AEA662-E3B0-43F0-A1E3-369AC82A0C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0619F8C9-63F1-43F4-B5C6-DD091F2A63E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1" name="Freeform 7">
            <a:extLst>
              <a:ext uri="{FF2B5EF4-FFF2-40B4-BE49-F238E27FC236}">
                <a16:creationId xmlns:a16="http://schemas.microsoft.com/office/drawing/2014/main" id="{528CE50E-D349-4E7D-9D26-1822FA30DCAB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37D1D963-7171-4253-8593-AADC7FB084D0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Freeform 9">
            <a:extLst>
              <a:ext uri="{FF2B5EF4-FFF2-40B4-BE49-F238E27FC236}">
                <a16:creationId xmlns:a16="http://schemas.microsoft.com/office/drawing/2014/main" id="{315CCE24-47C6-471D-803B-E6DBBE13B1D4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34" name="Group 10">
            <a:extLst>
              <a:ext uri="{FF2B5EF4-FFF2-40B4-BE49-F238E27FC236}">
                <a16:creationId xmlns:a16="http://schemas.microsoft.com/office/drawing/2014/main" id="{414D839F-E3E8-4D59-BC89-4CD9E2717A87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046" name="Group 11">
              <a:extLst>
                <a:ext uri="{FF2B5EF4-FFF2-40B4-BE49-F238E27FC236}">
                  <a16:creationId xmlns:a16="http://schemas.microsoft.com/office/drawing/2014/main" id="{4C32EAD7-8719-4B8F-8020-D207523AC4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059" name="Freeform 12">
                <a:extLst>
                  <a:ext uri="{FF2B5EF4-FFF2-40B4-BE49-F238E27FC236}">
                    <a16:creationId xmlns:a16="http://schemas.microsoft.com/office/drawing/2014/main" id="{13AB5CD7-0E6A-49C4-AF89-D1C1C483349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Freeform 13">
                <a:extLst>
                  <a:ext uri="{FF2B5EF4-FFF2-40B4-BE49-F238E27FC236}">
                    <a16:creationId xmlns:a16="http://schemas.microsoft.com/office/drawing/2014/main" id="{4F4FB8FD-BB2E-4B11-A4CE-7D29398B8C4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Freeform 14">
                <a:extLst>
                  <a:ext uri="{FF2B5EF4-FFF2-40B4-BE49-F238E27FC236}">
                    <a16:creationId xmlns:a16="http://schemas.microsoft.com/office/drawing/2014/main" id="{A8DA9C07-84E5-4E19-A9FD-C7984705B4B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62" name="Group 15">
                <a:extLst>
                  <a:ext uri="{FF2B5EF4-FFF2-40B4-BE49-F238E27FC236}">
                    <a16:creationId xmlns:a16="http://schemas.microsoft.com/office/drawing/2014/main" id="{83FE301B-7474-4106-B057-F21A8B590D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1064" name="Freeform 16">
                  <a:extLst>
                    <a:ext uri="{FF2B5EF4-FFF2-40B4-BE49-F238E27FC236}">
                      <a16:creationId xmlns:a16="http://schemas.microsoft.com/office/drawing/2014/main" id="{167645EA-5855-4C37-9060-C51CDDAE7E2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5" name="Freeform 17">
                  <a:extLst>
                    <a:ext uri="{FF2B5EF4-FFF2-40B4-BE49-F238E27FC236}">
                      <a16:creationId xmlns:a16="http://schemas.microsoft.com/office/drawing/2014/main" id="{6BD0F17E-592A-42A3-8208-292E8C05BBB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6" name="Freeform 18">
                  <a:extLst>
                    <a:ext uri="{FF2B5EF4-FFF2-40B4-BE49-F238E27FC236}">
                      <a16:creationId xmlns:a16="http://schemas.microsoft.com/office/drawing/2014/main" id="{B62B7CA2-D57E-4D74-9085-EE7645E781F8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7" name="Freeform 19">
                  <a:extLst>
                    <a:ext uri="{FF2B5EF4-FFF2-40B4-BE49-F238E27FC236}">
                      <a16:creationId xmlns:a16="http://schemas.microsoft.com/office/drawing/2014/main" id="{D45B5FEA-CD2C-46F5-9CB9-99EA59DEF24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63" name="Freeform 20">
                <a:extLst>
                  <a:ext uri="{FF2B5EF4-FFF2-40B4-BE49-F238E27FC236}">
                    <a16:creationId xmlns:a16="http://schemas.microsoft.com/office/drawing/2014/main" id="{7EEA2D08-01A2-4A84-A5AE-008D6352C4A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47" name="Group 21">
              <a:extLst>
                <a:ext uri="{FF2B5EF4-FFF2-40B4-BE49-F238E27FC236}">
                  <a16:creationId xmlns:a16="http://schemas.microsoft.com/office/drawing/2014/main" id="{AF9DC55E-7349-49E9-A092-B258E1040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048" name="Group 22">
                <a:extLst>
                  <a:ext uri="{FF2B5EF4-FFF2-40B4-BE49-F238E27FC236}">
                    <a16:creationId xmlns:a16="http://schemas.microsoft.com/office/drawing/2014/main" id="{00142007-8728-4BC4-A626-0E889CF39C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057" name="Freeform 23">
                  <a:extLst>
                    <a:ext uri="{FF2B5EF4-FFF2-40B4-BE49-F238E27FC236}">
                      <a16:creationId xmlns:a16="http://schemas.microsoft.com/office/drawing/2014/main" id="{27425DCA-A097-45C5-A47B-FDD89F2940E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8" name="Freeform 24">
                  <a:extLst>
                    <a:ext uri="{FF2B5EF4-FFF2-40B4-BE49-F238E27FC236}">
                      <a16:creationId xmlns:a16="http://schemas.microsoft.com/office/drawing/2014/main" id="{D53FBF00-9C17-46DB-86C0-DC31A545012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49" name="Group 25">
                <a:extLst>
                  <a:ext uri="{FF2B5EF4-FFF2-40B4-BE49-F238E27FC236}">
                    <a16:creationId xmlns:a16="http://schemas.microsoft.com/office/drawing/2014/main" id="{59D9CA3D-7A70-4A79-8904-505A0D3568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050" name="Freeform 26">
                  <a:extLst>
                    <a:ext uri="{FF2B5EF4-FFF2-40B4-BE49-F238E27FC236}">
                      <a16:creationId xmlns:a16="http://schemas.microsoft.com/office/drawing/2014/main" id="{12A011A8-9EBA-46F6-9F69-631D432A7E8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1" name="Freeform 27">
                  <a:extLst>
                    <a:ext uri="{FF2B5EF4-FFF2-40B4-BE49-F238E27FC236}">
                      <a16:creationId xmlns:a16="http://schemas.microsoft.com/office/drawing/2014/main" id="{5B57BF48-4E7D-4795-AC80-CA6C5A010ED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52" name="Group 28">
                  <a:extLst>
                    <a:ext uri="{FF2B5EF4-FFF2-40B4-BE49-F238E27FC236}">
                      <a16:creationId xmlns:a16="http://schemas.microsoft.com/office/drawing/2014/main" id="{961922DB-381C-4864-AA01-299525D563C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1053" name="Freeform 29">
                    <a:extLst>
                      <a:ext uri="{FF2B5EF4-FFF2-40B4-BE49-F238E27FC236}">
                        <a16:creationId xmlns:a16="http://schemas.microsoft.com/office/drawing/2014/main" id="{962ECCC4-7C7C-4C72-B36F-3B53DAF3C2D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4" name="Freeform 30">
                    <a:extLst>
                      <a:ext uri="{FF2B5EF4-FFF2-40B4-BE49-F238E27FC236}">
                        <a16:creationId xmlns:a16="http://schemas.microsoft.com/office/drawing/2014/main" id="{4B1D34E9-60D8-422C-8AB5-C88C0898A0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5" name="Freeform 31">
                    <a:extLst>
                      <a:ext uri="{FF2B5EF4-FFF2-40B4-BE49-F238E27FC236}">
                        <a16:creationId xmlns:a16="http://schemas.microsoft.com/office/drawing/2014/main" id="{A1AD080F-97A1-4499-B772-F7D9F774D0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56" name="Freeform 32">
                    <a:extLst>
                      <a:ext uri="{FF2B5EF4-FFF2-40B4-BE49-F238E27FC236}">
                        <a16:creationId xmlns:a16="http://schemas.microsoft.com/office/drawing/2014/main" id="{F3D4958C-1797-4F1B-8012-E782E43958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035" name="Group 33">
            <a:extLst>
              <a:ext uri="{FF2B5EF4-FFF2-40B4-BE49-F238E27FC236}">
                <a16:creationId xmlns:a16="http://schemas.microsoft.com/office/drawing/2014/main" id="{D821E5A4-D25A-4B5C-9D77-977A0768F8AC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1040" name="Group 34">
              <a:extLst>
                <a:ext uri="{FF2B5EF4-FFF2-40B4-BE49-F238E27FC236}">
                  <a16:creationId xmlns:a16="http://schemas.microsoft.com/office/drawing/2014/main" id="{9FB00829-0AD1-4702-9D26-54031A999E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1044" name="Freeform 35">
                <a:extLst>
                  <a:ext uri="{FF2B5EF4-FFF2-40B4-BE49-F238E27FC236}">
                    <a16:creationId xmlns:a16="http://schemas.microsoft.com/office/drawing/2014/main" id="{EAFE3ECF-758D-49C6-AEE4-9440539D4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Freeform 36">
                <a:extLst>
                  <a:ext uri="{FF2B5EF4-FFF2-40B4-BE49-F238E27FC236}">
                    <a16:creationId xmlns:a16="http://schemas.microsoft.com/office/drawing/2014/main" id="{16FADD3A-326F-4792-9A4E-C1E16D353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41" name="Group 37">
              <a:extLst>
                <a:ext uri="{FF2B5EF4-FFF2-40B4-BE49-F238E27FC236}">
                  <a16:creationId xmlns:a16="http://schemas.microsoft.com/office/drawing/2014/main" id="{DC2A240A-DE75-4E61-AE5A-C492DF8EE9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1042" name="Freeform 38">
                <a:extLst>
                  <a:ext uri="{FF2B5EF4-FFF2-40B4-BE49-F238E27FC236}">
                    <a16:creationId xmlns:a16="http://schemas.microsoft.com/office/drawing/2014/main" id="{24326527-1F9D-4076-8B91-B77433016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Freeform 39">
                <a:extLst>
                  <a:ext uri="{FF2B5EF4-FFF2-40B4-BE49-F238E27FC236}">
                    <a16:creationId xmlns:a16="http://schemas.microsoft.com/office/drawing/2014/main" id="{F7201DF7-5343-4382-A68D-392FFFEBB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3909B705-8746-409F-896E-AED7A186B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chemeClr val="tx2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3D4B7852-C03F-472D-9DEE-6AB80B98C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chemeClr val="tx2"/>
                </a:solidFill>
              </a:rPr>
              <a:t>7.</a:t>
            </a:r>
            <a:fld id="{D3316080-6F07-44D3-AE36-F8415997F222}" type="slidenum">
              <a:rPr lang="en-US" altLang="en-US" sz="1000" b="1" smtClean="0">
                <a:solidFill>
                  <a:schemeClr val="tx2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chemeClr val="tx2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2CEF9B56-AADF-4257-A85E-BC4368BD1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71AD1FFD-2BEC-4B7F-97DC-D12A9874F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chemeClr val="tx2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67" r:id="rId1"/>
    <p:sldLayoutId id="2147491777" r:id="rId2"/>
    <p:sldLayoutId id="2147491778" r:id="rId3"/>
    <p:sldLayoutId id="2147491779" r:id="rId4"/>
    <p:sldLayoutId id="2147491780" r:id="rId5"/>
    <p:sldLayoutId id="2147491781" r:id="rId6"/>
    <p:sldLayoutId id="2147491782" r:id="rId7"/>
    <p:sldLayoutId id="2147491783" r:id="rId8"/>
    <p:sldLayoutId id="2147491784" r:id="rId9"/>
    <p:sldLayoutId id="2147491785" r:id="rId10"/>
    <p:sldLayoutId id="21474917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E12888F-60D4-41CC-997B-8D5D3BEF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489EBE3-4DAD-4A54-A02F-01AAB68D14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30E2518A-FBAA-45DC-BA62-2A63CCF1B44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665955FB-FAA5-49C9-A817-8A702F980870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60F3AA1C-4F85-4E11-88EB-DC097854235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591D983-C587-4B63-B6A8-1A634EE4E1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71CD1115-27F4-4CAB-9E44-26E7BC7E54A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47" name="Freeform 7">
            <a:extLst>
              <a:ext uri="{FF2B5EF4-FFF2-40B4-BE49-F238E27FC236}">
                <a16:creationId xmlns:a16="http://schemas.microsoft.com/office/drawing/2014/main" id="{AA2940FD-CA5C-4B18-BBCE-6A72A419C08F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8" name="Freeform 8">
            <a:extLst>
              <a:ext uri="{FF2B5EF4-FFF2-40B4-BE49-F238E27FC236}">
                <a16:creationId xmlns:a16="http://schemas.microsoft.com/office/drawing/2014/main" id="{38F0A27E-5428-4E5D-97E0-C639027EB31D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Freeform 9">
            <a:extLst>
              <a:ext uri="{FF2B5EF4-FFF2-40B4-BE49-F238E27FC236}">
                <a16:creationId xmlns:a16="http://schemas.microsoft.com/office/drawing/2014/main" id="{600E158B-E429-49C0-B239-DE9B650219A1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250" name="Group 10">
            <a:extLst>
              <a:ext uri="{FF2B5EF4-FFF2-40B4-BE49-F238E27FC236}">
                <a16:creationId xmlns:a16="http://schemas.microsoft.com/office/drawing/2014/main" id="{3AEA210F-4004-4A8F-9874-D8CD1A878754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0262" name="Group 11">
              <a:extLst>
                <a:ext uri="{FF2B5EF4-FFF2-40B4-BE49-F238E27FC236}">
                  <a16:creationId xmlns:a16="http://schemas.microsoft.com/office/drawing/2014/main" id="{5727F6A7-434E-4FA9-B3DE-63825247E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0275" name="Freeform 12">
                <a:extLst>
                  <a:ext uri="{FF2B5EF4-FFF2-40B4-BE49-F238E27FC236}">
                    <a16:creationId xmlns:a16="http://schemas.microsoft.com/office/drawing/2014/main" id="{A296EB0D-0B75-47BD-9C7A-177FD6D61CA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6" name="Freeform 13">
                <a:extLst>
                  <a:ext uri="{FF2B5EF4-FFF2-40B4-BE49-F238E27FC236}">
                    <a16:creationId xmlns:a16="http://schemas.microsoft.com/office/drawing/2014/main" id="{A33EE9CD-5DB6-4494-AC8C-6B5A5AC7AB3C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7" name="Freeform 14">
                <a:extLst>
                  <a:ext uri="{FF2B5EF4-FFF2-40B4-BE49-F238E27FC236}">
                    <a16:creationId xmlns:a16="http://schemas.microsoft.com/office/drawing/2014/main" id="{F887EB84-F0C3-4A44-892C-F3E5861CABF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278" name="Group 15">
                <a:extLst>
                  <a:ext uri="{FF2B5EF4-FFF2-40B4-BE49-F238E27FC236}">
                    <a16:creationId xmlns:a16="http://schemas.microsoft.com/office/drawing/2014/main" id="{5B841CCD-5A2A-424E-853D-8DFB1085B3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10280" name="Freeform 16">
                  <a:extLst>
                    <a:ext uri="{FF2B5EF4-FFF2-40B4-BE49-F238E27FC236}">
                      <a16:creationId xmlns:a16="http://schemas.microsoft.com/office/drawing/2014/main" id="{0A4A4506-0ABF-46F0-BD34-81A24870636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1" name="Freeform 17">
                  <a:extLst>
                    <a:ext uri="{FF2B5EF4-FFF2-40B4-BE49-F238E27FC236}">
                      <a16:creationId xmlns:a16="http://schemas.microsoft.com/office/drawing/2014/main" id="{DBB50124-D36D-4976-8A5E-1C2BF97257D0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2" name="Freeform 18">
                  <a:extLst>
                    <a:ext uri="{FF2B5EF4-FFF2-40B4-BE49-F238E27FC236}">
                      <a16:creationId xmlns:a16="http://schemas.microsoft.com/office/drawing/2014/main" id="{88973AB4-B5FA-4984-9BEE-C14A7C8CD240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3" name="Freeform 19">
                  <a:extLst>
                    <a:ext uri="{FF2B5EF4-FFF2-40B4-BE49-F238E27FC236}">
                      <a16:creationId xmlns:a16="http://schemas.microsoft.com/office/drawing/2014/main" id="{58DB3577-069B-4042-BD2A-D74973F7D2B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279" name="Freeform 20">
                <a:extLst>
                  <a:ext uri="{FF2B5EF4-FFF2-40B4-BE49-F238E27FC236}">
                    <a16:creationId xmlns:a16="http://schemas.microsoft.com/office/drawing/2014/main" id="{DFB4E009-91A4-46FF-8831-86C3AD3F581D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263" name="Group 21">
              <a:extLst>
                <a:ext uri="{FF2B5EF4-FFF2-40B4-BE49-F238E27FC236}">
                  <a16:creationId xmlns:a16="http://schemas.microsoft.com/office/drawing/2014/main" id="{B0C8ECB6-5297-4BC9-A230-E5CEC931C4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0264" name="Group 22">
                <a:extLst>
                  <a:ext uri="{FF2B5EF4-FFF2-40B4-BE49-F238E27FC236}">
                    <a16:creationId xmlns:a16="http://schemas.microsoft.com/office/drawing/2014/main" id="{F632F666-1AD8-43BA-BAA0-5AB7426B9A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0273" name="Freeform 23">
                  <a:extLst>
                    <a:ext uri="{FF2B5EF4-FFF2-40B4-BE49-F238E27FC236}">
                      <a16:creationId xmlns:a16="http://schemas.microsoft.com/office/drawing/2014/main" id="{F68DBB51-9B0C-49C5-B558-9D098C944FC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74" name="Freeform 24">
                  <a:extLst>
                    <a:ext uri="{FF2B5EF4-FFF2-40B4-BE49-F238E27FC236}">
                      <a16:creationId xmlns:a16="http://schemas.microsoft.com/office/drawing/2014/main" id="{035567FC-0FD0-480D-B277-3DB9DCC8FB0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265" name="Group 25">
                <a:extLst>
                  <a:ext uri="{FF2B5EF4-FFF2-40B4-BE49-F238E27FC236}">
                    <a16:creationId xmlns:a16="http://schemas.microsoft.com/office/drawing/2014/main" id="{085DA6F4-9D46-478A-ADE1-30D19BC981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0266" name="Freeform 26">
                  <a:extLst>
                    <a:ext uri="{FF2B5EF4-FFF2-40B4-BE49-F238E27FC236}">
                      <a16:creationId xmlns:a16="http://schemas.microsoft.com/office/drawing/2014/main" id="{D497B884-C442-4157-9D49-4E2A267C050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67" name="Freeform 27">
                  <a:extLst>
                    <a:ext uri="{FF2B5EF4-FFF2-40B4-BE49-F238E27FC236}">
                      <a16:creationId xmlns:a16="http://schemas.microsoft.com/office/drawing/2014/main" id="{90A77B71-B3EB-4C08-BC66-4C847C0602A0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268" name="Group 28">
                  <a:extLst>
                    <a:ext uri="{FF2B5EF4-FFF2-40B4-BE49-F238E27FC236}">
                      <a16:creationId xmlns:a16="http://schemas.microsoft.com/office/drawing/2014/main" id="{7F8ECA95-5D83-438E-98DF-36D1A65E979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10269" name="Freeform 29">
                    <a:extLst>
                      <a:ext uri="{FF2B5EF4-FFF2-40B4-BE49-F238E27FC236}">
                        <a16:creationId xmlns:a16="http://schemas.microsoft.com/office/drawing/2014/main" id="{52B93B04-2D6E-47C5-8B5E-BF28F16883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70" name="Freeform 30">
                    <a:extLst>
                      <a:ext uri="{FF2B5EF4-FFF2-40B4-BE49-F238E27FC236}">
                        <a16:creationId xmlns:a16="http://schemas.microsoft.com/office/drawing/2014/main" id="{A32BAC29-E367-4DB7-B490-E048F16087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71" name="Freeform 31">
                    <a:extLst>
                      <a:ext uri="{FF2B5EF4-FFF2-40B4-BE49-F238E27FC236}">
                        <a16:creationId xmlns:a16="http://schemas.microsoft.com/office/drawing/2014/main" id="{15D2784F-DB57-4BB6-9A2A-DBD8B61E6C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272" name="Freeform 32">
                    <a:extLst>
                      <a:ext uri="{FF2B5EF4-FFF2-40B4-BE49-F238E27FC236}">
                        <a16:creationId xmlns:a16="http://schemas.microsoft.com/office/drawing/2014/main" id="{8B7E855E-0944-461C-83C6-7BE225A894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0251" name="Group 33">
            <a:extLst>
              <a:ext uri="{FF2B5EF4-FFF2-40B4-BE49-F238E27FC236}">
                <a16:creationId xmlns:a16="http://schemas.microsoft.com/office/drawing/2014/main" id="{B4F73A55-E639-4064-BE14-075B9FF85EA6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10256" name="Group 34">
              <a:extLst>
                <a:ext uri="{FF2B5EF4-FFF2-40B4-BE49-F238E27FC236}">
                  <a16:creationId xmlns:a16="http://schemas.microsoft.com/office/drawing/2014/main" id="{99E78458-0EE9-433E-B997-E798DC9CDD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10260" name="Freeform 35">
                <a:extLst>
                  <a:ext uri="{FF2B5EF4-FFF2-40B4-BE49-F238E27FC236}">
                    <a16:creationId xmlns:a16="http://schemas.microsoft.com/office/drawing/2014/main" id="{A00305C2-6D87-46A3-8F69-DF9F5A823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1" name="Freeform 36">
                <a:extLst>
                  <a:ext uri="{FF2B5EF4-FFF2-40B4-BE49-F238E27FC236}">
                    <a16:creationId xmlns:a16="http://schemas.microsoft.com/office/drawing/2014/main" id="{F3B003E8-7F79-46B0-AC59-205827344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257" name="Group 37">
              <a:extLst>
                <a:ext uri="{FF2B5EF4-FFF2-40B4-BE49-F238E27FC236}">
                  <a16:creationId xmlns:a16="http://schemas.microsoft.com/office/drawing/2014/main" id="{7918635D-D5E5-4136-9804-09C7F50B7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10258" name="Freeform 38">
                <a:extLst>
                  <a:ext uri="{FF2B5EF4-FFF2-40B4-BE49-F238E27FC236}">
                    <a16:creationId xmlns:a16="http://schemas.microsoft.com/office/drawing/2014/main" id="{6357C577-5665-4703-A656-2F3B10770A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9" name="Freeform 39">
                <a:extLst>
                  <a:ext uri="{FF2B5EF4-FFF2-40B4-BE49-F238E27FC236}">
                    <a16:creationId xmlns:a16="http://schemas.microsoft.com/office/drawing/2014/main" id="{149352A1-1D27-4581-8036-9936839EA2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38DA6FB1-7FF3-440B-82DB-9951C863D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66A3BA6C-1367-4803-9601-8597DD82D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900E3B75-921C-4F13-9A80-3EDE03D08BA1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FE43180E-BC1D-4AC8-BEEA-9572CB661D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759A1196-8717-46AC-9418-9E942C58B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6" r:id="rId1"/>
    <p:sldLayoutId id="2147491867" r:id="rId2"/>
    <p:sldLayoutId id="2147491868" r:id="rId3"/>
    <p:sldLayoutId id="2147491869" r:id="rId4"/>
    <p:sldLayoutId id="2147491870" r:id="rId5"/>
    <p:sldLayoutId id="2147491871" r:id="rId6"/>
    <p:sldLayoutId id="2147491872" r:id="rId7"/>
    <p:sldLayoutId id="2147491873" r:id="rId8"/>
    <p:sldLayoutId id="2147491874" r:id="rId9"/>
    <p:sldLayoutId id="2147491875" r:id="rId10"/>
    <p:sldLayoutId id="214749187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8AEC2BF-37EC-45B3-9018-7479E5F6B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DE3E182B-455D-43ED-8B71-598FCC60D7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41D4CF37-5A0B-4DBE-B6B6-48DA8645B88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ACD87532-7C72-47A1-9E7E-6E41A74E07A3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9AD9A40F-CA89-4491-AAE1-E92B1531FE5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9D3074A-219D-4011-B3CE-EBB2E48684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E33584D0-06EF-41C4-9268-2316BF7006F2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271" name="Freeform 7">
            <a:extLst>
              <a:ext uri="{FF2B5EF4-FFF2-40B4-BE49-F238E27FC236}">
                <a16:creationId xmlns:a16="http://schemas.microsoft.com/office/drawing/2014/main" id="{1715FF96-D309-47E8-B09B-96B6905CA776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Freeform 8">
            <a:extLst>
              <a:ext uri="{FF2B5EF4-FFF2-40B4-BE49-F238E27FC236}">
                <a16:creationId xmlns:a16="http://schemas.microsoft.com/office/drawing/2014/main" id="{AF992FBC-5476-414E-93B1-D17AEED880A6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Freeform 9">
            <a:extLst>
              <a:ext uri="{FF2B5EF4-FFF2-40B4-BE49-F238E27FC236}">
                <a16:creationId xmlns:a16="http://schemas.microsoft.com/office/drawing/2014/main" id="{5F77DD0A-1E73-4504-90E0-506763F4AFFD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274" name="Group 10">
            <a:extLst>
              <a:ext uri="{FF2B5EF4-FFF2-40B4-BE49-F238E27FC236}">
                <a16:creationId xmlns:a16="http://schemas.microsoft.com/office/drawing/2014/main" id="{E0CAA937-C003-48B1-9A2F-67E51DECBC45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1286" name="Group 11">
              <a:extLst>
                <a:ext uri="{FF2B5EF4-FFF2-40B4-BE49-F238E27FC236}">
                  <a16:creationId xmlns:a16="http://schemas.microsoft.com/office/drawing/2014/main" id="{C4DC778A-2492-4309-A271-E3FED84DD4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1299" name="Freeform 12">
                <a:extLst>
                  <a:ext uri="{FF2B5EF4-FFF2-40B4-BE49-F238E27FC236}">
                    <a16:creationId xmlns:a16="http://schemas.microsoft.com/office/drawing/2014/main" id="{0BF98C6D-0574-464B-8339-76BEBBFD3EB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0" name="Freeform 13">
                <a:extLst>
                  <a:ext uri="{FF2B5EF4-FFF2-40B4-BE49-F238E27FC236}">
                    <a16:creationId xmlns:a16="http://schemas.microsoft.com/office/drawing/2014/main" id="{6F9B5787-DA14-49B0-9BDD-812B1D1041A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1" name="Freeform 14">
                <a:extLst>
                  <a:ext uri="{FF2B5EF4-FFF2-40B4-BE49-F238E27FC236}">
                    <a16:creationId xmlns:a16="http://schemas.microsoft.com/office/drawing/2014/main" id="{B330BF1A-2A06-4563-882E-70CA7FFA166D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302" name="Group 15">
                <a:extLst>
                  <a:ext uri="{FF2B5EF4-FFF2-40B4-BE49-F238E27FC236}">
                    <a16:creationId xmlns:a16="http://schemas.microsoft.com/office/drawing/2014/main" id="{A328B7D4-6E1E-4B64-916E-74D1D570C0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11304" name="Freeform 16">
                  <a:extLst>
                    <a:ext uri="{FF2B5EF4-FFF2-40B4-BE49-F238E27FC236}">
                      <a16:creationId xmlns:a16="http://schemas.microsoft.com/office/drawing/2014/main" id="{FC0C5590-DC8C-4D04-A6A6-DB0535104948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05" name="Freeform 17">
                  <a:extLst>
                    <a:ext uri="{FF2B5EF4-FFF2-40B4-BE49-F238E27FC236}">
                      <a16:creationId xmlns:a16="http://schemas.microsoft.com/office/drawing/2014/main" id="{01162C4D-8185-418E-8665-8D4678FBA48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06" name="Freeform 18">
                  <a:extLst>
                    <a:ext uri="{FF2B5EF4-FFF2-40B4-BE49-F238E27FC236}">
                      <a16:creationId xmlns:a16="http://schemas.microsoft.com/office/drawing/2014/main" id="{A7FB2DC5-4FE4-461D-ADFC-22F312084B9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07" name="Freeform 19">
                  <a:extLst>
                    <a:ext uri="{FF2B5EF4-FFF2-40B4-BE49-F238E27FC236}">
                      <a16:creationId xmlns:a16="http://schemas.microsoft.com/office/drawing/2014/main" id="{734BAFE4-EB7F-4100-B8B7-248819C82F2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303" name="Freeform 20">
                <a:extLst>
                  <a:ext uri="{FF2B5EF4-FFF2-40B4-BE49-F238E27FC236}">
                    <a16:creationId xmlns:a16="http://schemas.microsoft.com/office/drawing/2014/main" id="{D079F72D-800B-4934-A836-E362794A546C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87" name="Group 21">
              <a:extLst>
                <a:ext uri="{FF2B5EF4-FFF2-40B4-BE49-F238E27FC236}">
                  <a16:creationId xmlns:a16="http://schemas.microsoft.com/office/drawing/2014/main" id="{4C69F91E-F1A6-4256-AC05-EA6553213A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1288" name="Group 22">
                <a:extLst>
                  <a:ext uri="{FF2B5EF4-FFF2-40B4-BE49-F238E27FC236}">
                    <a16:creationId xmlns:a16="http://schemas.microsoft.com/office/drawing/2014/main" id="{1867CA13-0FD0-4B4C-ADE4-EA24327B36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1297" name="Freeform 23">
                  <a:extLst>
                    <a:ext uri="{FF2B5EF4-FFF2-40B4-BE49-F238E27FC236}">
                      <a16:creationId xmlns:a16="http://schemas.microsoft.com/office/drawing/2014/main" id="{6B817661-8A6E-48B0-94C1-72FFDA038DA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98" name="Freeform 24">
                  <a:extLst>
                    <a:ext uri="{FF2B5EF4-FFF2-40B4-BE49-F238E27FC236}">
                      <a16:creationId xmlns:a16="http://schemas.microsoft.com/office/drawing/2014/main" id="{557A74DD-2AF9-4110-818E-04326D161EF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289" name="Group 25">
                <a:extLst>
                  <a:ext uri="{FF2B5EF4-FFF2-40B4-BE49-F238E27FC236}">
                    <a16:creationId xmlns:a16="http://schemas.microsoft.com/office/drawing/2014/main" id="{54DABE23-A5F8-4485-860F-5ED56AA12B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1290" name="Freeform 26">
                  <a:extLst>
                    <a:ext uri="{FF2B5EF4-FFF2-40B4-BE49-F238E27FC236}">
                      <a16:creationId xmlns:a16="http://schemas.microsoft.com/office/drawing/2014/main" id="{3AEC1F84-9802-40A0-B84D-2B46C9792DA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91" name="Freeform 27">
                  <a:extLst>
                    <a:ext uri="{FF2B5EF4-FFF2-40B4-BE49-F238E27FC236}">
                      <a16:creationId xmlns:a16="http://schemas.microsoft.com/office/drawing/2014/main" id="{E777E8E9-7CD0-4E52-B579-7F9245F768E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1292" name="Group 28">
                  <a:extLst>
                    <a:ext uri="{FF2B5EF4-FFF2-40B4-BE49-F238E27FC236}">
                      <a16:creationId xmlns:a16="http://schemas.microsoft.com/office/drawing/2014/main" id="{6004EE57-AC5A-45F4-9146-C498B5252AF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11293" name="Freeform 29">
                    <a:extLst>
                      <a:ext uri="{FF2B5EF4-FFF2-40B4-BE49-F238E27FC236}">
                        <a16:creationId xmlns:a16="http://schemas.microsoft.com/office/drawing/2014/main" id="{EC8CB873-BE92-42AC-B26E-789EBA4A12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94" name="Freeform 30">
                    <a:extLst>
                      <a:ext uri="{FF2B5EF4-FFF2-40B4-BE49-F238E27FC236}">
                        <a16:creationId xmlns:a16="http://schemas.microsoft.com/office/drawing/2014/main" id="{7F483F12-1950-4539-BA7C-D2CCB635F5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95" name="Freeform 31">
                    <a:extLst>
                      <a:ext uri="{FF2B5EF4-FFF2-40B4-BE49-F238E27FC236}">
                        <a16:creationId xmlns:a16="http://schemas.microsoft.com/office/drawing/2014/main" id="{BBFF9FBB-133D-424E-882F-6392C99737A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96" name="Freeform 32">
                    <a:extLst>
                      <a:ext uri="{FF2B5EF4-FFF2-40B4-BE49-F238E27FC236}">
                        <a16:creationId xmlns:a16="http://schemas.microsoft.com/office/drawing/2014/main" id="{1AE99E7C-4CED-4611-A02C-F3AA61D42E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1275" name="Group 33">
            <a:extLst>
              <a:ext uri="{FF2B5EF4-FFF2-40B4-BE49-F238E27FC236}">
                <a16:creationId xmlns:a16="http://schemas.microsoft.com/office/drawing/2014/main" id="{A6427B25-6FE9-40D5-9AB0-F3C6D4211CDA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11280" name="Group 34">
              <a:extLst>
                <a:ext uri="{FF2B5EF4-FFF2-40B4-BE49-F238E27FC236}">
                  <a16:creationId xmlns:a16="http://schemas.microsoft.com/office/drawing/2014/main" id="{DCF03486-B3ED-4DD3-8DF3-3ED9C1D66E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11284" name="Freeform 35">
                <a:extLst>
                  <a:ext uri="{FF2B5EF4-FFF2-40B4-BE49-F238E27FC236}">
                    <a16:creationId xmlns:a16="http://schemas.microsoft.com/office/drawing/2014/main" id="{D8A75C3C-0682-4231-9859-C297ED201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5" name="Freeform 36">
                <a:extLst>
                  <a:ext uri="{FF2B5EF4-FFF2-40B4-BE49-F238E27FC236}">
                    <a16:creationId xmlns:a16="http://schemas.microsoft.com/office/drawing/2014/main" id="{ACC7BA7B-6463-4DCD-BE76-B87104CCB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281" name="Group 37">
              <a:extLst>
                <a:ext uri="{FF2B5EF4-FFF2-40B4-BE49-F238E27FC236}">
                  <a16:creationId xmlns:a16="http://schemas.microsoft.com/office/drawing/2014/main" id="{BC0A48D5-0E6F-4C15-9D0B-A064485372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11282" name="Freeform 38">
                <a:extLst>
                  <a:ext uri="{FF2B5EF4-FFF2-40B4-BE49-F238E27FC236}">
                    <a16:creationId xmlns:a16="http://schemas.microsoft.com/office/drawing/2014/main" id="{68DE8399-FFF4-4B5A-9A3A-C29EF684B2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3" name="Freeform 39">
                <a:extLst>
                  <a:ext uri="{FF2B5EF4-FFF2-40B4-BE49-F238E27FC236}">
                    <a16:creationId xmlns:a16="http://schemas.microsoft.com/office/drawing/2014/main" id="{DF391E9E-4337-44BE-896A-2E2199EB4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A5347AA6-726F-45A0-9774-01508F943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3FC999F8-1C44-4229-8F6C-E29430B51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9067070A-6D2F-43D9-B093-159E77AC1BCB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8522E6D4-D231-42D2-8783-45B9EA1A1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76418572-4A22-4F29-AC48-1AD12B623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7" r:id="rId1"/>
    <p:sldLayoutId id="2147491877" r:id="rId2"/>
    <p:sldLayoutId id="2147491878" r:id="rId3"/>
    <p:sldLayoutId id="2147491879" r:id="rId4"/>
    <p:sldLayoutId id="2147491880" r:id="rId5"/>
    <p:sldLayoutId id="2147491881" r:id="rId6"/>
    <p:sldLayoutId id="2147491882" r:id="rId7"/>
    <p:sldLayoutId id="2147491883" r:id="rId8"/>
    <p:sldLayoutId id="2147491884" r:id="rId9"/>
    <p:sldLayoutId id="2147491885" r:id="rId10"/>
    <p:sldLayoutId id="21474918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9BBA6F8-8394-4916-879C-34275A832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8BC54B5-6781-4350-AD71-B96A56374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F3D323C3-AE84-4BA9-B4E8-83E39086ECC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B269EE9C-3A91-431C-8C73-CCE124BC7F9B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5F429838-34A6-46E1-869E-E94B4CE8F96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45BC827-DC2D-4073-AD49-FB7DD95B26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83DF8818-6058-41ED-8F1F-CD52E8D040C8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2295" name="Freeform 7">
            <a:extLst>
              <a:ext uri="{FF2B5EF4-FFF2-40B4-BE49-F238E27FC236}">
                <a16:creationId xmlns:a16="http://schemas.microsoft.com/office/drawing/2014/main" id="{60CA6681-C499-4969-B88F-C01093213CCE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6" name="Freeform 8">
            <a:extLst>
              <a:ext uri="{FF2B5EF4-FFF2-40B4-BE49-F238E27FC236}">
                <a16:creationId xmlns:a16="http://schemas.microsoft.com/office/drawing/2014/main" id="{6948CB5F-919C-4288-AEEE-14DB76788825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7" name="Freeform 9">
            <a:extLst>
              <a:ext uri="{FF2B5EF4-FFF2-40B4-BE49-F238E27FC236}">
                <a16:creationId xmlns:a16="http://schemas.microsoft.com/office/drawing/2014/main" id="{FBEF198E-D467-4BC6-AE07-817F5F73400F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2298" name="Group 10">
            <a:extLst>
              <a:ext uri="{FF2B5EF4-FFF2-40B4-BE49-F238E27FC236}">
                <a16:creationId xmlns:a16="http://schemas.microsoft.com/office/drawing/2014/main" id="{4DFF556F-9CB5-4DF8-BFE8-4FBBD733D9DC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2310" name="Group 11">
              <a:extLst>
                <a:ext uri="{FF2B5EF4-FFF2-40B4-BE49-F238E27FC236}">
                  <a16:creationId xmlns:a16="http://schemas.microsoft.com/office/drawing/2014/main" id="{5B29D9BF-337A-4EE4-93DD-902D177FBA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2323" name="Freeform 12">
                <a:extLst>
                  <a:ext uri="{FF2B5EF4-FFF2-40B4-BE49-F238E27FC236}">
                    <a16:creationId xmlns:a16="http://schemas.microsoft.com/office/drawing/2014/main" id="{35CA6D52-0BDD-4CCF-AF2B-29855C1ACB0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4" name="Freeform 13">
                <a:extLst>
                  <a:ext uri="{FF2B5EF4-FFF2-40B4-BE49-F238E27FC236}">
                    <a16:creationId xmlns:a16="http://schemas.microsoft.com/office/drawing/2014/main" id="{D905B4F3-4C18-4CF2-BC0A-AE2415DEC15D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5" name="Freeform 14">
                <a:extLst>
                  <a:ext uri="{FF2B5EF4-FFF2-40B4-BE49-F238E27FC236}">
                    <a16:creationId xmlns:a16="http://schemas.microsoft.com/office/drawing/2014/main" id="{0BF2DDCD-A83E-4854-8A2D-EAE9F7FF896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326" name="Group 15">
                <a:extLst>
                  <a:ext uri="{FF2B5EF4-FFF2-40B4-BE49-F238E27FC236}">
                    <a16:creationId xmlns:a16="http://schemas.microsoft.com/office/drawing/2014/main" id="{B79A11E8-9386-4A6A-A4AC-488204F2BF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12328" name="Freeform 16">
                  <a:extLst>
                    <a:ext uri="{FF2B5EF4-FFF2-40B4-BE49-F238E27FC236}">
                      <a16:creationId xmlns:a16="http://schemas.microsoft.com/office/drawing/2014/main" id="{5A38C2B1-23CF-48FA-B7FE-0E944A6461F7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29" name="Freeform 17">
                  <a:extLst>
                    <a:ext uri="{FF2B5EF4-FFF2-40B4-BE49-F238E27FC236}">
                      <a16:creationId xmlns:a16="http://schemas.microsoft.com/office/drawing/2014/main" id="{F9B8650E-D48B-47F7-895A-4A2C8FF3FC60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30" name="Freeform 18">
                  <a:extLst>
                    <a:ext uri="{FF2B5EF4-FFF2-40B4-BE49-F238E27FC236}">
                      <a16:creationId xmlns:a16="http://schemas.microsoft.com/office/drawing/2014/main" id="{F263CC87-AF4D-4A6F-B4EA-272957664BE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31" name="Freeform 19">
                  <a:extLst>
                    <a:ext uri="{FF2B5EF4-FFF2-40B4-BE49-F238E27FC236}">
                      <a16:creationId xmlns:a16="http://schemas.microsoft.com/office/drawing/2014/main" id="{AF4FADD2-23F0-4DAE-A4B4-D6359E2FC4B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327" name="Freeform 20">
                <a:extLst>
                  <a:ext uri="{FF2B5EF4-FFF2-40B4-BE49-F238E27FC236}">
                    <a16:creationId xmlns:a16="http://schemas.microsoft.com/office/drawing/2014/main" id="{636E2E63-2313-4F1C-9D09-A49F9CCD3A0D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11" name="Group 21">
              <a:extLst>
                <a:ext uri="{FF2B5EF4-FFF2-40B4-BE49-F238E27FC236}">
                  <a16:creationId xmlns:a16="http://schemas.microsoft.com/office/drawing/2014/main" id="{02D9C04C-906F-4C1C-8298-EC88D335D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2312" name="Group 22">
                <a:extLst>
                  <a:ext uri="{FF2B5EF4-FFF2-40B4-BE49-F238E27FC236}">
                    <a16:creationId xmlns:a16="http://schemas.microsoft.com/office/drawing/2014/main" id="{EFF333C2-A2CF-4030-B160-D0ADB8E1CF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2321" name="Freeform 23">
                  <a:extLst>
                    <a:ext uri="{FF2B5EF4-FFF2-40B4-BE49-F238E27FC236}">
                      <a16:creationId xmlns:a16="http://schemas.microsoft.com/office/drawing/2014/main" id="{0A861C7B-3606-44F7-AFFA-91390EDF60A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22" name="Freeform 24">
                  <a:extLst>
                    <a:ext uri="{FF2B5EF4-FFF2-40B4-BE49-F238E27FC236}">
                      <a16:creationId xmlns:a16="http://schemas.microsoft.com/office/drawing/2014/main" id="{FE204F09-50AF-499B-9D91-1CE30EF2226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313" name="Group 25">
                <a:extLst>
                  <a:ext uri="{FF2B5EF4-FFF2-40B4-BE49-F238E27FC236}">
                    <a16:creationId xmlns:a16="http://schemas.microsoft.com/office/drawing/2014/main" id="{568C7BCA-A768-43F6-8CFE-47C605B0CD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2314" name="Freeform 26">
                  <a:extLst>
                    <a:ext uri="{FF2B5EF4-FFF2-40B4-BE49-F238E27FC236}">
                      <a16:creationId xmlns:a16="http://schemas.microsoft.com/office/drawing/2014/main" id="{44BBD523-6886-444F-8954-9E7B846634EF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315" name="Freeform 27">
                  <a:extLst>
                    <a:ext uri="{FF2B5EF4-FFF2-40B4-BE49-F238E27FC236}">
                      <a16:creationId xmlns:a16="http://schemas.microsoft.com/office/drawing/2014/main" id="{183F410E-2DEB-4BFB-8C73-86B4CC669D8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2316" name="Group 28">
                  <a:extLst>
                    <a:ext uri="{FF2B5EF4-FFF2-40B4-BE49-F238E27FC236}">
                      <a16:creationId xmlns:a16="http://schemas.microsoft.com/office/drawing/2014/main" id="{41143CFC-0C2F-47CF-85E3-6C447EA84C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12317" name="Freeform 29">
                    <a:extLst>
                      <a:ext uri="{FF2B5EF4-FFF2-40B4-BE49-F238E27FC236}">
                        <a16:creationId xmlns:a16="http://schemas.microsoft.com/office/drawing/2014/main" id="{8DC6288F-32F2-4898-B44F-DC5332F1BA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18" name="Freeform 30">
                    <a:extLst>
                      <a:ext uri="{FF2B5EF4-FFF2-40B4-BE49-F238E27FC236}">
                        <a16:creationId xmlns:a16="http://schemas.microsoft.com/office/drawing/2014/main" id="{142FFE15-354A-41BE-9DA5-7BB0D7D5CE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19" name="Freeform 31">
                    <a:extLst>
                      <a:ext uri="{FF2B5EF4-FFF2-40B4-BE49-F238E27FC236}">
                        <a16:creationId xmlns:a16="http://schemas.microsoft.com/office/drawing/2014/main" id="{4588453E-836B-41BE-BCF6-3EA39D09B5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20" name="Freeform 32">
                    <a:extLst>
                      <a:ext uri="{FF2B5EF4-FFF2-40B4-BE49-F238E27FC236}">
                        <a16:creationId xmlns:a16="http://schemas.microsoft.com/office/drawing/2014/main" id="{240CCD7A-1FAA-4954-9B1F-81D9CC0E095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2299" name="Group 33">
            <a:extLst>
              <a:ext uri="{FF2B5EF4-FFF2-40B4-BE49-F238E27FC236}">
                <a16:creationId xmlns:a16="http://schemas.microsoft.com/office/drawing/2014/main" id="{E71764CC-5299-499F-9C04-68B17B66919C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12304" name="Group 34">
              <a:extLst>
                <a:ext uri="{FF2B5EF4-FFF2-40B4-BE49-F238E27FC236}">
                  <a16:creationId xmlns:a16="http://schemas.microsoft.com/office/drawing/2014/main" id="{82908E13-999A-49D9-9C31-E9D48DF34B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12308" name="Freeform 35">
                <a:extLst>
                  <a:ext uri="{FF2B5EF4-FFF2-40B4-BE49-F238E27FC236}">
                    <a16:creationId xmlns:a16="http://schemas.microsoft.com/office/drawing/2014/main" id="{F0536923-FB15-4BC2-9445-99A2FAF56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9" name="Freeform 36">
                <a:extLst>
                  <a:ext uri="{FF2B5EF4-FFF2-40B4-BE49-F238E27FC236}">
                    <a16:creationId xmlns:a16="http://schemas.microsoft.com/office/drawing/2014/main" id="{A5B78127-1E86-4B32-8C5C-4C3F94227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05" name="Group 37">
              <a:extLst>
                <a:ext uri="{FF2B5EF4-FFF2-40B4-BE49-F238E27FC236}">
                  <a16:creationId xmlns:a16="http://schemas.microsoft.com/office/drawing/2014/main" id="{FEAC5DEC-E26D-4F36-9E39-83A08A142A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12306" name="Freeform 38">
                <a:extLst>
                  <a:ext uri="{FF2B5EF4-FFF2-40B4-BE49-F238E27FC236}">
                    <a16:creationId xmlns:a16="http://schemas.microsoft.com/office/drawing/2014/main" id="{5684FBBB-3DB3-43B3-844B-A53AD2293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7" name="Freeform 39">
                <a:extLst>
                  <a:ext uri="{FF2B5EF4-FFF2-40B4-BE49-F238E27FC236}">
                    <a16:creationId xmlns:a16="http://schemas.microsoft.com/office/drawing/2014/main" id="{D20C5C0B-0D4B-4E21-A0E0-B3B42318E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E99C9419-1A5C-4624-8B07-DC098E584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BCEAEE81-DD81-488D-9077-C62197F36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B92E32FE-99CF-4944-842B-07EF0B23D3C1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0F65488D-D523-46FB-9F06-DCCB4381A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489D91CC-72B7-4B65-8523-AC193FC09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8" r:id="rId1"/>
    <p:sldLayoutId id="2147491887" r:id="rId2"/>
    <p:sldLayoutId id="2147491888" r:id="rId3"/>
    <p:sldLayoutId id="2147491889" r:id="rId4"/>
    <p:sldLayoutId id="2147491890" r:id="rId5"/>
    <p:sldLayoutId id="2147491891" r:id="rId6"/>
    <p:sldLayoutId id="2147491892" r:id="rId7"/>
    <p:sldLayoutId id="2147491893" r:id="rId8"/>
    <p:sldLayoutId id="2147491894" r:id="rId9"/>
    <p:sldLayoutId id="2147491895" r:id="rId10"/>
    <p:sldLayoutId id="21474918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AD2E1B51-F188-4B68-80FA-6F251474E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9642CBA-E981-4F81-B7A2-D88002DF6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3018EA49-B9B6-4C7F-9E96-91D30C581B7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E3EF1A7C-8360-4A0D-BDF7-C535B9A3EDAF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7DE3E328-D6F2-41DE-8AE6-2ACF976F865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AC2BBD2D-0E34-4A48-B09C-A916D21956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1FE2471C-746F-4D89-A24B-856CFBAFCD5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319" name="Freeform 7">
            <a:extLst>
              <a:ext uri="{FF2B5EF4-FFF2-40B4-BE49-F238E27FC236}">
                <a16:creationId xmlns:a16="http://schemas.microsoft.com/office/drawing/2014/main" id="{74161837-46DE-4864-9960-3E1F1A811CCA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0" name="Freeform 8">
            <a:extLst>
              <a:ext uri="{FF2B5EF4-FFF2-40B4-BE49-F238E27FC236}">
                <a16:creationId xmlns:a16="http://schemas.microsoft.com/office/drawing/2014/main" id="{956403B1-E9F2-4FB5-BD58-BDD50F692B67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Freeform 9">
            <a:extLst>
              <a:ext uri="{FF2B5EF4-FFF2-40B4-BE49-F238E27FC236}">
                <a16:creationId xmlns:a16="http://schemas.microsoft.com/office/drawing/2014/main" id="{D79EC477-E109-4A45-AD26-2587E12EEFDF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322" name="Group 10">
            <a:extLst>
              <a:ext uri="{FF2B5EF4-FFF2-40B4-BE49-F238E27FC236}">
                <a16:creationId xmlns:a16="http://schemas.microsoft.com/office/drawing/2014/main" id="{E50DC0A5-C4B0-4936-9708-DFDF9E683454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3334" name="Group 11">
              <a:extLst>
                <a:ext uri="{FF2B5EF4-FFF2-40B4-BE49-F238E27FC236}">
                  <a16:creationId xmlns:a16="http://schemas.microsoft.com/office/drawing/2014/main" id="{5AD57ED2-0CD5-48A8-A144-F82EBE3F9A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3347" name="Freeform 12">
                <a:extLst>
                  <a:ext uri="{FF2B5EF4-FFF2-40B4-BE49-F238E27FC236}">
                    <a16:creationId xmlns:a16="http://schemas.microsoft.com/office/drawing/2014/main" id="{250ED742-7234-433B-A57B-5F50E1C3827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8" name="Freeform 13">
                <a:extLst>
                  <a:ext uri="{FF2B5EF4-FFF2-40B4-BE49-F238E27FC236}">
                    <a16:creationId xmlns:a16="http://schemas.microsoft.com/office/drawing/2014/main" id="{5F48F5D4-053D-4551-A39D-69EC31716C1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9" name="Freeform 14">
                <a:extLst>
                  <a:ext uri="{FF2B5EF4-FFF2-40B4-BE49-F238E27FC236}">
                    <a16:creationId xmlns:a16="http://schemas.microsoft.com/office/drawing/2014/main" id="{C11560E7-A0CA-4842-9AD2-989E14781CA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350" name="Group 15">
                <a:extLst>
                  <a:ext uri="{FF2B5EF4-FFF2-40B4-BE49-F238E27FC236}">
                    <a16:creationId xmlns:a16="http://schemas.microsoft.com/office/drawing/2014/main" id="{2F67BF9F-CCD5-4941-8227-AF0851B616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13352" name="Freeform 16">
                  <a:extLst>
                    <a:ext uri="{FF2B5EF4-FFF2-40B4-BE49-F238E27FC236}">
                      <a16:creationId xmlns:a16="http://schemas.microsoft.com/office/drawing/2014/main" id="{478FDFF0-213A-4119-A830-94BD77ABB26C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53" name="Freeform 17">
                  <a:extLst>
                    <a:ext uri="{FF2B5EF4-FFF2-40B4-BE49-F238E27FC236}">
                      <a16:creationId xmlns:a16="http://schemas.microsoft.com/office/drawing/2014/main" id="{37348F16-CC8B-45E1-B276-0B258A2A8E6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54" name="Freeform 18">
                  <a:extLst>
                    <a:ext uri="{FF2B5EF4-FFF2-40B4-BE49-F238E27FC236}">
                      <a16:creationId xmlns:a16="http://schemas.microsoft.com/office/drawing/2014/main" id="{917E4B0E-74BD-42CE-87B6-897FE4E971C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55" name="Freeform 19">
                  <a:extLst>
                    <a:ext uri="{FF2B5EF4-FFF2-40B4-BE49-F238E27FC236}">
                      <a16:creationId xmlns:a16="http://schemas.microsoft.com/office/drawing/2014/main" id="{7E0A4BE5-1224-4551-B4D6-CB5C2AE3DD67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351" name="Freeform 20">
                <a:extLst>
                  <a:ext uri="{FF2B5EF4-FFF2-40B4-BE49-F238E27FC236}">
                    <a16:creationId xmlns:a16="http://schemas.microsoft.com/office/drawing/2014/main" id="{FDB72137-85B7-40C1-8801-351ABF6F270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35" name="Group 21">
              <a:extLst>
                <a:ext uri="{FF2B5EF4-FFF2-40B4-BE49-F238E27FC236}">
                  <a16:creationId xmlns:a16="http://schemas.microsoft.com/office/drawing/2014/main" id="{964C71EF-1204-411C-8759-38530E2ABD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3336" name="Group 22">
                <a:extLst>
                  <a:ext uri="{FF2B5EF4-FFF2-40B4-BE49-F238E27FC236}">
                    <a16:creationId xmlns:a16="http://schemas.microsoft.com/office/drawing/2014/main" id="{E6880162-A883-4C9C-9118-F17A484B53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3345" name="Freeform 23">
                  <a:extLst>
                    <a:ext uri="{FF2B5EF4-FFF2-40B4-BE49-F238E27FC236}">
                      <a16:creationId xmlns:a16="http://schemas.microsoft.com/office/drawing/2014/main" id="{F80E06FB-D381-4AA9-B486-444AC5BB35F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46" name="Freeform 24">
                  <a:extLst>
                    <a:ext uri="{FF2B5EF4-FFF2-40B4-BE49-F238E27FC236}">
                      <a16:creationId xmlns:a16="http://schemas.microsoft.com/office/drawing/2014/main" id="{CE5276E0-FF45-4FA0-93E7-19B938AB3B8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337" name="Group 25">
                <a:extLst>
                  <a:ext uri="{FF2B5EF4-FFF2-40B4-BE49-F238E27FC236}">
                    <a16:creationId xmlns:a16="http://schemas.microsoft.com/office/drawing/2014/main" id="{ABE823F8-A4EE-4921-9B03-47D785926B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3338" name="Freeform 26">
                  <a:extLst>
                    <a:ext uri="{FF2B5EF4-FFF2-40B4-BE49-F238E27FC236}">
                      <a16:creationId xmlns:a16="http://schemas.microsoft.com/office/drawing/2014/main" id="{4AABE03B-AF28-4621-896A-A8BBC660AFF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39" name="Freeform 27">
                  <a:extLst>
                    <a:ext uri="{FF2B5EF4-FFF2-40B4-BE49-F238E27FC236}">
                      <a16:creationId xmlns:a16="http://schemas.microsoft.com/office/drawing/2014/main" id="{629DC4C6-59C6-42A4-A3DD-96EBB6016EEF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340" name="Group 28">
                  <a:extLst>
                    <a:ext uri="{FF2B5EF4-FFF2-40B4-BE49-F238E27FC236}">
                      <a16:creationId xmlns:a16="http://schemas.microsoft.com/office/drawing/2014/main" id="{CB9858F4-FE71-4D68-9696-57D165A1C3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13341" name="Freeform 29">
                    <a:extLst>
                      <a:ext uri="{FF2B5EF4-FFF2-40B4-BE49-F238E27FC236}">
                        <a16:creationId xmlns:a16="http://schemas.microsoft.com/office/drawing/2014/main" id="{153F547C-BC04-4401-9D04-FE2514D328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42" name="Freeform 30">
                    <a:extLst>
                      <a:ext uri="{FF2B5EF4-FFF2-40B4-BE49-F238E27FC236}">
                        <a16:creationId xmlns:a16="http://schemas.microsoft.com/office/drawing/2014/main" id="{577E96C1-0C27-451A-82FD-6C73C9B2A2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43" name="Freeform 31">
                    <a:extLst>
                      <a:ext uri="{FF2B5EF4-FFF2-40B4-BE49-F238E27FC236}">
                        <a16:creationId xmlns:a16="http://schemas.microsoft.com/office/drawing/2014/main" id="{02621CA2-2C8A-48AC-932E-FAD4ACAE3BC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44" name="Freeform 32">
                    <a:extLst>
                      <a:ext uri="{FF2B5EF4-FFF2-40B4-BE49-F238E27FC236}">
                        <a16:creationId xmlns:a16="http://schemas.microsoft.com/office/drawing/2014/main" id="{EE2273F5-11BA-4695-AB09-074722C96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3323" name="Group 33">
            <a:extLst>
              <a:ext uri="{FF2B5EF4-FFF2-40B4-BE49-F238E27FC236}">
                <a16:creationId xmlns:a16="http://schemas.microsoft.com/office/drawing/2014/main" id="{F7EB63B0-3E0F-40D9-BF9F-00C994FEA917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13328" name="Group 34">
              <a:extLst>
                <a:ext uri="{FF2B5EF4-FFF2-40B4-BE49-F238E27FC236}">
                  <a16:creationId xmlns:a16="http://schemas.microsoft.com/office/drawing/2014/main" id="{35C3131C-849D-44D1-8675-4ECD09533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13332" name="Freeform 35">
                <a:extLst>
                  <a:ext uri="{FF2B5EF4-FFF2-40B4-BE49-F238E27FC236}">
                    <a16:creationId xmlns:a16="http://schemas.microsoft.com/office/drawing/2014/main" id="{72C738AA-6221-44FF-8309-E6CC57E43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3" name="Freeform 36">
                <a:extLst>
                  <a:ext uri="{FF2B5EF4-FFF2-40B4-BE49-F238E27FC236}">
                    <a16:creationId xmlns:a16="http://schemas.microsoft.com/office/drawing/2014/main" id="{FDFB293C-BCFF-4B87-A417-30CE6B3E1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29" name="Group 37">
              <a:extLst>
                <a:ext uri="{FF2B5EF4-FFF2-40B4-BE49-F238E27FC236}">
                  <a16:creationId xmlns:a16="http://schemas.microsoft.com/office/drawing/2014/main" id="{7B164E8A-BB6A-4F20-9D60-20D3E880B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13330" name="Freeform 38">
                <a:extLst>
                  <a:ext uri="{FF2B5EF4-FFF2-40B4-BE49-F238E27FC236}">
                    <a16:creationId xmlns:a16="http://schemas.microsoft.com/office/drawing/2014/main" id="{A4EAF20A-1D04-4694-AC53-E02A8453E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1" name="Freeform 39">
                <a:extLst>
                  <a:ext uri="{FF2B5EF4-FFF2-40B4-BE49-F238E27FC236}">
                    <a16:creationId xmlns:a16="http://schemas.microsoft.com/office/drawing/2014/main" id="{616C2727-4621-45CA-BB47-DD759FA57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69376CED-48CF-4E07-9479-58F5BBC9F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5E0876FD-FEEA-4340-BA5F-E6E8F7FE2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22E8F9C6-AD89-472E-A633-416A4ECDB821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00F168DB-400D-4583-ADFF-9B9F929122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E72A76E3-E82B-4AB3-AC4E-6500FB80D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9" r:id="rId1"/>
    <p:sldLayoutId id="2147491897" r:id="rId2"/>
    <p:sldLayoutId id="2147491898" r:id="rId3"/>
    <p:sldLayoutId id="2147491899" r:id="rId4"/>
    <p:sldLayoutId id="2147491900" r:id="rId5"/>
    <p:sldLayoutId id="2147491901" r:id="rId6"/>
    <p:sldLayoutId id="2147491902" r:id="rId7"/>
    <p:sldLayoutId id="2147491903" r:id="rId8"/>
    <p:sldLayoutId id="2147491904" r:id="rId9"/>
    <p:sldLayoutId id="2147491905" r:id="rId10"/>
    <p:sldLayoutId id="214749190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677D0AA-331C-41AF-8026-0984033B6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E4F0181-1B62-466F-B044-7F8CDD6C61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34DA9AE7-FB56-409A-AFC2-9801AF442C2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284352DC-C91F-4429-8076-2004D65F178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8A56198E-DC54-4DD3-9894-AE509CBAD1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D6F789E-FBE5-4A67-A04D-B62821AEF4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3327CB11-288F-4FFA-8072-BDF08F8983D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343" name="Freeform 7">
            <a:extLst>
              <a:ext uri="{FF2B5EF4-FFF2-40B4-BE49-F238E27FC236}">
                <a16:creationId xmlns:a16="http://schemas.microsoft.com/office/drawing/2014/main" id="{FFAE682E-E5A2-4A1A-B9B3-90B9C628CB8B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Freeform 8">
            <a:extLst>
              <a:ext uri="{FF2B5EF4-FFF2-40B4-BE49-F238E27FC236}">
                <a16:creationId xmlns:a16="http://schemas.microsoft.com/office/drawing/2014/main" id="{19D69990-60B9-4DCF-8168-44592644CBD9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5" name="Freeform 9">
            <a:extLst>
              <a:ext uri="{FF2B5EF4-FFF2-40B4-BE49-F238E27FC236}">
                <a16:creationId xmlns:a16="http://schemas.microsoft.com/office/drawing/2014/main" id="{ECE07AB4-160B-40F6-B410-DA2DA958294F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346" name="Group 10">
            <a:extLst>
              <a:ext uri="{FF2B5EF4-FFF2-40B4-BE49-F238E27FC236}">
                <a16:creationId xmlns:a16="http://schemas.microsoft.com/office/drawing/2014/main" id="{E7F65B1B-4C20-4985-9339-798791F1E867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4358" name="Group 11">
              <a:extLst>
                <a:ext uri="{FF2B5EF4-FFF2-40B4-BE49-F238E27FC236}">
                  <a16:creationId xmlns:a16="http://schemas.microsoft.com/office/drawing/2014/main" id="{63FC59E0-5739-4A26-BD7B-F9E05C714B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4371" name="Freeform 12">
                <a:extLst>
                  <a:ext uri="{FF2B5EF4-FFF2-40B4-BE49-F238E27FC236}">
                    <a16:creationId xmlns:a16="http://schemas.microsoft.com/office/drawing/2014/main" id="{E71C50A7-8BBC-435D-BFAE-0EFCC2D45C4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2" name="Freeform 13">
                <a:extLst>
                  <a:ext uri="{FF2B5EF4-FFF2-40B4-BE49-F238E27FC236}">
                    <a16:creationId xmlns:a16="http://schemas.microsoft.com/office/drawing/2014/main" id="{E0567478-C1BD-4B19-9C27-A44DC36BC3E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3" name="Freeform 14">
                <a:extLst>
                  <a:ext uri="{FF2B5EF4-FFF2-40B4-BE49-F238E27FC236}">
                    <a16:creationId xmlns:a16="http://schemas.microsoft.com/office/drawing/2014/main" id="{723F28FA-C548-4281-81C2-B12198048AC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74" name="Group 15">
                <a:extLst>
                  <a:ext uri="{FF2B5EF4-FFF2-40B4-BE49-F238E27FC236}">
                    <a16:creationId xmlns:a16="http://schemas.microsoft.com/office/drawing/2014/main" id="{6A916E1B-5673-44F4-BC9E-977634A671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14376" name="Freeform 16">
                  <a:extLst>
                    <a:ext uri="{FF2B5EF4-FFF2-40B4-BE49-F238E27FC236}">
                      <a16:creationId xmlns:a16="http://schemas.microsoft.com/office/drawing/2014/main" id="{DEE0EC75-DE14-49FE-9FB3-A2F983F347EF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7" name="Freeform 17">
                  <a:extLst>
                    <a:ext uri="{FF2B5EF4-FFF2-40B4-BE49-F238E27FC236}">
                      <a16:creationId xmlns:a16="http://schemas.microsoft.com/office/drawing/2014/main" id="{1CACD0C6-6C21-4430-8C79-98E0330CA6B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8" name="Freeform 18">
                  <a:extLst>
                    <a:ext uri="{FF2B5EF4-FFF2-40B4-BE49-F238E27FC236}">
                      <a16:creationId xmlns:a16="http://schemas.microsoft.com/office/drawing/2014/main" id="{A97DE0AA-D680-4DC6-AD06-C294B9DA909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9" name="Freeform 19">
                  <a:extLst>
                    <a:ext uri="{FF2B5EF4-FFF2-40B4-BE49-F238E27FC236}">
                      <a16:creationId xmlns:a16="http://schemas.microsoft.com/office/drawing/2014/main" id="{D360F6B9-9BAF-4DD5-939A-90DD7C4198C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375" name="Freeform 20">
                <a:extLst>
                  <a:ext uri="{FF2B5EF4-FFF2-40B4-BE49-F238E27FC236}">
                    <a16:creationId xmlns:a16="http://schemas.microsoft.com/office/drawing/2014/main" id="{7CA70A6F-81CD-4673-AE1A-89FA501A79F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59" name="Group 21">
              <a:extLst>
                <a:ext uri="{FF2B5EF4-FFF2-40B4-BE49-F238E27FC236}">
                  <a16:creationId xmlns:a16="http://schemas.microsoft.com/office/drawing/2014/main" id="{437427F3-52E2-47CE-9A50-5DF272A31E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4360" name="Group 22">
                <a:extLst>
                  <a:ext uri="{FF2B5EF4-FFF2-40B4-BE49-F238E27FC236}">
                    <a16:creationId xmlns:a16="http://schemas.microsoft.com/office/drawing/2014/main" id="{50FA081E-71EB-4286-9D0F-E4B49196D6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4369" name="Freeform 23">
                  <a:extLst>
                    <a:ext uri="{FF2B5EF4-FFF2-40B4-BE49-F238E27FC236}">
                      <a16:creationId xmlns:a16="http://schemas.microsoft.com/office/drawing/2014/main" id="{AE99C551-45B1-446E-A8F7-C9225697579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0" name="Freeform 24">
                  <a:extLst>
                    <a:ext uri="{FF2B5EF4-FFF2-40B4-BE49-F238E27FC236}">
                      <a16:creationId xmlns:a16="http://schemas.microsoft.com/office/drawing/2014/main" id="{367E86AA-E815-4CBD-8C1C-BD7DE3139A6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361" name="Group 25">
                <a:extLst>
                  <a:ext uri="{FF2B5EF4-FFF2-40B4-BE49-F238E27FC236}">
                    <a16:creationId xmlns:a16="http://schemas.microsoft.com/office/drawing/2014/main" id="{453F25C8-4534-4EB7-9C4A-8B52052F6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4362" name="Freeform 26">
                  <a:extLst>
                    <a:ext uri="{FF2B5EF4-FFF2-40B4-BE49-F238E27FC236}">
                      <a16:creationId xmlns:a16="http://schemas.microsoft.com/office/drawing/2014/main" id="{D7C6B157-C3AB-4C11-A84E-88B99C3BAB6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3" name="Freeform 27">
                  <a:extLst>
                    <a:ext uri="{FF2B5EF4-FFF2-40B4-BE49-F238E27FC236}">
                      <a16:creationId xmlns:a16="http://schemas.microsoft.com/office/drawing/2014/main" id="{7BE72393-335B-4F5E-B41C-5B549951E12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4364" name="Group 28">
                  <a:extLst>
                    <a:ext uri="{FF2B5EF4-FFF2-40B4-BE49-F238E27FC236}">
                      <a16:creationId xmlns:a16="http://schemas.microsoft.com/office/drawing/2014/main" id="{8123BE69-53A9-4725-806E-FA04257EA35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14365" name="Freeform 29">
                    <a:extLst>
                      <a:ext uri="{FF2B5EF4-FFF2-40B4-BE49-F238E27FC236}">
                        <a16:creationId xmlns:a16="http://schemas.microsoft.com/office/drawing/2014/main" id="{418C0577-A5BA-4E1D-AAFC-63892A8D8E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66" name="Freeform 30">
                    <a:extLst>
                      <a:ext uri="{FF2B5EF4-FFF2-40B4-BE49-F238E27FC236}">
                        <a16:creationId xmlns:a16="http://schemas.microsoft.com/office/drawing/2014/main" id="{C09BB6F3-0ABB-4B08-BD82-191AEE44FF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67" name="Freeform 31">
                    <a:extLst>
                      <a:ext uri="{FF2B5EF4-FFF2-40B4-BE49-F238E27FC236}">
                        <a16:creationId xmlns:a16="http://schemas.microsoft.com/office/drawing/2014/main" id="{818899A8-BE07-4600-908D-88D431013F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68" name="Freeform 32">
                    <a:extLst>
                      <a:ext uri="{FF2B5EF4-FFF2-40B4-BE49-F238E27FC236}">
                        <a16:creationId xmlns:a16="http://schemas.microsoft.com/office/drawing/2014/main" id="{E1BF8E5C-A720-433B-A72A-41D256D75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4347" name="Group 33">
            <a:extLst>
              <a:ext uri="{FF2B5EF4-FFF2-40B4-BE49-F238E27FC236}">
                <a16:creationId xmlns:a16="http://schemas.microsoft.com/office/drawing/2014/main" id="{38D9866F-237F-46D8-A6BA-10A990DBC87F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14352" name="Group 34">
              <a:extLst>
                <a:ext uri="{FF2B5EF4-FFF2-40B4-BE49-F238E27FC236}">
                  <a16:creationId xmlns:a16="http://schemas.microsoft.com/office/drawing/2014/main" id="{C6577DD9-91BB-45A7-BA38-B659853140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14356" name="Freeform 35">
                <a:extLst>
                  <a:ext uri="{FF2B5EF4-FFF2-40B4-BE49-F238E27FC236}">
                    <a16:creationId xmlns:a16="http://schemas.microsoft.com/office/drawing/2014/main" id="{FC139569-DC4B-4C1B-9343-ACC1D0FF6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7" name="Freeform 36">
                <a:extLst>
                  <a:ext uri="{FF2B5EF4-FFF2-40B4-BE49-F238E27FC236}">
                    <a16:creationId xmlns:a16="http://schemas.microsoft.com/office/drawing/2014/main" id="{5FF89971-988B-4791-BC51-1CE37F4367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53" name="Group 37">
              <a:extLst>
                <a:ext uri="{FF2B5EF4-FFF2-40B4-BE49-F238E27FC236}">
                  <a16:creationId xmlns:a16="http://schemas.microsoft.com/office/drawing/2014/main" id="{F662460A-FD39-4745-BA64-562461DCA1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14354" name="Freeform 38">
                <a:extLst>
                  <a:ext uri="{FF2B5EF4-FFF2-40B4-BE49-F238E27FC236}">
                    <a16:creationId xmlns:a16="http://schemas.microsoft.com/office/drawing/2014/main" id="{CA45F856-0BF8-456C-96EF-BD31C0B1E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Freeform 39">
                <a:extLst>
                  <a:ext uri="{FF2B5EF4-FFF2-40B4-BE49-F238E27FC236}">
                    <a16:creationId xmlns:a16="http://schemas.microsoft.com/office/drawing/2014/main" id="{821A9D04-63FF-4BCB-A4C4-AF6BBC6BC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DE3F6DD8-DE0B-4D1B-9CB6-272CD51E6A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E12C1A07-83F0-42F6-AA45-6EBD8C235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F21CF8F1-1AFF-417A-B56E-B2C63C31F7F3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6946730C-F0C9-4287-95CB-E38B892A2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CC8BDC91-0473-430B-B58D-48061D24B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80" r:id="rId1"/>
    <p:sldLayoutId id="2147491907" r:id="rId2"/>
    <p:sldLayoutId id="2147491908" r:id="rId3"/>
    <p:sldLayoutId id="2147491909" r:id="rId4"/>
    <p:sldLayoutId id="2147491910" r:id="rId5"/>
    <p:sldLayoutId id="2147491911" r:id="rId6"/>
    <p:sldLayoutId id="2147491912" r:id="rId7"/>
    <p:sldLayoutId id="2147491913" r:id="rId8"/>
    <p:sldLayoutId id="2147491914" r:id="rId9"/>
    <p:sldLayoutId id="2147491915" r:id="rId10"/>
    <p:sldLayoutId id="21474919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D1972E8A-72A0-49B3-B2D7-25E08EFC17B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E9D1BD04-BD1E-453A-9C0D-0883E40874B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5810A9E3-FD06-42CB-A2E8-A301BF91E746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BDE83E28-18D9-4143-9BAE-F81D24660FD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4582" name="Rectangle 6">
            <a:extLst>
              <a:ext uri="{FF2B5EF4-FFF2-40B4-BE49-F238E27FC236}">
                <a16:creationId xmlns:a16="http://schemas.microsoft.com/office/drawing/2014/main" id="{F16E1404-9770-4045-A7A9-BCD897B79A3D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DC9D22BB-8C49-412E-8141-038C03BC418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24584" name="Rectangle 8">
            <a:extLst>
              <a:ext uri="{FF2B5EF4-FFF2-40B4-BE49-F238E27FC236}">
                <a16:creationId xmlns:a16="http://schemas.microsoft.com/office/drawing/2014/main" id="{11B58B1E-487A-4E3A-8AC1-0E0E70E943F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kumimoji="1" lang="en-US" altLang="en-US" sz="24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364CEC5F-4C4A-4381-B64C-AA5F8F78A0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05182534-AE0B-4EF5-AEC3-F2B06C308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07" name="Rectangle 11">
            <a:extLst>
              <a:ext uri="{FF2B5EF4-FFF2-40B4-BE49-F238E27FC236}">
                <a16:creationId xmlns:a16="http://schemas.microsoft.com/office/drawing/2014/main" id="{19869F3B-E8A5-481B-8752-731FE5FA364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8" name="Rectangle 12">
            <a:extLst>
              <a:ext uri="{FF2B5EF4-FFF2-40B4-BE49-F238E27FC236}">
                <a16:creationId xmlns:a16="http://schemas.microsoft.com/office/drawing/2014/main" id="{48B95430-C851-49E4-82A5-4F002304620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D7E21A7D-E4A2-45E8-ABD9-26C8B23A8A2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7248632D-43C6-4BAD-A2F4-4BC78F64D1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81" r:id="rId1"/>
    <p:sldLayoutId id="2147491982" r:id="rId2"/>
    <p:sldLayoutId id="2147491983" r:id="rId3"/>
    <p:sldLayoutId id="2147491984" r:id="rId4"/>
    <p:sldLayoutId id="2147491985" r:id="rId5"/>
    <p:sldLayoutId id="2147491986" r:id="rId6"/>
    <p:sldLayoutId id="2147491987" r:id="rId7"/>
    <p:sldLayoutId id="2147491988" r:id="rId8"/>
    <p:sldLayoutId id="2147491989" r:id="rId9"/>
    <p:sldLayoutId id="2147491990" r:id="rId10"/>
    <p:sldLayoutId id="214749199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CE51E4F-C21E-46C3-BD95-7E652258F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12CA508-F8B9-4983-8FC5-AD124309D6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D2C17FFC-9CA3-49A8-BCC6-5B8A8B6660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8EEB2356-5564-4AD1-921D-D9CAB12FC20D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9B898E82-6E67-4680-AC48-C325557B686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1A1CC2B-4622-4C1B-957A-3BF99C5784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1D8593B0-64C0-491E-B906-66C365755481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391" name="Freeform 7">
            <a:extLst>
              <a:ext uri="{FF2B5EF4-FFF2-40B4-BE49-F238E27FC236}">
                <a16:creationId xmlns:a16="http://schemas.microsoft.com/office/drawing/2014/main" id="{6E4CCECB-034C-4676-909A-169E8B903211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2" name="Freeform 8">
            <a:extLst>
              <a:ext uri="{FF2B5EF4-FFF2-40B4-BE49-F238E27FC236}">
                <a16:creationId xmlns:a16="http://schemas.microsoft.com/office/drawing/2014/main" id="{3081F4BE-20D8-4DD4-8F92-639E9969E635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3" name="Freeform 9">
            <a:extLst>
              <a:ext uri="{FF2B5EF4-FFF2-40B4-BE49-F238E27FC236}">
                <a16:creationId xmlns:a16="http://schemas.microsoft.com/office/drawing/2014/main" id="{A8644DE9-18BD-4544-98E2-233811D872E3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394" name="Group 10">
            <a:extLst>
              <a:ext uri="{FF2B5EF4-FFF2-40B4-BE49-F238E27FC236}">
                <a16:creationId xmlns:a16="http://schemas.microsoft.com/office/drawing/2014/main" id="{F34C8224-5A55-4856-A500-2528F3D38DD6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6406" name="Group 11">
              <a:extLst>
                <a:ext uri="{FF2B5EF4-FFF2-40B4-BE49-F238E27FC236}">
                  <a16:creationId xmlns:a16="http://schemas.microsoft.com/office/drawing/2014/main" id="{3181A9D3-F79B-41EA-9227-95079515AF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6419" name="Freeform 12">
                <a:extLst>
                  <a:ext uri="{FF2B5EF4-FFF2-40B4-BE49-F238E27FC236}">
                    <a16:creationId xmlns:a16="http://schemas.microsoft.com/office/drawing/2014/main" id="{339410BE-AEB5-4F1D-9A6B-915206078FF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0" name="Freeform 13">
                <a:extLst>
                  <a:ext uri="{FF2B5EF4-FFF2-40B4-BE49-F238E27FC236}">
                    <a16:creationId xmlns:a16="http://schemas.microsoft.com/office/drawing/2014/main" id="{06764A03-5F99-4326-95E3-6F90754448E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1" name="Freeform 14">
                <a:extLst>
                  <a:ext uri="{FF2B5EF4-FFF2-40B4-BE49-F238E27FC236}">
                    <a16:creationId xmlns:a16="http://schemas.microsoft.com/office/drawing/2014/main" id="{01FA2A6A-C2C2-49DF-8D44-79974D19ACD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6422" name="Group 15">
                <a:extLst>
                  <a:ext uri="{FF2B5EF4-FFF2-40B4-BE49-F238E27FC236}">
                    <a16:creationId xmlns:a16="http://schemas.microsoft.com/office/drawing/2014/main" id="{80678B4C-8859-42A9-A53B-161B57B998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16424" name="Freeform 16">
                  <a:extLst>
                    <a:ext uri="{FF2B5EF4-FFF2-40B4-BE49-F238E27FC236}">
                      <a16:creationId xmlns:a16="http://schemas.microsoft.com/office/drawing/2014/main" id="{7EC7ACCA-EAD8-4F3A-85D1-1BDC1F675DC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25" name="Freeform 17">
                  <a:extLst>
                    <a:ext uri="{FF2B5EF4-FFF2-40B4-BE49-F238E27FC236}">
                      <a16:creationId xmlns:a16="http://schemas.microsoft.com/office/drawing/2014/main" id="{072225FC-003F-47BE-8D7D-A370638DDC6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26" name="Freeform 18">
                  <a:extLst>
                    <a:ext uri="{FF2B5EF4-FFF2-40B4-BE49-F238E27FC236}">
                      <a16:creationId xmlns:a16="http://schemas.microsoft.com/office/drawing/2014/main" id="{0F26253C-D5FF-462E-BB1E-922B263CB25C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27" name="Freeform 19">
                  <a:extLst>
                    <a:ext uri="{FF2B5EF4-FFF2-40B4-BE49-F238E27FC236}">
                      <a16:creationId xmlns:a16="http://schemas.microsoft.com/office/drawing/2014/main" id="{81BCBCD5-2CA1-454C-8F62-7C55FE591847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6423" name="Freeform 20">
                <a:extLst>
                  <a:ext uri="{FF2B5EF4-FFF2-40B4-BE49-F238E27FC236}">
                    <a16:creationId xmlns:a16="http://schemas.microsoft.com/office/drawing/2014/main" id="{B9A0D949-0840-49C6-A7AD-F64EA8D029C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07" name="Group 21">
              <a:extLst>
                <a:ext uri="{FF2B5EF4-FFF2-40B4-BE49-F238E27FC236}">
                  <a16:creationId xmlns:a16="http://schemas.microsoft.com/office/drawing/2014/main" id="{DA7EF6AA-7AC4-4B8F-B6DA-3DDD7706D1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6408" name="Group 22">
                <a:extLst>
                  <a:ext uri="{FF2B5EF4-FFF2-40B4-BE49-F238E27FC236}">
                    <a16:creationId xmlns:a16="http://schemas.microsoft.com/office/drawing/2014/main" id="{0A97FE17-8A73-4221-8F03-1DBDBDD2B0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6417" name="Freeform 23">
                  <a:extLst>
                    <a:ext uri="{FF2B5EF4-FFF2-40B4-BE49-F238E27FC236}">
                      <a16:creationId xmlns:a16="http://schemas.microsoft.com/office/drawing/2014/main" id="{70E11B82-A97A-4719-B016-DEB2E497C22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18" name="Freeform 24">
                  <a:extLst>
                    <a:ext uri="{FF2B5EF4-FFF2-40B4-BE49-F238E27FC236}">
                      <a16:creationId xmlns:a16="http://schemas.microsoft.com/office/drawing/2014/main" id="{275DD20F-5829-43F3-9503-D86FBA87ED87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409" name="Group 25">
                <a:extLst>
                  <a:ext uri="{FF2B5EF4-FFF2-40B4-BE49-F238E27FC236}">
                    <a16:creationId xmlns:a16="http://schemas.microsoft.com/office/drawing/2014/main" id="{A25381F7-92F5-40EE-A941-60D4757300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6410" name="Freeform 26">
                  <a:extLst>
                    <a:ext uri="{FF2B5EF4-FFF2-40B4-BE49-F238E27FC236}">
                      <a16:creationId xmlns:a16="http://schemas.microsoft.com/office/drawing/2014/main" id="{8CA9653F-6D71-4785-9A8F-AE8D1646E37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11" name="Freeform 27">
                  <a:extLst>
                    <a:ext uri="{FF2B5EF4-FFF2-40B4-BE49-F238E27FC236}">
                      <a16:creationId xmlns:a16="http://schemas.microsoft.com/office/drawing/2014/main" id="{E13D1AD3-4F59-48EF-9DF7-DBC8156CBEA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6412" name="Group 28">
                  <a:extLst>
                    <a:ext uri="{FF2B5EF4-FFF2-40B4-BE49-F238E27FC236}">
                      <a16:creationId xmlns:a16="http://schemas.microsoft.com/office/drawing/2014/main" id="{86D2AC88-65EB-4184-B4CE-D3C9E0650E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16413" name="Freeform 29">
                    <a:extLst>
                      <a:ext uri="{FF2B5EF4-FFF2-40B4-BE49-F238E27FC236}">
                        <a16:creationId xmlns:a16="http://schemas.microsoft.com/office/drawing/2014/main" id="{B9146FC7-8F44-49A8-981E-A09CDE041C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14" name="Freeform 30">
                    <a:extLst>
                      <a:ext uri="{FF2B5EF4-FFF2-40B4-BE49-F238E27FC236}">
                        <a16:creationId xmlns:a16="http://schemas.microsoft.com/office/drawing/2014/main" id="{A75CDB32-7E20-48B3-94B2-89C70539424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15" name="Freeform 31">
                    <a:extLst>
                      <a:ext uri="{FF2B5EF4-FFF2-40B4-BE49-F238E27FC236}">
                        <a16:creationId xmlns:a16="http://schemas.microsoft.com/office/drawing/2014/main" id="{302F5F66-DE32-4431-B26A-2994FDD938A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416" name="Freeform 32">
                    <a:extLst>
                      <a:ext uri="{FF2B5EF4-FFF2-40B4-BE49-F238E27FC236}">
                        <a16:creationId xmlns:a16="http://schemas.microsoft.com/office/drawing/2014/main" id="{E3457489-B9DE-445C-B32F-7256D8BD20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6395" name="Group 33">
            <a:extLst>
              <a:ext uri="{FF2B5EF4-FFF2-40B4-BE49-F238E27FC236}">
                <a16:creationId xmlns:a16="http://schemas.microsoft.com/office/drawing/2014/main" id="{8FF0B54C-3AC7-4CC2-A2DB-8374880CBA19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16400" name="Group 34">
              <a:extLst>
                <a:ext uri="{FF2B5EF4-FFF2-40B4-BE49-F238E27FC236}">
                  <a16:creationId xmlns:a16="http://schemas.microsoft.com/office/drawing/2014/main" id="{32174E68-925D-4251-B552-E45F11E7DC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16404" name="Freeform 35">
                <a:extLst>
                  <a:ext uri="{FF2B5EF4-FFF2-40B4-BE49-F238E27FC236}">
                    <a16:creationId xmlns:a16="http://schemas.microsoft.com/office/drawing/2014/main" id="{B8EED49C-FBD3-4FFD-8242-17046D3DB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5" name="Freeform 36">
                <a:extLst>
                  <a:ext uri="{FF2B5EF4-FFF2-40B4-BE49-F238E27FC236}">
                    <a16:creationId xmlns:a16="http://schemas.microsoft.com/office/drawing/2014/main" id="{C078682D-33B3-445E-829D-7CC7891B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01" name="Group 37">
              <a:extLst>
                <a:ext uri="{FF2B5EF4-FFF2-40B4-BE49-F238E27FC236}">
                  <a16:creationId xmlns:a16="http://schemas.microsoft.com/office/drawing/2014/main" id="{F83202FD-EA34-4C91-8CCE-78BC5BD94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16402" name="Freeform 38">
                <a:extLst>
                  <a:ext uri="{FF2B5EF4-FFF2-40B4-BE49-F238E27FC236}">
                    <a16:creationId xmlns:a16="http://schemas.microsoft.com/office/drawing/2014/main" id="{1D517F86-FACD-451A-A415-FBB66B211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3" name="Freeform 39">
                <a:extLst>
                  <a:ext uri="{FF2B5EF4-FFF2-40B4-BE49-F238E27FC236}">
                    <a16:creationId xmlns:a16="http://schemas.microsoft.com/office/drawing/2014/main" id="{49280513-FC33-4565-A179-5076ECCEC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B9E7B0F4-A4FB-4902-AF52-64A289F4B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48FAAE12-4772-440E-8778-55D9A8A3B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1ECEA43D-8812-4735-B4B5-DAB82F1FBA55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54BEE8F6-875C-445B-BEA7-3A735474E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46B2A033-F999-44FC-A7AC-311DCAB8E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92" r:id="rId1"/>
    <p:sldLayoutId id="2147491917" r:id="rId2"/>
    <p:sldLayoutId id="2147491918" r:id="rId3"/>
    <p:sldLayoutId id="2147491919" r:id="rId4"/>
    <p:sldLayoutId id="2147491920" r:id="rId5"/>
    <p:sldLayoutId id="2147491921" r:id="rId6"/>
    <p:sldLayoutId id="2147491922" r:id="rId7"/>
    <p:sldLayoutId id="2147491923" r:id="rId8"/>
    <p:sldLayoutId id="2147491924" r:id="rId9"/>
    <p:sldLayoutId id="2147491925" r:id="rId10"/>
    <p:sldLayoutId id="21474919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5673033-8BE4-4DE9-98B6-706AF1E6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352345A-114F-415D-A8FA-45A6C92366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5ED0F03E-45C2-461E-A6CA-8FDC032DD93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9C37FB8-6232-41BD-A78F-C8DDCF6FCD01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58BF51CB-A638-4BCA-808E-A5E029F811C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44E203B-1643-4AB8-936F-44FDD8D72A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81DF20DA-DCBA-42CB-B4CE-E447E13DB3E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415" name="Freeform 7">
            <a:extLst>
              <a:ext uri="{FF2B5EF4-FFF2-40B4-BE49-F238E27FC236}">
                <a16:creationId xmlns:a16="http://schemas.microsoft.com/office/drawing/2014/main" id="{B79FA165-052A-4C98-8729-1C355344A841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Freeform 8">
            <a:extLst>
              <a:ext uri="{FF2B5EF4-FFF2-40B4-BE49-F238E27FC236}">
                <a16:creationId xmlns:a16="http://schemas.microsoft.com/office/drawing/2014/main" id="{18332E51-D0EC-44B9-855D-7F4346A0A196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7" name="Freeform 9">
            <a:extLst>
              <a:ext uri="{FF2B5EF4-FFF2-40B4-BE49-F238E27FC236}">
                <a16:creationId xmlns:a16="http://schemas.microsoft.com/office/drawing/2014/main" id="{266679A5-7E0D-4713-9967-7AF491B954DB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418" name="Group 10">
            <a:extLst>
              <a:ext uri="{FF2B5EF4-FFF2-40B4-BE49-F238E27FC236}">
                <a16:creationId xmlns:a16="http://schemas.microsoft.com/office/drawing/2014/main" id="{D15CAE1E-F023-4291-A2B1-54077A6B77EE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17430" name="Group 11">
              <a:extLst>
                <a:ext uri="{FF2B5EF4-FFF2-40B4-BE49-F238E27FC236}">
                  <a16:creationId xmlns:a16="http://schemas.microsoft.com/office/drawing/2014/main" id="{DEBCF128-0DE9-4832-B924-D58EC85A2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17443" name="Freeform 12">
                <a:extLst>
                  <a:ext uri="{FF2B5EF4-FFF2-40B4-BE49-F238E27FC236}">
                    <a16:creationId xmlns:a16="http://schemas.microsoft.com/office/drawing/2014/main" id="{0839456A-5FA9-49A4-88FF-2F031C22E08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4" name="Freeform 13">
                <a:extLst>
                  <a:ext uri="{FF2B5EF4-FFF2-40B4-BE49-F238E27FC236}">
                    <a16:creationId xmlns:a16="http://schemas.microsoft.com/office/drawing/2014/main" id="{2A91D0C9-4B65-494C-BBFD-5F005E003ED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5" name="Freeform 14">
                <a:extLst>
                  <a:ext uri="{FF2B5EF4-FFF2-40B4-BE49-F238E27FC236}">
                    <a16:creationId xmlns:a16="http://schemas.microsoft.com/office/drawing/2014/main" id="{A8532978-2234-491C-9017-BFECEC35B44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7446" name="Group 15">
                <a:extLst>
                  <a:ext uri="{FF2B5EF4-FFF2-40B4-BE49-F238E27FC236}">
                    <a16:creationId xmlns:a16="http://schemas.microsoft.com/office/drawing/2014/main" id="{44D9B023-65C0-41F4-B831-A184C1C1D4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17448" name="Freeform 16">
                  <a:extLst>
                    <a:ext uri="{FF2B5EF4-FFF2-40B4-BE49-F238E27FC236}">
                      <a16:creationId xmlns:a16="http://schemas.microsoft.com/office/drawing/2014/main" id="{9E521F67-79D3-419A-85BA-B47A7D6F647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49" name="Freeform 17">
                  <a:extLst>
                    <a:ext uri="{FF2B5EF4-FFF2-40B4-BE49-F238E27FC236}">
                      <a16:creationId xmlns:a16="http://schemas.microsoft.com/office/drawing/2014/main" id="{B7FD8F16-72B8-4D94-BC58-586CD83D1C3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50" name="Freeform 18">
                  <a:extLst>
                    <a:ext uri="{FF2B5EF4-FFF2-40B4-BE49-F238E27FC236}">
                      <a16:creationId xmlns:a16="http://schemas.microsoft.com/office/drawing/2014/main" id="{066C0C1B-EC9D-43D5-81C6-D099D49620E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51" name="Freeform 19">
                  <a:extLst>
                    <a:ext uri="{FF2B5EF4-FFF2-40B4-BE49-F238E27FC236}">
                      <a16:creationId xmlns:a16="http://schemas.microsoft.com/office/drawing/2014/main" id="{91052748-008B-4D07-98F3-EDD7C795F1A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447" name="Freeform 20">
                <a:extLst>
                  <a:ext uri="{FF2B5EF4-FFF2-40B4-BE49-F238E27FC236}">
                    <a16:creationId xmlns:a16="http://schemas.microsoft.com/office/drawing/2014/main" id="{25CB93E5-5835-4ACD-B5B2-EF4973A9440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31" name="Group 21">
              <a:extLst>
                <a:ext uri="{FF2B5EF4-FFF2-40B4-BE49-F238E27FC236}">
                  <a16:creationId xmlns:a16="http://schemas.microsoft.com/office/drawing/2014/main" id="{A9D1A7EE-C3E3-4987-A13F-C5DED65649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17432" name="Group 22">
                <a:extLst>
                  <a:ext uri="{FF2B5EF4-FFF2-40B4-BE49-F238E27FC236}">
                    <a16:creationId xmlns:a16="http://schemas.microsoft.com/office/drawing/2014/main" id="{E9F08E62-35B6-4179-BC45-12845E09E2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17441" name="Freeform 23">
                  <a:extLst>
                    <a:ext uri="{FF2B5EF4-FFF2-40B4-BE49-F238E27FC236}">
                      <a16:creationId xmlns:a16="http://schemas.microsoft.com/office/drawing/2014/main" id="{BBFEF1DE-A7AA-44BE-9DAF-9137749FA0B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42" name="Freeform 24">
                  <a:extLst>
                    <a:ext uri="{FF2B5EF4-FFF2-40B4-BE49-F238E27FC236}">
                      <a16:creationId xmlns:a16="http://schemas.microsoft.com/office/drawing/2014/main" id="{C5E9F7BB-05D2-4516-9491-FFFAD5C4781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433" name="Group 25">
                <a:extLst>
                  <a:ext uri="{FF2B5EF4-FFF2-40B4-BE49-F238E27FC236}">
                    <a16:creationId xmlns:a16="http://schemas.microsoft.com/office/drawing/2014/main" id="{7726DA61-099F-4443-AFCF-C0D9A60EE8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17434" name="Freeform 26">
                  <a:extLst>
                    <a:ext uri="{FF2B5EF4-FFF2-40B4-BE49-F238E27FC236}">
                      <a16:creationId xmlns:a16="http://schemas.microsoft.com/office/drawing/2014/main" id="{A3C444D6-43BB-4D20-9515-00D28A5C34D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35" name="Freeform 27">
                  <a:extLst>
                    <a:ext uri="{FF2B5EF4-FFF2-40B4-BE49-F238E27FC236}">
                      <a16:creationId xmlns:a16="http://schemas.microsoft.com/office/drawing/2014/main" id="{664C949C-521D-46FE-84E1-062E00D03ABF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7436" name="Group 28">
                  <a:extLst>
                    <a:ext uri="{FF2B5EF4-FFF2-40B4-BE49-F238E27FC236}">
                      <a16:creationId xmlns:a16="http://schemas.microsoft.com/office/drawing/2014/main" id="{4348F0AE-5CEA-4AFB-B90C-21AF851958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17437" name="Freeform 29">
                    <a:extLst>
                      <a:ext uri="{FF2B5EF4-FFF2-40B4-BE49-F238E27FC236}">
                        <a16:creationId xmlns:a16="http://schemas.microsoft.com/office/drawing/2014/main" id="{521BBBB0-92DB-4884-B7A6-4F710D7CFA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8" name="Freeform 30">
                    <a:extLst>
                      <a:ext uri="{FF2B5EF4-FFF2-40B4-BE49-F238E27FC236}">
                        <a16:creationId xmlns:a16="http://schemas.microsoft.com/office/drawing/2014/main" id="{283FDB67-E0DD-49DB-93B3-CD7F748D80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39" name="Freeform 31">
                    <a:extLst>
                      <a:ext uri="{FF2B5EF4-FFF2-40B4-BE49-F238E27FC236}">
                        <a16:creationId xmlns:a16="http://schemas.microsoft.com/office/drawing/2014/main" id="{21627BE3-DD91-432A-92F0-BD1390BE50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40" name="Freeform 32">
                    <a:extLst>
                      <a:ext uri="{FF2B5EF4-FFF2-40B4-BE49-F238E27FC236}">
                        <a16:creationId xmlns:a16="http://schemas.microsoft.com/office/drawing/2014/main" id="{199AAF27-8C5B-44D9-A8E2-09F0F5919E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7419" name="Group 33">
            <a:extLst>
              <a:ext uri="{FF2B5EF4-FFF2-40B4-BE49-F238E27FC236}">
                <a16:creationId xmlns:a16="http://schemas.microsoft.com/office/drawing/2014/main" id="{579D8C3E-FDC3-43EB-8C43-4B0D1D90406B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17424" name="Group 34">
              <a:extLst>
                <a:ext uri="{FF2B5EF4-FFF2-40B4-BE49-F238E27FC236}">
                  <a16:creationId xmlns:a16="http://schemas.microsoft.com/office/drawing/2014/main" id="{604FFD57-D6B0-4626-9542-093D42EDB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17428" name="Freeform 35">
                <a:extLst>
                  <a:ext uri="{FF2B5EF4-FFF2-40B4-BE49-F238E27FC236}">
                    <a16:creationId xmlns:a16="http://schemas.microsoft.com/office/drawing/2014/main" id="{079AABA2-290C-4012-A915-6C51A25DE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9" name="Freeform 36">
                <a:extLst>
                  <a:ext uri="{FF2B5EF4-FFF2-40B4-BE49-F238E27FC236}">
                    <a16:creationId xmlns:a16="http://schemas.microsoft.com/office/drawing/2014/main" id="{06671F9B-61D0-43E4-A66B-439CDD124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25" name="Group 37">
              <a:extLst>
                <a:ext uri="{FF2B5EF4-FFF2-40B4-BE49-F238E27FC236}">
                  <a16:creationId xmlns:a16="http://schemas.microsoft.com/office/drawing/2014/main" id="{6283C4C4-8E76-48AC-B476-1EF29648EB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17426" name="Freeform 38">
                <a:extLst>
                  <a:ext uri="{FF2B5EF4-FFF2-40B4-BE49-F238E27FC236}">
                    <a16:creationId xmlns:a16="http://schemas.microsoft.com/office/drawing/2014/main" id="{BBFA0DC6-BBA8-440A-81C2-0980B4C29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7" name="Freeform 39">
                <a:extLst>
                  <a:ext uri="{FF2B5EF4-FFF2-40B4-BE49-F238E27FC236}">
                    <a16:creationId xmlns:a16="http://schemas.microsoft.com/office/drawing/2014/main" id="{D588D541-F9DF-4D4E-9AB9-3E82928D0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2C2DF55E-1611-4D40-8012-5E7EDFDDD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970A70AE-99B6-4B45-AD22-D75422F1F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89FAABDC-FFC8-45D9-8557-A214552E3155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DE692555-F31E-418B-8CA5-1C125B6E72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B28EF7ED-3A10-4322-BECF-D3C60AD35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93" r:id="rId1"/>
    <p:sldLayoutId id="2147491927" r:id="rId2"/>
    <p:sldLayoutId id="2147491928" r:id="rId3"/>
    <p:sldLayoutId id="2147491929" r:id="rId4"/>
    <p:sldLayoutId id="2147491930" r:id="rId5"/>
    <p:sldLayoutId id="2147491931" r:id="rId6"/>
    <p:sldLayoutId id="2147491932" r:id="rId7"/>
    <p:sldLayoutId id="2147491933" r:id="rId8"/>
    <p:sldLayoutId id="2147491934" r:id="rId9"/>
    <p:sldLayoutId id="2147491935" r:id="rId10"/>
    <p:sldLayoutId id="214749193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DDDDD"/>
            </a:gs>
            <a:gs pos="100000">
              <a:srgbClr val="F8F8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1A09B63-ABEC-4259-B6B5-78339A52E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8D48005A-35EE-44EF-B75D-483F848E472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749C566-5077-432B-9BC0-05074AB31F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33FB562E-9E63-452F-8F4F-A58EB3460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A9320D92-5062-4BBD-AFCA-FF41579BC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6087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2.</a:t>
            </a:r>
            <a:fld id="{9B59B6E1-6726-4F5F-844D-C063A795E70E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235526" name="Rectangle 6">
            <a:extLst>
              <a:ext uri="{FF2B5EF4-FFF2-40B4-BE49-F238E27FC236}">
                <a16:creationId xmlns:a16="http://schemas.microsoft.com/office/drawing/2014/main" id="{DC783A3B-BD5A-4C31-8954-5F69F8400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1B744866-844C-4274-B5E3-4E01C4428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3306763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- 5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Edition, Oct 5, 2006</a:t>
            </a:r>
          </a:p>
        </p:txBody>
      </p:sp>
      <p:sp>
        <p:nvSpPr>
          <p:cNvPr id="18440" name="Freeform 8">
            <a:extLst>
              <a:ext uri="{FF2B5EF4-FFF2-40B4-BE49-F238E27FC236}">
                <a16:creationId xmlns:a16="http://schemas.microsoft.com/office/drawing/2014/main" id="{30D18452-6257-4C71-B8A2-FE7EEE7D03AD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441" name="Picture 9" descr="Icon11">
            <a:extLst>
              <a:ext uri="{FF2B5EF4-FFF2-40B4-BE49-F238E27FC236}">
                <a16:creationId xmlns:a16="http://schemas.microsoft.com/office/drawing/2014/main" id="{8C7B82BE-18EB-4CA8-BBBF-E3F7C2DC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4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 descr="PH01266J">
            <a:extLst>
              <a:ext uri="{FF2B5EF4-FFF2-40B4-BE49-F238E27FC236}">
                <a16:creationId xmlns:a16="http://schemas.microsoft.com/office/drawing/2014/main" id="{7A089EA3-1D1F-4EF7-8697-94B82223F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4"/>
          <a:stretch>
            <a:fillRect/>
          </a:stretch>
        </p:blipFill>
        <p:spPr bwMode="auto">
          <a:xfrm>
            <a:off x="8528050" y="6053138"/>
            <a:ext cx="61595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994" r:id="rId1"/>
    <p:sldLayoutId id="2147491937" r:id="rId2"/>
    <p:sldLayoutId id="2147491938" r:id="rId3"/>
    <p:sldLayoutId id="2147491939" r:id="rId4"/>
    <p:sldLayoutId id="2147491940" r:id="rId5"/>
    <p:sldLayoutId id="2147491941" r:id="rId6"/>
    <p:sldLayoutId id="2147491942" r:id="rId7"/>
    <p:sldLayoutId id="2147491943" r:id="rId8"/>
    <p:sldLayoutId id="2147491944" r:id="rId9"/>
    <p:sldLayoutId id="2147491945" r:id="rId10"/>
    <p:sldLayoutId id="214749194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80000"/>
        <a:buFont typeface="Monotype Sorts" pitchFamily="2" charset="2"/>
        <a:buChar char="l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DDDDDD"/>
            </a:gs>
            <a:gs pos="100000">
              <a:srgbClr val="F8F8F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4428957E-1056-4A36-B1B6-AF4712E18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1093788"/>
            <a:ext cx="7661275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F9AE723A-0E8C-451F-91C7-4E68BE04477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0DE623A-C77E-4F5A-987C-58E2919FF5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EA9DD6C-2D24-4FEE-B1E2-D78272D84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861077BB-6CBB-4D61-B879-F4A63F749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6087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2.</a:t>
            </a:r>
            <a:fld id="{945FCE68-83FD-43DA-B609-687CE133525B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235526" name="Rectangle 6">
            <a:extLst>
              <a:ext uri="{FF2B5EF4-FFF2-40B4-BE49-F238E27FC236}">
                <a16:creationId xmlns:a16="http://schemas.microsoft.com/office/drawing/2014/main" id="{2C0D91C2-42ED-494B-9C8B-55CD1777D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F5D89B63-499D-47E0-9983-BC1FDD43F3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3306763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 - 5</a:t>
            </a:r>
            <a:r>
              <a:rPr lang="en-US" sz="1000" b="1" baseline="30000">
                <a:solidFill>
                  <a:srgbClr val="CC3300"/>
                </a:solidFill>
              </a:rPr>
              <a:t>th</a:t>
            </a:r>
            <a:r>
              <a:rPr lang="en-US" sz="1000" b="1">
                <a:solidFill>
                  <a:srgbClr val="CC3300"/>
                </a:solidFill>
              </a:rPr>
              <a:t> Edition, Oct 5, 2006</a:t>
            </a:r>
          </a:p>
        </p:txBody>
      </p:sp>
      <p:sp>
        <p:nvSpPr>
          <p:cNvPr id="19464" name="Freeform 8">
            <a:extLst>
              <a:ext uri="{FF2B5EF4-FFF2-40B4-BE49-F238E27FC236}">
                <a16:creationId xmlns:a16="http://schemas.microsoft.com/office/drawing/2014/main" id="{15B365D5-D410-47E7-B717-262570508504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9465" name="Picture 9" descr="Icon11">
            <a:extLst>
              <a:ext uri="{FF2B5EF4-FFF2-40B4-BE49-F238E27FC236}">
                <a16:creationId xmlns:a16="http://schemas.microsoft.com/office/drawing/2014/main" id="{9EE2FE91-F4E9-4061-BFC7-C15AD6C92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04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0" descr="PH01266J">
            <a:extLst>
              <a:ext uri="{FF2B5EF4-FFF2-40B4-BE49-F238E27FC236}">
                <a16:creationId xmlns:a16="http://schemas.microsoft.com/office/drawing/2014/main" id="{80F06C39-F86E-487C-8316-B37F38CA4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4"/>
          <a:stretch>
            <a:fillRect/>
          </a:stretch>
        </p:blipFill>
        <p:spPr bwMode="auto">
          <a:xfrm>
            <a:off x="8528050" y="6053138"/>
            <a:ext cx="61595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995" r:id="rId1"/>
    <p:sldLayoutId id="2147491947" r:id="rId2"/>
    <p:sldLayoutId id="2147491948" r:id="rId3"/>
    <p:sldLayoutId id="2147491949" r:id="rId4"/>
    <p:sldLayoutId id="2147491950" r:id="rId5"/>
    <p:sldLayoutId id="2147491951" r:id="rId6"/>
    <p:sldLayoutId id="2147491952" r:id="rId7"/>
    <p:sldLayoutId id="2147491953" r:id="rId8"/>
    <p:sldLayoutId id="2147491954" r:id="rId9"/>
    <p:sldLayoutId id="2147491955" r:id="rId10"/>
    <p:sldLayoutId id="214749195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80000"/>
        <a:buFont typeface="Monotype Sorts" pitchFamily="2" charset="2"/>
        <a:buChar char="l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034DFDB8-00F8-4FCB-8A7A-817FE18C0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573560C1-237C-450F-B431-D7C966056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4D35611F-48A5-41F8-801E-2309D67C3BF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B3CF91A6-8EB0-45CE-B0AD-B966BC597B79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2D85EFEB-FE6B-460B-A152-142CEC44BF9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7F8A8EB-447B-437B-8E81-F8CBB5F235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495318A5-8D39-4387-836E-6B2B7412D845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55" name="Freeform 7">
            <a:extLst>
              <a:ext uri="{FF2B5EF4-FFF2-40B4-BE49-F238E27FC236}">
                <a16:creationId xmlns:a16="http://schemas.microsoft.com/office/drawing/2014/main" id="{86AABC06-8749-47C2-8C0F-4512AF59FA6B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Freeform 8">
            <a:extLst>
              <a:ext uri="{FF2B5EF4-FFF2-40B4-BE49-F238E27FC236}">
                <a16:creationId xmlns:a16="http://schemas.microsoft.com/office/drawing/2014/main" id="{83064758-75CA-441C-B79B-59357D080197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Freeform 9">
            <a:extLst>
              <a:ext uri="{FF2B5EF4-FFF2-40B4-BE49-F238E27FC236}">
                <a16:creationId xmlns:a16="http://schemas.microsoft.com/office/drawing/2014/main" id="{9C924072-EB99-45D8-B03E-63AF5480364E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58" name="Group 10">
            <a:extLst>
              <a:ext uri="{FF2B5EF4-FFF2-40B4-BE49-F238E27FC236}">
                <a16:creationId xmlns:a16="http://schemas.microsoft.com/office/drawing/2014/main" id="{33A362BD-402D-4A1A-8696-645C24437A40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2070" name="Group 11">
              <a:extLst>
                <a:ext uri="{FF2B5EF4-FFF2-40B4-BE49-F238E27FC236}">
                  <a16:creationId xmlns:a16="http://schemas.microsoft.com/office/drawing/2014/main" id="{438A24B1-244B-4B42-A7F9-BA8364E687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2083" name="Freeform 12">
                <a:extLst>
                  <a:ext uri="{FF2B5EF4-FFF2-40B4-BE49-F238E27FC236}">
                    <a16:creationId xmlns:a16="http://schemas.microsoft.com/office/drawing/2014/main" id="{C1D2834C-120C-4832-95AC-91B8101FC18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4" name="Freeform 13">
                <a:extLst>
                  <a:ext uri="{FF2B5EF4-FFF2-40B4-BE49-F238E27FC236}">
                    <a16:creationId xmlns:a16="http://schemas.microsoft.com/office/drawing/2014/main" id="{6D127051-DF48-40C1-9BD3-18BFC3CAD95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5" name="Freeform 14">
                <a:extLst>
                  <a:ext uri="{FF2B5EF4-FFF2-40B4-BE49-F238E27FC236}">
                    <a16:creationId xmlns:a16="http://schemas.microsoft.com/office/drawing/2014/main" id="{976F56A2-8E17-4B19-94FE-64396FF14AB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86" name="Group 15">
                <a:extLst>
                  <a:ext uri="{FF2B5EF4-FFF2-40B4-BE49-F238E27FC236}">
                    <a16:creationId xmlns:a16="http://schemas.microsoft.com/office/drawing/2014/main" id="{04F2B91A-5105-40F2-AB44-A8C199DBB0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2088" name="Freeform 16">
                  <a:extLst>
                    <a:ext uri="{FF2B5EF4-FFF2-40B4-BE49-F238E27FC236}">
                      <a16:creationId xmlns:a16="http://schemas.microsoft.com/office/drawing/2014/main" id="{921DF264-CCD0-4B01-A8BB-A06B61A0A1B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9" name="Freeform 17">
                  <a:extLst>
                    <a:ext uri="{FF2B5EF4-FFF2-40B4-BE49-F238E27FC236}">
                      <a16:creationId xmlns:a16="http://schemas.microsoft.com/office/drawing/2014/main" id="{CF211AB1-AC5D-49ED-855F-B4EF7394464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0" name="Freeform 18">
                  <a:extLst>
                    <a:ext uri="{FF2B5EF4-FFF2-40B4-BE49-F238E27FC236}">
                      <a16:creationId xmlns:a16="http://schemas.microsoft.com/office/drawing/2014/main" id="{BFBD1595-C9D9-4655-B5CC-EDD0C910729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1" name="Freeform 19">
                  <a:extLst>
                    <a:ext uri="{FF2B5EF4-FFF2-40B4-BE49-F238E27FC236}">
                      <a16:creationId xmlns:a16="http://schemas.microsoft.com/office/drawing/2014/main" id="{565F75DA-4E8F-486D-B73A-1D2670C9F25F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87" name="Freeform 20">
                <a:extLst>
                  <a:ext uri="{FF2B5EF4-FFF2-40B4-BE49-F238E27FC236}">
                    <a16:creationId xmlns:a16="http://schemas.microsoft.com/office/drawing/2014/main" id="{0E6D686D-F3D8-44AF-9AAC-84CB11CA880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71" name="Group 21">
              <a:extLst>
                <a:ext uri="{FF2B5EF4-FFF2-40B4-BE49-F238E27FC236}">
                  <a16:creationId xmlns:a16="http://schemas.microsoft.com/office/drawing/2014/main" id="{7D40D313-D60F-43DA-9FE8-BA21403DD2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2072" name="Group 22">
                <a:extLst>
                  <a:ext uri="{FF2B5EF4-FFF2-40B4-BE49-F238E27FC236}">
                    <a16:creationId xmlns:a16="http://schemas.microsoft.com/office/drawing/2014/main" id="{4B5220AD-7A8A-41D6-8479-5681E02A5E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2081" name="Freeform 23">
                  <a:extLst>
                    <a:ext uri="{FF2B5EF4-FFF2-40B4-BE49-F238E27FC236}">
                      <a16:creationId xmlns:a16="http://schemas.microsoft.com/office/drawing/2014/main" id="{FDC40212-E2AE-4D7F-8D86-023201F6C91F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2" name="Freeform 24">
                  <a:extLst>
                    <a:ext uri="{FF2B5EF4-FFF2-40B4-BE49-F238E27FC236}">
                      <a16:creationId xmlns:a16="http://schemas.microsoft.com/office/drawing/2014/main" id="{43DB94C4-CD99-41A9-BD99-D1D0FD88A3A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73" name="Group 25">
                <a:extLst>
                  <a:ext uri="{FF2B5EF4-FFF2-40B4-BE49-F238E27FC236}">
                    <a16:creationId xmlns:a16="http://schemas.microsoft.com/office/drawing/2014/main" id="{52CE2F73-78D0-4397-96FA-711F73B613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2074" name="Freeform 26">
                  <a:extLst>
                    <a:ext uri="{FF2B5EF4-FFF2-40B4-BE49-F238E27FC236}">
                      <a16:creationId xmlns:a16="http://schemas.microsoft.com/office/drawing/2014/main" id="{95A53BD0-E6FF-460B-BA9C-56D414B21577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5" name="Freeform 27">
                  <a:extLst>
                    <a:ext uri="{FF2B5EF4-FFF2-40B4-BE49-F238E27FC236}">
                      <a16:creationId xmlns:a16="http://schemas.microsoft.com/office/drawing/2014/main" id="{8739D179-D556-4DF5-99AE-94230EBBD29F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076" name="Group 28">
                  <a:extLst>
                    <a:ext uri="{FF2B5EF4-FFF2-40B4-BE49-F238E27FC236}">
                      <a16:creationId xmlns:a16="http://schemas.microsoft.com/office/drawing/2014/main" id="{C9248E05-6B62-4952-BFE4-61712B0AB7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2077" name="Freeform 29">
                    <a:extLst>
                      <a:ext uri="{FF2B5EF4-FFF2-40B4-BE49-F238E27FC236}">
                        <a16:creationId xmlns:a16="http://schemas.microsoft.com/office/drawing/2014/main" id="{2E5D2789-55B5-45AE-9AC6-18751D7965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8" name="Freeform 30">
                    <a:extLst>
                      <a:ext uri="{FF2B5EF4-FFF2-40B4-BE49-F238E27FC236}">
                        <a16:creationId xmlns:a16="http://schemas.microsoft.com/office/drawing/2014/main" id="{FA467A75-608B-4569-A846-205A17CDEB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79" name="Freeform 31">
                    <a:extLst>
                      <a:ext uri="{FF2B5EF4-FFF2-40B4-BE49-F238E27FC236}">
                        <a16:creationId xmlns:a16="http://schemas.microsoft.com/office/drawing/2014/main" id="{4D789950-FFC4-4C44-8211-D71483705CB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0" name="Freeform 32">
                    <a:extLst>
                      <a:ext uri="{FF2B5EF4-FFF2-40B4-BE49-F238E27FC236}">
                        <a16:creationId xmlns:a16="http://schemas.microsoft.com/office/drawing/2014/main" id="{D86A063B-3E8E-4683-A33F-9E7BB0C31F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2059" name="Group 33">
            <a:extLst>
              <a:ext uri="{FF2B5EF4-FFF2-40B4-BE49-F238E27FC236}">
                <a16:creationId xmlns:a16="http://schemas.microsoft.com/office/drawing/2014/main" id="{DE7A7AD1-E2B3-447E-93E2-039831609497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2064" name="Group 34">
              <a:extLst>
                <a:ext uri="{FF2B5EF4-FFF2-40B4-BE49-F238E27FC236}">
                  <a16:creationId xmlns:a16="http://schemas.microsoft.com/office/drawing/2014/main" id="{F34E6CA8-DC13-4C5B-86EE-A241785871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2068" name="Freeform 35">
                <a:extLst>
                  <a:ext uri="{FF2B5EF4-FFF2-40B4-BE49-F238E27FC236}">
                    <a16:creationId xmlns:a16="http://schemas.microsoft.com/office/drawing/2014/main" id="{7B168D65-DACA-4017-9FD2-03C9B0E8F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Freeform 36">
                <a:extLst>
                  <a:ext uri="{FF2B5EF4-FFF2-40B4-BE49-F238E27FC236}">
                    <a16:creationId xmlns:a16="http://schemas.microsoft.com/office/drawing/2014/main" id="{D4BF7635-4951-41F1-A64C-5CEB8DAAF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65" name="Group 37">
              <a:extLst>
                <a:ext uri="{FF2B5EF4-FFF2-40B4-BE49-F238E27FC236}">
                  <a16:creationId xmlns:a16="http://schemas.microsoft.com/office/drawing/2014/main" id="{F8C0FDD9-971E-4B00-B027-3464E63800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2066" name="Freeform 38">
                <a:extLst>
                  <a:ext uri="{FF2B5EF4-FFF2-40B4-BE49-F238E27FC236}">
                    <a16:creationId xmlns:a16="http://schemas.microsoft.com/office/drawing/2014/main" id="{38DB6DF0-6F73-4B51-9916-530074267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Freeform 39">
                <a:extLst>
                  <a:ext uri="{FF2B5EF4-FFF2-40B4-BE49-F238E27FC236}">
                    <a16:creationId xmlns:a16="http://schemas.microsoft.com/office/drawing/2014/main" id="{9F3B65DA-EFB3-4E30-81AB-CBEBC3D03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060" name="Text Box 40">
            <a:extLst>
              <a:ext uri="{FF2B5EF4-FFF2-40B4-BE49-F238E27FC236}">
                <a16:creationId xmlns:a16="http://schemas.microsoft.com/office/drawing/2014/main" id="{BB7EA601-BB2D-4CCE-A006-AE14F3C04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2061" name="Text Box 41">
            <a:extLst>
              <a:ext uri="{FF2B5EF4-FFF2-40B4-BE49-F238E27FC236}">
                <a16:creationId xmlns:a16="http://schemas.microsoft.com/office/drawing/2014/main" id="{88D139D6-A6DF-44EB-BCAD-678A8CF05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F42DE15C-AF54-485C-82AD-9FE265C69BB7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FB545E4A-7833-49C9-9FB4-B3B4BC04BD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63" name="Text Box 43">
            <a:extLst>
              <a:ext uri="{FF2B5EF4-FFF2-40B4-BE49-F238E27FC236}">
                <a16:creationId xmlns:a16="http://schemas.microsoft.com/office/drawing/2014/main" id="{7D382494-D4CB-4DEA-B8E8-4C4B0AE87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68" r:id="rId1"/>
    <p:sldLayoutId id="2147491787" r:id="rId2"/>
    <p:sldLayoutId id="2147491788" r:id="rId3"/>
    <p:sldLayoutId id="2147491789" r:id="rId4"/>
    <p:sldLayoutId id="2147491790" r:id="rId5"/>
    <p:sldLayoutId id="2147491791" r:id="rId6"/>
    <p:sldLayoutId id="2147491792" r:id="rId7"/>
    <p:sldLayoutId id="2147491793" r:id="rId8"/>
    <p:sldLayoutId id="2147491794" r:id="rId9"/>
    <p:sldLayoutId id="2147491795" r:id="rId10"/>
    <p:sldLayoutId id="21474917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DA1EB31-FA30-4AE9-8773-8F6DA27F9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5DB37CB-77FA-4EC9-9EC8-8B54FA6F5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AB89E257-4B14-46CE-8AB2-CD712362C1E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chemeClr val="tx2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C24C08C0-D3F2-46FA-96CA-E6F04AF9EA77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D8E28AF5-3D92-422E-9FB9-33408BAAB25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1821BBD-4E76-4614-B5CD-CCD3252339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EA59AB88-5EF4-49FF-8409-D252E53D9E5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487" name="Freeform 7">
            <a:extLst>
              <a:ext uri="{FF2B5EF4-FFF2-40B4-BE49-F238E27FC236}">
                <a16:creationId xmlns:a16="http://schemas.microsoft.com/office/drawing/2014/main" id="{A578F261-1660-4113-B2E3-3019C61456FF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8" name="Freeform 8">
            <a:extLst>
              <a:ext uri="{FF2B5EF4-FFF2-40B4-BE49-F238E27FC236}">
                <a16:creationId xmlns:a16="http://schemas.microsoft.com/office/drawing/2014/main" id="{7B02030F-B7C1-4373-85E1-558C19F99A23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9" name="Freeform 9">
            <a:extLst>
              <a:ext uri="{FF2B5EF4-FFF2-40B4-BE49-F238E27FC236}">
                <a16:creationId xmlns:a16="http://schemas.microsoft.com/office/drawing/2014/main" id="{B030E1FC-D72F-48AD-B9E9-77E9DE39EB25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0490" name="Group 10">
            <a:extLst>
              <a:ext uri="{FF2B5EF4-FFF2-40B4-BE49-F238E27FC236}">
                <a16:creationId xmlns:a16="http://schemas.microsoft.com/office/drawing/2014/main" id="{64373E5A-B688-4BC5-8B35-F70664116BF3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20502" name="Group 11">
              <a:extLst>
                <a:ext uri="{FF2B5EF4-FFF2-40B4-BE49-F238E27FC236}">
                  <a16:creationId xmlns:a16="http://schemas.microsoft.com/office/drawing/2014/main" id="{E1376676-AADC-41E0-92F2-0E639B89B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20515" name="Freeform 12">
                <a:extLst>
                  <a:ext uri="{FF2B5EF4-FFF2-40B4-BE49-F238E27FC236}">
                    <a16:creationId xmlns:a16="http://schemas.microsoft.com/office/drawing/2014/main" id="{10A20E9E-93F6-4167-9B4D-A38A3C42B1A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6" name="Freeform 13">
                <a:extLst>
                  <a:ext uri="{FF2B5EF4-FFF2-40B4-BE49-F238E27FC236}">
                    <a16:creationId xmlns:a16="http://schemas.microsoft.com/office/drawing/2014/main" id="{A6A06C17-FDF0-4FD0-B908-AD248E88AFE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7" name="Freeform 14">
                <a:extLst>
                  <a:ext uri="{FF2B5EF4-FFF2-40B4-BE49-F238E27FC236}">
                    <a16:creationId xmlns:a16="http://schemas.microsoft.com/office/drawing/2014/main" id="{0A929794-4152-468E-9765-25F92805A24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0518" name="Group 15">
                <a:extLst>
                  <a:ext uri="{FF2B5EF4-FFF2-40B4-BE49-F238E27FC236}">
                    <a16:creationId xmlns:a16="http://schemas.microsoft.com/office/drawing/2014/main" id="{BCA10061-11EB-432B-B4A0-B2FA4A9903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20520" name="Freeform 16">
                  <a:extLst>
                    <a:ext uri="{FF2B5EF4-FFF2-40B4-BE49-F238E27FC236}">
                      <a16:creationId xmlns:a16="http://schemas.microsoft.com/office/drawing/2014/main" id="{51D7F569-CF82-4915-B666-4529F869018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21" name="Freeform 17">
                  <a:extLst>
                    <a:ext uri="{FF2B5EF4-FFF2-40B4-BE49-F238E27FC236}">
                      <a16:creationId xmlns:a16="http://schemas.microsoft.com/office/drawing/2014/main" id="{65766C72-6793-44B1-A2EA-5E500DF395EC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22" name="Freeform 18">
                  <a:extLst>
                    <a:ext uri="{FF2B5EF4-FFF2-40B4-BE49-F238E27FC236}">
                      <a16:creationId xmlns:a16="http://schemas.microsoft.com/office/drawing/2014/main" id="{3AFD3269-8C93-4B63-A052-4474A361F13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23" name="Freeform 19">
                  <a:extLst>
                    <a:ext uri="{FF2B5EF4-FFF2-40B4-BE49-F238E27FC236}">
                      <a16:creationId xmlns:a16="http://schemas.microsoft.com/office/drawing/2014/main" id="{E9B6DDD7-2CC9-43EC-8B16-D2D6D2DA8D4A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0519" name="Freeform 20">
                <a:extLst>
                  <a:ext uri="{FF2B5EF4-FFF2-40B4-BE49-F238E27FC236}">
                    <a16:creationId xmlns:a16="http://schemas.microsoft.com/office/drawing/2014/main" id="{5F853563-986E-4B0D-A73B-2EF56A8A380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503" name="Group 21">
              <a:extLst>
                <a:ext uri="{FF2B5EF4-FFF2-40B4-BE49-F238E27FC236}">
                  <a16:creationId xmlns:a16="http://schemas.microsoft.com/office/drawing/2014/main" id="{1804DA89-50D2-49A4-90B4-B74D7F0899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20504" name="Group 22">
                <a:extLst>
                  <a:ext uri="{FF2B5EF4-FFF2-40B4-BE49-F238E27FC236}">
                    <a16:creationId xmlns:a16="http://schemas.microsoft.com/office/drawing/2014/main" id="{E1E372D3-9929-4419-973C-C737588BED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20513" name="Freeform 23">
                  <a:extLst>
                    <a:ext uri="{FF2B5EF4-FFF2-40B4-BE49-F238E27FC236}">
                      <a16:creationId xmlns:a16="http://schemas.microsoft.com/office/drawing/2014/main" id="{42ABC46C-DEF6-4783-86D7-76AA031C110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14" name="Freeform 24">
                  <a:extLst>
                    <a:ext uri="{FF2B5EF4-FFF2-40B4-BE49-F238E27FC236}">
                      <a16:creationId xmlns:a16="http://schemas.microsoft.com/office/drawing/2014/main" id="{49AA212D-1175-4C8C-A16E-1A3FF1FD78A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0505" name="Group 25">
                <a:extLst>
                  <a:ext uri="{FF2B5EF4-FFF2-40B4-BE49-F238E27FC236}">
                    <a16:creationId xmlns:a16="http://schemas.microsoft.com/office/drawing/2014/main" id="{404F400E-E83C-4419-848D-B717B830B8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20506" name="Freeform 26">
                  <a:extLst>
                    <a:ext uri="{FF2B5EF4-FFF2-40B4-BE49-F238E27FC236}">
                      <a16:creationId xmlns:a16="http://schemas.microsoft.com/office/drawing/2014/main" id="{693EED74-7586-4BC9-A06A-65D57A2FD2F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07" name="Freeform 27">
                  <a:extLst>
                    <a:ext uri="{FF2B5EF4-FFF2-40B4-BE49-F238E27FC236}">
                      <a16:creationId xmlns:a16="http://schemas.microsoft.com/office/drawing/2014/main" id="{40ACD0B1-5582-427C-B782-F39156EEBB6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20508" name="Group 28">
                  <a:extLst>
                    <a:ext uri="{FF2B5EF4-FFF2-40B4-BE49-F238E27FC236}">
                      <a16:creationId xmlns:a16="http://schemas.microsoft.com/office/drawing/2014/main" id="{3CFF4E2E-0C4D-4B74-BE35-79C1E16CD6D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20509" name="Freeform 29">
                    <a:extLst>
                      <a:ext uri="{FF2B5EF4-FFF2-40B4-BE49-F238E27FC236}">
                        <a16:creationId xmlns:a16="http://schemas.microsoft.com/office/drawing/2014/main" id="{45568309-2DC5-4AC2-9304-5D073E03AF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510" name="Freeform 30">
                    <a:extLst>
                      <a:ext uri="{FF2B5EF4-FFF2-40B4-BE49-F238E27FC236}">
                        <a16:creationId xmlns:a16="http://schemas.microsoft.com/office/drawing/2014/main" id="{D8D90E50-4FCD-4C4A-8894-9F8BBA7CC4F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511" name="Freeform 31">
                    <a:extLst>
                      <a:ext uri="{FF2B5EF4-FFF2-40B4-BE49-F238E27FC236}">
                        <a16:creationId xmlns:a16="http://schemas.microsoft.com/office/drawing/2014/main" id="{36F3ADA4-1A44-4EF1-A22F-C9DEA96ECFD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512" name="Freeform 32">
                    <a:extLst>
                      <a:ext uri="{FF2B5EF4-FFF2-40B4-BE49-F238E27FC236}">
                        <a16:creationId xmlns:a16="http://schemas.microsoft.com/office/drawing/2014/main" id="{8BE57975-C316-429B-ACF6-E4D0022933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20491" name="Group 33">
            <a:extLst>
              <a:ext uri="{FF2B5EF4-FFF2-40B4-BE49-F238E27FC236}">
                <a16:creationId xmlns:a16="http://schemas.microsoft.com/office/drawing/2014/main" id="{F7135184-EF0C-4DDD-A925-348873A6AA6A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20496" name="Group 34">
              <a:extLst>
                <a:ext uri="{FF2B5EF4-FFF2-40B4-BE49-F238E27FC236}">
                  <a16:creationId xmlns:a16="http://schemas.microsoft.com/office/drawing/2014/main" id="{832775FF-C79D-4247-BBF1-A85A0D4AE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20500" name="Freeform 35">
                <a:extLst>
                  <a:ext uri="{FF2B5EF4-FFF2-40B4-BE49-F238E27FC236}">
                    <a16:creationId xmlns:a16="http://schemas.microsoft.com/office/drawing/2014/main" id="{DAE904DD-981D-4557-A2D1-29CF9D1D6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1" name="Freeform 36">
                <a:extLst>
                  <a:ext uri="{FF2B5EF4-FFF2-40B4-BE49-F238E27FC236}">
                    <a16:creationId xmlns:a16="http://schemas.microsoft.com/office/drawing/2014/main" id="{321F9079-3A1D-4B89-AB4B-4C6B6222A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497" name="Group 37">
              <a:extLst>
                <a:ext uri="{FF2B5EF4-FFF2-40B4-BE49-F238E27FC236}">
                  <a16:creationId xmlns:a16="http://schemas.microsoft.com/office/drawing/2014/main" id="{74313E4B-ED46-4E7F-AE10-2A4E1235A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20498" name="Freeform 38">
                <a:extLst>
                  <a:ext uri="{FF2B5EF4-FFF2-40B4-BE49-F238E27FC236}">
                    <a16:creationId xmlns:a16="http://schemas.microsoft.com/office/drawing/2014/main" id="{453A3AF9-FBFA-4757-A367-D2156D7FC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9" name="Freeform 39">
                <a:extLst>
                  <a:ext uri="{FF2B5EF4-FFF2-40B4-BE49-F238E27FC236}">
                    <a16:creationId xmlns:a16="http://schemas.microsoft.com/office/drawing/2014/main" id="{E5B30CD9-3D7E-4C56-9B32-49D588D89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7A449D30-B6F3-4773-9B12-6AC71C1A0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chemeClr val="tx2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2A6182DF-0791-4787-BF2D-8E8AFA65A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chemeClr val="tx2"/>
                </a:solidFill>
              </a:rPr>
              <a:t>7.</a:t>
            </a:r>
            <a:fld id="{DA7B0107-B478-4A14-AFDD-112C089E432A}" type="slidenum">
              <a:rPr lang="en-US" altLang="en-US" sz="1000" b="1" smtClean="0">
                <a:solidFill>
                  <a:schemeClr val="tx2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chemeClr val="tx2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83D3A610-0303-4A65-A6CB-B3D7E0389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49AF7AE9-EF74-426A-AA1B-E9F1EBBC4F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chemeClr val="tx2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96" r:id="rId1"/>
    <p:sldLayoutId id="2147491957" r:id="rId2"/>
    <p:sldLayoutId id="2147491958" r:id="rId3"/>
    <p:sldLayoutId id="2147491959" r:id="rId4"/>
    <p:sldLayoutId id="2147491960" r:id="rId5"/>
    <p:sldLayoutId id="2147491961" r:id="rId6"/>
    <p:sldLayoutId id="2147491962" r:id="rId7"/>
    <p:sldLayoutId id="2147491963" r:id="rId8"/>
    <p:sldLayoutId id="2147491964" r:id="rId9"/>
    <p:sldLayoutId id="2147491965" r:id="rId10"/>
    <p:sldLayoutId id="21474919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1A7B477-6FBB-44FF-A010-73A31D612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DDA4D27-602B-4FAB-870D-5116E406CA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98F576EF-445E-4438-A3A0-2D27700D9FC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783DA1F9-AA5C-486E-A290-B7586909BF39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96C21CBA-7FD6-47D4-8408-FA4E99B2A9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6D3B1A0-8FAA-449A-BA19-1E853AF60C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033E62CE-4894-4E8F-BF14-4A565BFE300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9" name="Freeform 7">
            <a:extLst>
              <a:ext uri="{FF2B5EF4-FFF2-40B4-BE49-F238E27FC236}">
                <a16:creationId xmlns:a16="http://schemas.microsoft.com/office/drawing/2014/main" id="{64B34370-066B-445F-B4AB-C05387AEBE48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0" name="Freeform 8">
            <a:extLst>
              <a:ext uri="{FF2B5EF4-FFF2-40B4-BE49-F238E27FC236}">
                <a16:creationId xmlns:a16="http://schemas.microsoft.com/office/drawing/2014/main" id="{D3116C86-1811-4762-B15E-2DD856D3149C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1" name="Freeform 9">
            <a:extLst>
              <a:ext uri="{FF2B5EF4-FFF2-40B4-BE49-F238E27FC236}">
                <a16:creationId xmlns:a16="http://schemas.microsoft.com/office/drawing/2014/main" id="{9259A790-0151-41F8-8C61-E2ECF50F8466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82" name="Group 10">
            <a:extLst>
              <a:ext uri="{FF2B5EF4-FFF2-40B4-BE49-F238E27FC236}">
                <a16:creationId xmlns:a16="http://schemas.microsoft.com/office/drawing/2014/main" id="{38CB8240-3F9E-4302-AE72-F19F998D66EF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3094" name="Group 11">
              <a:extLst>
                <a:ext uri="{FF2B5EF4-FFF2-40B4-BE49-F238E27FC236}">
                  <a16:creationId xmlns:a16="http://schemas.microsoft.com/office/drawing/2014/main" id="{3446A012-6853-4816-9DD3-3EC32DFC6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3107" name="Freeform 12">
                <a:extLst>
                  <a:ext uri="{FF2B5EF4-FFF2-40B4-BE49-F238E27FC236}">
                    <a16:creationId xmlns:a16="http://schemas.microsoft.com/office/drawing/2014/main" id="{761E75F0-DA5E-405D-802B-90119B81C60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Freeform 13">
                <a:extLst>
                  <a:ext uri="{FF2B5EF4-FFF2-40B4-BE49-F238E27FC236}">
                    <a16:creationId xmlns:a16="http://schemas.microsoft.com/office/drawing/2014/main" id="{2D6ABFA4-31D3-4E39-89DB-A841423F694E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Freeform 14">
                <a:extLst>
                  <a:ext uri="{FF2B5EF4-FFF2-40B4-BE49-F238E27FC236}">
                    <a16:creationId xmlns:a16="http://schemas.microsoft.com/office/drawing/2014/main" id="{D8B39FC3-6D3F-4CCE-88D1-B033D2950FB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110" name="Group 15">
                <a:extLst>
                  <a:ext uri="{FF2B5EF4-FFF2-40B4-BE49-F238E27FC236}">
                    <a16:creationId xmlns:a16="http://schemas.microsoft.com/office/drawing/2014/main" id="{A437CE1D-5A82-45D6-93F4-B1079D59D0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3112" name="Freeform 16">
                  <a:extLst>
                    <a:ext uri="{FF2B5EF4-FFF2-40B4-BE49-F238E27FC236}">
                      <a16:creationId xmlns:a16="http://schemas.microsoft.com/office/drawing/2014/main" id="{691C023E-108E-4866-B431-8AEEAEC6782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3" name="Freeform 17">
                  <a:extLst>
                    <a:ext uri="{FF2B5EF4-FFF2-40B4-BE49-F238E27FC236}">
                      <a16:creationId xmlns:a16="http://schemas.microsoft.com/office/drawing/2014/main" id="{4002EC0A-B8F5-40DD-BE2B-0CEA4551BBA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4" name="Freeform 18">
                  <a:extLst>
                    <a:ext uri="{FF2B5EF4-FFF2-40B4-BE49-F238E27FC236}">
                      <a16:creationId xmlns:a16="http://schemas.microsoft.com/office/drawing/2014/main" id="{2B19001D-9EAE-476E-90EA-9FDC0B928F1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15" name="Freeform 19">
                  <a:extLst>
                    <a:ext uri="{FF2B5EF4-FFF2-40B4-BE49-F238E27FC236}">
                      <a16:creationId xmlns:a16="http://schemas.microsoft.com/office/drawing/2014/main" id="{561242E2-C18C-44D3-AD99-6A7EE6C562A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111" name="Freeform 20">
                <a:extLst>
                  <a:ext uri="{FF2B5EF4-FFF2-40B4-BE49-F238E27FC236}">
                    <a16:creationId xmlns:a16="http://schemas.microsoft.com/office/drawing/2014/main" id="{A1ECBDBE-BAFE-4537-8100-0037F8A8251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95" name="Group 21">
              <a:extLst>
                <a:ext uri="{FF2B5EF4-FFF2-40B4-BE49-F238E27FC236}">
                  <a16:creationId xmlns:a16="http://schemas.microsoft.com/office/drawing/2014/main" id="{5BB2ABA8-54FC-45A9-BCC2-4F4CE9108E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3096" name="Group 22">
                <a:extLst>
                  <a:ext uri="{FF2B5EF4-FFF2-40B4-BE49-F238E27FC236}">
                    <a16:creationId xmlns:a16="http://schemas.microsoft.com/office/drawing/2014/main" id="{1A2CC33D-A645-4256-98A3-866AEB1546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3105" name="Freeform 23">
                  <a:extLst>
                    <a:ext uri="{FF2B5EF4-FFF2-40B4-BE49-F238E27FC236}">
                      <a16:creationId xmlns:a16="http://schemas.microsoft.com/office/drawing/2014/main" id="{50F8F903-8EEC-4E65-97E0-9D094028081A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06" name="Freeform 24">
                  <a:extLst>
                    <a:ext uri="{FF2B5EF4-FFF2-40B4-BE49-F238E27FC236}">
                      <a16:creationId xmlns:a16="http://schemas.microsoft.com/office/drawing/2014/main" id="{95F8CD05-D58A-4E48-B4F6-7D936DE3B45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097" name="Group 25">
                <a:extLst>
                  <a:ext uri="{FF2B5EF4-FFF2-40B4-BE49-F238E27FC236}">
                    <a16:creationId xmlns:a16="http://schemas.microsoft.com/office/drawing/2014/main" id="{516FB758-DAD8-4104-A99D-62BF4A4771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3098" name="Freeform 26">
                  <a:extLst>
                    <a:ext uri="{FF2B5EF4-FFF2-40B4-BE49-F238E27FC236}">
                      <a16:creationId xmlns:a16="http://schemas.microsoft.com/office/drawing/2014/main" id="{F9C62377-46E6-4090-9162-C0EF079D734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99" name="Freeform 27">
                  <a:extLst>
                    <a:ext uri="{FF2B5EF4-FFF2-40B4-BE49-F238E27FC236}">
                      <a16:creationId xmlns:a16="http://schemas.microsoft.com/office/drawing/2014/main" id="{89F9EB81-5741-49CD-8A76-55B847A21C88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100" name="Group 28">
                  <a:extLst>
                    <a:ext uri="{FF2B5EF4-FFF2-40B4-BE49-F238E27FC236}">
                      <a16:creationId xmlns:a16="http://schemas.microsoft.com/office/drawing/2014/main" id="{DDD9480F-34A9-4C26-93CC-0C88044770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3101" name="Freeform 29">
                    <a:extLst>
                      <a:ext uri="{FF2B5EF4-FFF2-40B4-BE49-F238E27FC236}">
                        <a16:creationId xmlns:a16="http://schemas.microsoft.com/office/drawing/2014/main" id="{BB0E2C5D-6271-45F2-8D3D-1ED53A098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02" name="Freeform 30">
                    <a:extLst>
                      <a:ext uri="{FF2B5EF4-FFF2-40B4-BE49-F238E27FC236}">
                        <a16:creationId xmlns:a16="http://schemas.microsoft.com/office/drawing/2014/main" id="{3479276B-196D-428A-BCBB-AF9019093E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03" name="Freeform 31">
                    <a:extLst>
                      <a:ext uri="{FF2B5EF4-FFF2-40B4-BE49-F238E27FC236}">
                        <a16:creationId xmlns:a16="http://schemas.microsoft.com/office/drawing/2014/main" id="{6069E3BE-C4D3-48E1-A8E1-2BA623CA944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04" name="Freeform 32">
                    <a:extLst>
                      <a:ext uri="{FF2B5EF4-FFF2-40B4-BE49-F238E27FC236}">
                        <a16:creationId xmlns:a16="http://schemas.microsoft.com/office/drawing/2014/main" id="{40307595-2CB9-4750-B0CE-6B881A11536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3083" name="Group 33">
            <a:extLst>
              <a:ext uri="{FF2B5EF4-FFF2-40B4-BE49-F238E27FC236}">
                <a16:creationId xmlns:a16="http://schemas.microsoft.com/office/drawing/2014/main" id="{6FC609B7-A8C1-43F4-AA90-3BFA5E0723EA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3088" name="Group 34">
              <a:extLst>
                <a:ext uri="{FF2B5EF4-FFF2-40B4-BE49-F238E27FC236}">
                  <a16:creationId xmlns:a16="http://schemas.microsoft.com/office/drawing/2014/main" id="{FD3B889F-6672-4D23-8241-AC427E158E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3092" name="Freeform 35">
                <a:extLst>
                  <a:ext uri="{FF2B5EF4-FFF2-40B4-BE49-F238E27FC236}">
                    <a16:creationId xmlns:a16="http://schemas.microsoft.com/office/drawing/2014/main" id="{FBAF7DFC-9902-4D18-AD24-37D8901AD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Freeform 36">
                <a:extLst>
                  <a:ext uri="{FF2B5EF4-FFF2-40B4-BE49-F238E27FC236}">
                    <a16:creationId xmlns:a16="http://schemas.microsoft.com/office/drawing/2014/main" id="{D2F6CAA3-2B97-4C74-AC8E-EA40BACB9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89" name="Group 37">
              <a:extLst>
                <a:ext uri="{FF2B5EF4-FFF2-40B4-BE49-F238E27FC236}">
                  <a16:creationId xmlns:a16="http://schemas.microsoft.com/office/drawing/2014/main" id="{178A934E-A7BC-4EE8-B326-09450CABC3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3090" name="Freeform 38">
                <a:extLst>
                  <a:ext uri="{FF2B5EF4-FFF2-40B4-BE49-F238E27FC236}">
                    <a16:creationId xmlns:a16="http://schemas.microsoft.com/office/drawing/2014/main" id="{C81ED879-C03B-4E40-9D0D-0B6E1C6C2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1" name="Freeform 39">
                <a:extLst>
                  <a:ext uri="{FF2B5EF4-FFF2-40B4-BE49-F238E27FC236}">
                    <a16:creationId xmlns:a16="http://schemas.microsoft.com/office/drawing/2014/main" id="{CDE2AEDC-DDF4-41C7-BB54-612BA0591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084" name="Text Box 40">
            <a:extLst>
              <a:ext uri="{FF2B5EF4-FFF2-40B4-BE49-F238E27FC236}">
                <a16:creationId xmlns:a16="http://schemas.microsoft.com/office/drawing/2014/main" id="{B5293101-31BB-42F9-812C-5534C0200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3085" name="Text Box 41">
            <a:extLst>
              <a:ext uri="{FF2B5EF4-FFF2-40B4-BE49-F238E27FC236}">
                <a16:creationId xmlns:a16="http://schemas.microsoft.com/office/drawing/2014/main" id="{0095AB2B-988D-430C-93B0-9E7F83FEF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49028A4A-39DB-49E0-8444-BF2EE462C9F9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5156D495-E11A-4D6F-96E2-0299E9D6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87" name="Text Box 43">
            <a:extLst>
              <a:ext uri="{FF2B5EF4-FFF2-40B4-BE49-F238E27FC236}">
                <a16:creationId xmlns:a16="http://schemas.microsoft.com/office/drawing/2014/main" id="{CDDD1F2C-88A5-4C49-B22A-F370EA1C8D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69" r:id="rId1"/>
    <p:sldLayoutId id="2147491797" r:id="rId2"/>
    <p:sldLayoutId id="2147491798" r:id="rId3"/>
    <p:sldLayoutId id="2147491799" r:id="rId4"/>
    <p:sldLayoutId id="2147491800" r:id="rId5"/>
    <p:sldLayoutId id="2147491801" r:id="rId6"/>
    <p:sldLayoutId id="2147491802" r:id="rId7"/>
    <p:sldLayoutId id="2147491803" r:id="rId8"/>
    <p:sldLayoutId id="2147491804" r:id="rId9"/>
    <p:sldLayoutId id="2147491805" r:id="rId10"/>
    <p:sldLayoutId id="214749180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DD7862E-903C-4CFB-A59A-3EDE7F645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D7200B95-4682-4473-8B10-C476BB8E8C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F1B1BA06-50EE-4CB7-B3C8-5C527AC00B6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58E32CC3-08CA-413A-A3DA-9546E400EF68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4B2457D6-A7EC-450E-836E-1C7143D409F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C1E0F3C-C069-40B7-B14D-88FADDFD94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4A97CEC3-1948-40D9-92AA-7BE591752833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3" name="Freeform 7">
            <a:extLst>
              <a:ext uri="{FF2B5EF4-FFF2-40B4-BE49-F238E27FC236}">
                <a16:creationId xmlns:a16="http://schemas.microsoft.com/office/drawing/2014/main" id="{4EFD1D76-AB86-4CC6-81D9-EA85BA128EF8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Freeform 8">
            <a:extLst>
              <a:ext uri="{FF2B5EF4-FFF2-40B4-BE49-F238E27FC236}">
                <a16:creationId xmlns:a16="http://schemas.microsoft.com/office/drawing/2014/main" id="{04168F5E-8CE1-47F1-83B2-8785DB1E0493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5" name="Freeform 9">
            <a:extLst>
              <a:ext uri="{FF2B5EF4-FFF2-40B4-BE49-F238E27FC236}">
                <a16:creationId xmlns:a16="http://schemas.microsoft.com/office/drawing/2014/main" id="{2E277747-6534-4DAB-BC95-01A0CECA75D8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106" name="Group 10">
            <a:extLst>
              <a:ext uri="{FF2B5EF4-FFF2-40B4-BE49-F238E27FC236}">
                <a16:creationId xmlns:a16="http://schemas.microsoft.com/office/drawing/2014/main" id="{40F274C2-1B6C-4673-A881-066D240F4EB5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4118" name="Group 11">
              <a:extLst>
                <a:ext uri="{FF2B5EF4-FFF2-40B4-BE49-F238E27FC236}">
                  <a16:creationId xmlns:a16="http://schemas.microsoft.com/office/drawing/2014/main" id="{00C80811-B600-4F01-837C-665D224C26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4131" name="Freeform 12">
                <a:extLst>
                  <a:ext uri="{FF2B5EF4-FFF2-40B4-BE49-F238E27FC236}">
                    <a16:creationId xmlns:a16="http://schemas.microsoft.com/office/drawing/2014/main" id="{C886A82B-A552-450D-9C67-128B9313AFB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2" name="Freeform 13">
                <a:extLst>
                  <a:ext uri="{FF2B5EF4-FFF2-40B4-BE49-F238E27FC236}">
                    <a16:creationId xmlns:a16="http://schemas.microsoft.com/office/drawing/2014/main" id="{CCB6636D-65B7-41D0-A11A-301839D37A9B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3" name="Freeform 14">
                <a:extLst>
                  <a:ext uri="{FF2B5EF4-FFF2-40B4-BE49-F238E27FC236}">
                    <a16:creationId xmlns:a16="http://schemas.microsoft.com/office/drawing/2014/main" id="{128F4AA2-5905-4B49-ACBA-44086C83492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134" name="Group 15">
                <a:extLst>
                  <a:ext uri="{FF2B5EF4-FFF2-40B4-BE49-F238E27FC236}">
                    <a16:creationId xmlns:a16="http://schemas.microsoft.com/office/drawing/2014/main" id="{3CF9057A-A0D4-4E7D-A823-67648BF5A1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4136" name="Freeform 16">
                  <a:extLst>
                    <a:ext uri="{FF2B5EF4-FFF2-40B4-BE49-F238E27FC236}">
                      <a16:creationId xmlns:a16="http://schemas.microsoft.com/office/drawing/2014/main" id="{2F7EEDA4-7D57-4F2E-947D-6EAE79DB5E0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37" name="Freeform 17">
                  <a:extLst>
                    <a:ext uri="{FF2B5EF4-FFF2-40B4-BE49-F238E27FC236}">
                      <a16:creationId xmlns:a16="http://schemas.microsoft.com/office/drawing/2014/main" id="{928756A2-5EA9-437F-B58A-81BACE24FC3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38" name="Freeform 18">
                  <a:extLst>
                    <a:ext uri="{FF2B5EF4-FFF2-40B4-BE49-F238E27FC236}">
                      <a16:creationId xmlns:a16="http://schemas.microsoft.com/office/drawing/2014/main" id="{28CE0BB2-A8C1-4313-AD9F-9C8CAD4E507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39" name="Freeform 19">
                  <a:extLst>
                    <a:ext uri="{FF2B5EF4-FFF2-40B4-BE49-F238E27FC236}">
                      <a16:creationId xmlns:a16="http://schemas.microsoft.com/office/drawing/2014/main" id="{24C92604-B760-4974-BD4F-015A8DC2DE3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135" name="Freeform 20">
                <a:extLst>
                  <a:ext uri="{FF2B5EF4-FFF2-40B4-BE49-F238E27FC236}">
                    <a16:creationId xmlns:a16="http://schemas.microsoft.com/office/drawing/2014/main" id="{ADD1DF3A-BF9E-4D01-96BF-FD9AD9B2669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19" name="Group 21">
              <a:extLst>
                <a:ext uri="{FF2B5EF4-FFF2-40B4-BE49-F238E27FC236}">
                  <a16:creationId xmlns:a16="http://schemas.microsoft.com/office/drawing/2014/main" id="{B45160E8-7F15-4454-ADFE-D427B03590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4120" name="Group 22">
                <a:extLst>
                  <a:ext uri="{FF2B5EF4-FFF2-40B4-BE49-F238E27FC236}">
                    <a16:creationId xmlns:a16="http://schemas.microsoft.com/office/drawing/2014/main" id="{0E08B708-DD30-44A8-95B5-06CF422A51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4129" name="Freeform 23">
                  <a:extLst>
                    <a:ext uri="{FF2B5EF4-FFF2-40B4-BE49-F238E27FC236}">
                      <a16:creationId xmlns:a16="http://schemas.microsoft.com/office/drawing/2014/main" id="{84AA1C2F-CFF7-43FC-8E7E-A7CB60E08E6C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30" name="Freeform 24">
                  <a:extLst>
                    <a:ext uri="{FF2B5EF4-FFF2-40B4-BE49-F238E27FC236}">
                      <a16:creationId xmlns:a16="http://schemas.microsoft.com/office/drawing/2014/main" id="{01F443B8-32ED-4C6B-9D5D-FAFF91E9A8E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21" name="Group 25">
                <a:extLst>
                  <a:ext uri="{FF2B5EF4-FFF2-40B4-BE49-F238E27FC236}">
                    <a16:creationId xmlns:a16="http://schemas.microsoft.com/office/drawing/2014/main" id="{0DB1A315-DBAF-483E-AB56-E7073C19DB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4122" name="Freeform 26">
                  <a:extLst>
                    <a:ext uri="{FF2B5EF4-FFF2-40B4-BE49-F238E27FC236}">
                      <a16:creationId xmlns:a16="http://schemas.microsoft.com/office/drawing/2014/main" id="{3C36F52E-F7E3-4E5D-8521-9166227336F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23" name="Freeform 27">
                  <a:extLst>
                    <a:ext uri="{FF2B5EF4-FFF2-40B4-BE49-F238E27FC236}">
                      <a16:creationId xmlns:a16="http://schemas.microsoft.com/office/drawing/2014/main" id="{AFE5EAF5-03C8-40E1-80BF-A0DF24B8D8B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124" name="Group 28">
                  <a:extLst>
                    <a:ext uri="{FF2B5EF4-FFF2-40B4-BE49-F238E27FC236}">
                      <a16:creationId xmlns:a16="http://schemas.microsoft.com/office/drawing/2014/main" id="{9DA3F3BE-CB22-462C-8E7E-2B8635B001E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4125" name="Freeform 29">
                    <a:extLst>
                      <a:ext uri="{FF2B5EF4-FFF2-40B4-BE49-F238E27FC236}">
                        <a16:creationId xmlns:a16="http://schemas.microsoft.com/office/drawing/2014/main" id="{49A562D1-4C2D-4B0C-8D59-940CA8618D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6" name="Freeform 30">
                    <a:extLst>
                      <a:ext uri="{FF2B5EF4-FFF2-40B4-BE49-F238E27FC236}">
                        <a16:creationId xmlns:a16="http://schemas.microsoft.com/office/drawing/2014/main" id="{0CFE4CAE-084B-49D4-82BF-5CA7C2C01D2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7" name="Freeform 31">
                    <a:extLst>
                      <a:ext uri="{FF2B5EF4-FFF2-40B4-BE49-F238E27FC236}">
                        <a16:creationId xmlns:a16="http://schemas.microsoft.com/office/drawing/2014/main" id="{1ED68788-C69C-439E-989F-516B61EA90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128" name="Freeform 32">
                    <a:extLst>
                      <a:ext uri="{FF2B5EF4-FFF2-40B4-BE49-F238E27FC236}">
                        <a16:creationId xmlns:a16="http://schemas.microsoft.com/office/drawing/2014/main" id="{07D01CCE-21A2-4051-9F01-B157F3C5977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4107" name="Group 33">
            <a:extLst>
              <a:ext uri="{FF2B5EF4-FFF2-40B4-BE49-F238E27FC236}">
                <a16:creationId xmlns:a16="http://schemas.microsoft.com/office/drawing/2014/main" id="{E7FC8A16-3195-4624-A435-3E8470A25663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4112" name="Group 34">
              <a:extLst>
                <a:ext uri="{FF2B5EF4-FFF2-40B4-BE49-F238E27FC236}">
                  <a16:creationId xmlns:a16="http://schemas.microsoft.com/office/drawing/2014/main" id="{5EBD861A-A3E2-4273-A0A2-65C1427892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4116" name="Freeform 35">
                <a:extLst>
                  <a:ext uri="{FF2B5EF4-FFF2-40B4-BE49-F238E27FC236}">
                    <a16:creationId xmlns:a16="http://schemas.microsoft.com/office/drawing/2014/main" id="{88F487A5-2E20-4DAE-8C0B-434346FBB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7" name="Freeform 36">
                <a:extLst>
                  <a:ext uri="{FF2B5EF4-FFF2-40B4-BE49-F238E27FC236}">
                    <a16:creationId xmlns:a16="http://schemas.microsoft.com/office/drawing/2014/main" id="{933689F1-2D19-49EB-A900-4BD0A25EE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13" name="Group 37">
              <a:extLst>
                <a:ext uri="{FF2B5EF4-FFF2-40B4-BE49-F238E27FC236}">
                  <a16:creationId xmlns:a16="http://schemas.microsoft.com/office/drawing/2014/main" id="{9B08F68B-514E-4334-B595-842AE5C5C6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4114" name="Freeform 38">
                <a:extLst>
                  <a:ext uri="{FF2B5EF4-FFF2-40B4-BE49-F238E27FC236}">
                    <a16:creationId xmlns:a16="http://schemas.microsoft.com/office/drawing/2014/main" id="{58B0124D-D2D7-459D-8CA5-C0E490531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5" name="Freeform 39">
                <a:extLst>
                  <a:ext uri="{FF2B5EF4-FFF2-40B4-BE49-F238E27FC236}">
                    <a16:creationId xmlns:a16="http://schemas.microsoft.com/office/drawing/2014/main" id="{8844E005-3E21-4D3F-B834-93CDA9FD2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180" name="Text Box 40">
            <a:extLst>
              <a:ext uri="{FF2B5EF4-FFF2-40B4-BE49-F238E27FC236}">
                <a16:creationId xmlns:a16="http://schemas.microsoft.com/office/drawing/2014/main" id="{450A7E42-88EA-415D-9D08-0D267FE65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7181" name="Text Box 41">
            <a:extLst>
              <a:ext uri="{FF2B5EF4-FFF2-40B4-BE49-F238E27FC236}">
                <a16:creationId xmlns:a16="http://schemas.microsoft.com/office/drawing/2014/main" id="{D53E8E37-264D-48E2-80EA-E8DA7671A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B138FE60-4024-4DA4-B003-77AB9EB74897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32EA3FE7-FDC4-42A7-923B-AA0A7A22B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83" name="Text Box 43">
            <a:extLst>
              <a:ext uri="{FF2B5EF4-FFF2-40B4-BE49-F238E27FC236}">
                <a16:creationId xmlns:a16="http://schemas.microsoft.com/office/drawing/2014/main" id="{D566D4F2-F299-4EA8-8084-448E21B33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0" r:id="rId1"/>
    <p:sldLayoutId id="2147491807" r:id="rId2"/>
    <p:sldLayoutId id="2147491808" r:id="rId3"/>
    <p:sldLayoutId id="2147491809" r:id="rId4"/>
    <p:sldLayoutId id="2147491810" r:id="rId5"/>
    <p:sldLayoutId id="2147491811" r:id="rId6"/>
    <p:sldLayoutId id="2147491812" r:id="rId7"/>
    <p:sldLayoutId id="2147491813" r:id="rId8"/>
    <p:sldLayoutId id="2147491814" r:id="rId9"/>
    <p:sldLayoutId id="2147491815" r:id="rId10"/>
    <p:sldLayoutId id="214749181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A16D4AC-70E1-4C6C-BA2B-A187C6445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FC833DE-7AFA-4915-BF40-9038BFCCA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F45DBA34-2BD1-491D-9F32-79B1CCABC42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F43092C1-1F23-478F-9A21-3D0C82A0C714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36A47D9B-716E-4E1D-8E31-71136E59F46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C9EE044-C398-4CEA-B5D1-F138DB9337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FA8D6CC5-ACB4-433D-91D2-6D9DDD69150A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127" name="Freeform 7">
            <a:extLst>
              <a:ext uri="{FF2B5EF4-FFF2-40B4-BE49-F238E27FC236}">
                <a16:creationId xmlns:a16="http://schemas.microsoft.com/office/drawing/2014/main" id="{F3FB9F41-ADB4-4C22-AE79-5688956500FF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Freeform 8">
            <a:extLst>
              <a:ext uri="{FF2B5EF4-FFF2-40B4-BE49-F238E27FC236}">
                <a16:creationId xmlns:a16="http://schemas.microsoft.com/office/drawing/2014/main" id="{95D0A26F-A105-4E66-8751-F744E69AD2FF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9" name="Freeform 9">
            <a:extLst>
              <a:ext uri="{FF2B5EF4-FFF2-40B4-BE49-F238E27FC236}">
                <a16:creationId xmlns:a16="http://schemas.microsoft.com/office/drawing/2014/main" id="{00B9A42D-A54A-4FB0-ACAC-736BDC220C9A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130" name="Group 10">
            <a:extLst>
              <a:ext uri="{FF2B5EF4-FFF2-40B4-BE49-F238E27FC236}">
                <a16:creationId xmlns:a16="http://schemas.microsoft.com/office/drawing/2014/main" id="{987E30A0-0BCE-439B-A930-6BE23E8C703F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5142" name="Group 11">
              <a:extLst>
                <a:ext uri="{FF2B5EF4-FFF2-40B4-BE49-F238E27FC236}">
                  <a16:creationId xmlns:a16="http://schemas.microsoft.com/office/drawing/2014/main" id="{6F07A7EB-2E89-4827-B323-C52377104A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5155" name="Freeform 12">
                <a:extLst>
                  <a:ext uri="{FF2B5EF4-FFF2-40B4-BE49-F238E27FC236}">
                    <a16:creationId xmlns:a16="http://schemas.microsoft.com/office/drawing/2014/main" id="{005A5F1C-2558-4670-87FF-6B9AF209818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Freeform 13">
                <a:extLst>
                  <a:ext uri="{FF2B5EF4-FFF2-40B4-BE49-F238E27FC236}">
                    <a16:creationId xmlns:a16="http://schemas.microsoft.com/office/drawing/2014/main" id="{6BDCFD35-72CC-4B13-B80D-C9CE3159599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Freeform 14">
                <a:extLst>
                  <a:ext uri="{FF2B5EF4-FFF2-40B4-BE49-F238E27FC236}">
                    <a16:creationId xmlns:a16="http://schemas.microsoft.com/office/drawing/2014/main" id="{920F327A-F04F-494C-9FB4-25BCF3D7986F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158" name="Group 15">
                <a:extLst>
                  <a:ext uri="{FF2B5EF4-FFF2-40B4-BE49-F238E27FC236}">
                    <a16:creationId xmlns:a16="http://schemas.microsoft.com/office/drawing/2014/main" id="{A02E7F59-9E58-479C-9B97-D9FF7DA127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5160" name="Freeform 16">
                  <a:extLst>
                    <a:ext uri="{FF2B5EF4-FFF2-40B4-BE49-F238E27FC236}">
                      <a16:creationId xmlns:a16="http://schemas.microsoft.com/office/drawing/2014/main" id="{389CCF29-6B7A-4979-B2C3-90750DA5973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1" name="Freeform 17">
                  <a:extLst>
                    <a:ext uri="{FF2B5EF4-FFF2-40B4-BE49-F238E27FC236}">
                      <a16:creationId xmlns:a16="http://schemas.microsoft.com/office/drawing/2014/main" id="{3283A247-C663-48E8-A33B-384090C1EC1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2" name="Freeform 18">
                  <a:extLst>
                    <a:ext uri="{FF2B5EF4-FFF2-40B4-BE49-F238E27FC236}">
                      <a16:creationId xmlns:a16="http://schemas.microsoft.com/office/drawing/2014/main" id="{52D79C01-B47B-4337-A636-CCE3C2DDF02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63" name="Freeform 19">
                  <a:extLst>
                    <a:ext uri="{FF2B5EF4-FFF2-40B4-BE49-F238E27FC236}">
                      <a16:creationId xmlns:a16="http://schemas.microsoft.com/office/drawing/2014/main" id="{114D64C2-665F-42F6-88EB-DB4FBC7766FE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59" name="Freeform 20">
                <a:extLst>
                  <a:ext uri="{FF2B5EF4-FFF2-40B4-BE49-F238E27FC236}">
                    <a16:creationId xmlns:a16="http://schemas.microsoft.com/office/drawing/2014/main" id="{3AD6C662-8ABC-49B4-BDBB-ACD9CF70C5D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43" name="Group 21">
              <a:extLst>
                <a:ext uri="{FF2B5EF4-FFF2-40B4-BE49-F238E27FC236}">
                  <a16:creationId xmlns:a16="http://schemas.microsoft.com/office/drawing/2014/main" id="{E376386A-444D-4BE3-9BB8-49348D291D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5144" name="Group 22">
                <a:extLst>
                  <a:ext uri="{FF2B5EF4-FFF2-40B4-BE49-F238E27FC236}">
                    <a16:creationId xmlns:a16="http://schemas.microsoft.com/office/drawing/2014/main" id="{BF0D8711-90A0-4ED8-BBF3-AF55BC808A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5153" name="Freeform 23">
                  <a:extLst>
                    <a:ext uri="{FF2B5EF4-FFF2-40B4-BE49-F238E27FC236}">
                      <a16:creationId xmlns:a16="http://schemas.microsoft.com/office/drawing/2014/main" id="{1F7FC0DA-3B23-4AFE-927A-7BBAED0ECB2A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54" name="Freeform 24">
                  <a:extLst>
                    <a:ext uri="{FF2B5EF4-FFF2-40B4-BE49-F238E27FC236}">
                      <a16:creationId xmlns:a16="http://schemas.microsoft.com/office/drawing/2014/main" id="{43368257-70C5-4638-ADC3-E9BE0BA60B4A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5145" name="Group 25">
                <a:extLst>
                  <a:ext uri="{FF2B5EF4-FFF2-40B4-BE49-F238E27FC236}">
                    <a16:creationId xmlns:a16="http://schemas.microsoft.com/office/drawing/2014/main" id="{6133E79F-2CE6-4D68-BE18-FEBC12A912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5146" name="Freeform 26">
                  <a:extLst>
                    <a:ext uri="{FF2B5EF4-FFF2-40B4-BE49-F238E27FC236}">
                      <a16:creationId xmlns:a16="http://schemas.microsoft.com/office/drawing/2014/main" id="{91EF1756-69DB-4BF9-8A28-89039601CCF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47" name="Freeform 27">
                  <a:extLst>
                    <a:ext uri="{FF2B5EF4-FFF2-40B4-BE49-F238E27FC236}">
                      <a16:creationId xmlns:a16="http://schemas.microsoft.com/office/drawing/2014/main" id="{81442268-3BF6-432B-8E5F-32493A9C8F3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5148" name="Group 28">
                  <a:extLst>
                    <a:ext uri="{FF2B5EF4-FFF2-40B4-BE49-F238E27FC236}">
                      <a16:creationId xmlns:a16="http://schemas.microsoft.com/office/drawing/2014/main" id="{E43752E5-A315-478C-A7A2-8CF66218FF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5149" name="Freeform 29">
                    <a:extLst>
                      <a:ext uri="{FF2B5EF4-FFF2-40B4-BE49-F238E27FC236}">
                        <a16:creationId xmlns:a16="http://schemas.microsoft.com/office/drawing/2014/main" id="{721CF5A1-7286-4FB5-95FF-578B4C4B53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50" name="Freeform 30">
                    <a:extLst>
                      <a:ext uri="{FF2B5EF4-FFF2-40B4-BE49-F238E27FC236}">
                        <a16:creationId xmlns:a16="http://schemas.microsoft.com/office/drawing/2014/main" id="{C21E339F-C846-4C3C-9162-743696C187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51" name="Freeform 31">
                    <a:extLst>
                      <a:ext uri="{FF2B5EF4-FFF2-40B4-BE49-F238E27FC236}">
                        <a16:creationId xmlns:a16="http://schemas.microsoft.com/office/drawing/2014/main" id="{A6CA402E-12F8-4ADE-8EF2-261030F776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52" name="Freeform 32">
                    <a:extLst>
                      <a:ext uri="{FF2B5EF4-FFF2-40B4-BE49-F238E27FC236}">
                        <a16:creationId xmlns:a16="http://schemas.microsoft.com/office/drawing/2014/main" id="{9DE55071-5EC3-4471-B6D1-8C83993078B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5131" name="Group 33">
            <a:extLst>
              <a:ext uri="{FF2B5EF4-FFF2-40B4-BE49-F238E27FC236}">
                <a16:creationId xmlns:a16="http://schemas.microsoft.com/office/drawing/2014/main" id="{906BB67C-74BF-4A56-ADC9-F45575E2D198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5136" name="Group 34">
              <a:extLst>
                <a:ext uri="{FF2B5EF4-FFF2-40B4-BE49-F238E27FC236}">
                  <a16:creationId xmlns:a16="http://schemas.microsoft.com/office/drawing/2014/main" id="{B7F452ED-2B5C-4EA7-BA46-D50F6F170B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5140" name="Freeform 35">
                <a:extLst>
                  <a:ext uri="{FF2B5EF4-FFF2-40B4-BE49-F238E27FC236}">
                    <a16:creationId xmlns:a16="http://schemas.microsoft.com/office/drawing/2014/main" id="{633C4EA0-B794-4D73-91D2-950CFC2E4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1" name="Freeform 36">
                <a:extLst>
                  <a:ext uri="{FF2B5EF4-FFF2-40B4-BE49-F238E27FC236}">
                    <a16:creationId xmlns:a16="http://schemas.microsoft.com/office/drawing/2014/main" id="{C9311F56-201E-493F-9878-196203D22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37" name="Group 37">
              <a:extLst>
                <a:ext uri="{FF2B5EF4-FFF2-40B4-BE49-F238E27FC236}">
                  <a16:creationId xmlns:a16="http://schemas.microsoft.com/office/drawing/2014/main" id="{60F247B8-A9C4-4584-85CB-87EE4BBB58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5138" name="Freeform 38">
                <a:extLst>
                  <a:ext uri="{FF2B5EF4-FFF2-40B4-BE49-F238E27FC236}">
                    <a16:creationId xmlns:a16="http://schemas.microsoft.com/office/drawing/2014/main" id="{5AADFFC0-5FFA-41D7-A1EB-551408AE4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9" name="Freeform 39">
                <a:extLst>
                  <a:ext uri="{FF2B5EF4-FFF2-40B4-BE49-F238E27FC236}">
                    <a16:creationId xmlns:a16="http://schemas.microsoft.com/office/drawing/2014/main" id="{99CDAD5F-84E0-489E-9E15-DDFAF2A9DA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8E182219-C2C7-4B89-87FD-20B3EE3C5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0C6006D7-1C49-48D6-95B1-832975802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A5749365-4AC0-4150-8C79-C4DDB5C00A39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D50C8FD3-1041-4FC6-ADFA-91A31EBA32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FA81A58B-6DD6-4D2F-B7B0-CC926CE40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1" r:id="rId1"/>
    <p:sldLayoutId id="2147491817" r:id="rId2"/>
    <p:sldLayoutId id="2147491818" r:id="rId3"/>
    <p:sldLayoutId id="2147491819" r:id="rId4"/>
    <p:sldLayoutId id="2147491820" r:id="rId5"/>
    <p:sldLayoutId id="2147491821" r:id="rId6"/>
    <p:sldLayoutId id="2147491822" r:id="rId7"/>
    <p:sldLayoutId id="2147491823" r:id="rId8"/>
    <p:sldLayoutId id="2147491824" r:id="rId9"/>
    <p:sldLayoutId id="2147491825" r:id="rId10"/>
    <p:sldLayoutId id="214749182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0CFC525-F434-4FCF-961C-94C2FE4D9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1240DA8B-3EA2-4FE3-AD9E-A380EF68A9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74D3A3C6-E9AA-4628-8D6A-99285BF7646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82B16110-DEDA-4ADC-AA66-DD7FC55DFD36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18E7955C-96D7-49EE-A5A3-9427BE7CB23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891EA4-6C09-48B0-AD08-31FFB2FD37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620978CA-9E6B-4BD5-A821-3AF9193EDE07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51" name="Freeform 7">
            <a:extLst>
              <a:ext uri="{FF2B5EF4-FFF2-40B4-BE49-F238E27FC236}">
                <a16:creationId xmlns:a16="http://schemas.microsoft.com/office/drawing/2014/main" id="{F157B8DB-476F-4E43-B8C0-2DDC4DD5F2F6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2" name="Freeform 8">
            <a:extLst>
              <a:ext uri="{FF2B5EF4-FFF2-40B4-BE49-F238E27FC236}">
                <a16:creationId xmlns:a16="http://schemas.microsoft.com/office/drawing/2014/main" id="{03881661-F0ED-4C46-B6D0-1B083C1DCFCC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>
            <a:extLst>
              <a:ext uri="{FF2B5EF4-FFF2-40B4-BE49-F238E27FC236}">
                <a16:creationId xmlns:a16="http://schemas.microsoft.com/office/drawing/2014/main" id="{C212178E-3EE0-4A7C-A111-D065EADFF6D9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154" name="Group 10">
            <a:extLst>
              <a:ext uri="{FF2B5EF4-FFF2-40B4-BE49-F238E27FC236}">
                <a16:creationId xmlns:a16="http://schemas.microsoft.com/office/drawing/2014/main" id="{1A5F8ABF-DEB4-47E7-A331-A5D29DDD597C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6166" name="Group 11">
              <a:extLst>
                <a:ext uri="{FF2B5EF4-FFF2-40B4-BE49-F238E27FC236}">
                  <a16:creationId xmlns:a16="http://schemas.microsoft.com/office/drawing/2014/main" id="{60C076CD-A74E-49B4-8FF2-218653BEF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6179" name="Freeform 12">
                <a:extLst>
                  <a:ext uri="{FF2B5EF4-FFF2-40B4-BE49-F238E27FC236}">
                    <a16:creationId xmlns:a16="http://schemas.microsoft.com/office/drawing/2014/main" id="{80786A55-B047-4545-82E5-EA30381E44A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0" name="Freeform 13">
                <a:extLst>
                  <a:ext uri="{FF2B5EF4-FFF2-40B4-BE49-F238E27FC236}">
                    <a16:creationId xmlns:a16="http://schemas.microsoft.com/office/drawing/2014/main" id="{811D60D5-3FE2-460C-A840-A01FD4EBBFB4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1" name="Freeform 14">
                <a:extLst>
                  <a:ext uri="{FF2B5EF4-FFF2-40B4-BE49-F238E27FC236}">
                    <a16:creationId xmlns:a16="http://schemas.microsoft.com/office/drawing/2014/main" id="{0FEC2ACE-2752-4D1E-8B18-946F90F9003A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182" name="Group 15">
                <a:extLst>
                  <a:ext uri="{FF2B5EF4-FFF2-40B4-BE49-F238E27FC236}">
                    <a16:creationId xmlns:a16="http://schemas.microsoft.com/office/drawing/2014/main" id="{D567E580-2E28-4332-A5F1-E416C95354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6184" name="Freeform 16">
                  <a:extLst>
                    <a:ext uri="{FF2B5EF4-FFF2-40B4-BE49-F238E27FC236}">
                      <a16:creationId xmlns:a16="http://schemas.microsoft.com/office/drawing/2014/main" id="{D96DA99F-2691-45FE-8C2A-91FA88CE0813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85" name="Freeform 17">
                  <a:extLst>
                    <a:ext uri="{FF2B5EF4-FFF2-40B4-BE49-F238E27FC236}">
                      <a16:creationId xmlns:a16="http://schemas.microsoft.com/office/drawing/2014/main" id="{4420FFD8-3587-4D29-A0B8-92F0F033000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86" name="Freeform 18">
                  <a:extLst>
                    <a:ext uri="{FF2B5EF4-FFF2-40B4-BE49-F238E27FC236}">
                      <a16:creationId xmlns:a16="http://schemas.microsoft.com/office/drawing/2014/main" id="{7A97673B-816D-4296-AC64-D82042725247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87" name="Freeform 19">
                  <a:extLst>
                    <a:ext uri="{FF2B5EF4-FFF2-40B4-BE49-F238E27FC236}">
                      <a16:creationId xmlns:a16="http://schemas.microsoft.com/office/drawing/2014/main" id="{47EF83BE-A62A-435E-BC80-90B5BFD3C44C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183" name="Freeform 20">
                <a:extLst>
                  <a:ext uri="{FF2B5EF4-FFF2-40B4-BE49-F238E27FC236}">
                    <a16:creationId xmlns:a16="http://schemas.microsoft.com/office/drawing/2014/main" id="{7804FFDF-21EA-4536-9EA8-76A57BD8D82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67" name="Group 21">
              <a:extLst>
                <a:ext uri="{FF2B5EF4-FFF2-40B4-BE49-F238E27FC236}">
                  <a16:creationId xmlns:a16="http://schemas.microsoft.com/office/drawing/2014/main" id="{424A6F92-B154-4C31-9D61-7D27FA1C43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6168" name="Group 22">
                <a:extLst>
                  <a:ext uri="{FF2B5EF4-FFF2-40B4-BE49-F238E27FC236}">
                    <a16:creationId xmlns:a16="http://schemas.microsoft.com/office/drawing/2014/main" id="{72D8576B-1BC0-4049-B1BD-9337E8E63B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6177" name="Freeform 23">
                  <a:extLst>
                    <a:ext uri="{FF2B5EF4-FFF2-40B4-BE49-F238E27FC236}">
                      <a16:creationId xmlns:a16="http://schemas.microsoft.com/office/drawing/2014/main" id="{E5E2ED93-F589-4A9C-A8C7-373A4426409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78" name="Freeform 24">
                  <a:extLst>
                    <a:ext uri="{FF2B5EF4-FFF2-40B4-BE49-F238E27FC236}">
                      <a16:creationId xmlns:a16="http://schemas.microsoft.com/office/drawing/2014/main" id="{67282C13-8692-4AA4-89B4-D9D2B909614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69" name="Group 25">
                <a:extLst>
                  <a:ext uri="{FF2B5EF4-FFF2-40B4-BE49-F238E27FC236}">
                    <a16:creationId xmlns:a16="http://schemas.microsoft.com/office/drawing/2014/main" id="{A9A0DA85-7E23-4179-810A-D52CA504B1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6170" name="Freeform 26">
                  <a:extLst>
                    <a:ext uri="{FF2B5EF4-FFF2-40B4-BE49-F238E27FC236}">
                      <a16:creationId xmlns:a16="http://schemas.microsoft.com/office/drawing/2014/main" id="{CD989BFB-25B6-419D-B1E8-44D43FCF7C8C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71" name="Freeform 27">
                  <a:extLst>
                    <a:ext uri="{FF2B5EF4-FFF2-40B4-BE49-F238E27FC236}">
                      <a16:creationId xmlns:a16="http://schemas.microsoft.com/office/drawing/2014/main" id="{FD5C4E34-8B54-4B31-8E99-76901F590240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6172" name="Group 28">
                  <a:extLst>
                    <a:ext uri="{FF2B5EF4-FFF2-40B4-BE49-F238E27FC236}">
                      <a16:creationId xmlns:a16="http://schemas.microsoft.com/office/drawing/2014/main" id="{5DF62738-2D26-4314-A547-68602B0B4A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6173" name="Freeform 29">
                    <a:extLst>
                      <a:ext uri="{FF2B5EF4-FFF2-40B4-BE49-F238E27FC236}">
                        <a16:creationId xmlns:a16="http://schemas.microsoft.com/office/drawing/2014/main" id="{63641423-4D76-48CE-9A74-31322AC39D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74" name="Freeform 30">
                    <a:extLst>
                      <a:ext uri="{FF2B5EF4-FFF2-40B4-BE49-F238E27FC236}">
                        <a16:creationId xmlns:a16="http://schemas.microsoft.com/office/drawing/2014/main" id="{C4204DD7-A921-47D7-8533-FDAB1DD016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75" name="Freeform 31">
                    <a:extLst>
                      <a:ext uri="{FF2B5EF4-FFF2-40B4-BE49-F238E27FC236}">
                        <a16:creationId xmlns:a16="http://schemas.microsoft.com/office/drawing/2014/main" id="{83FC7F6D-6914-4A16-8C7C-AB41115751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176" name="Freeform 32">
                    <a:extLst>
                      <a:ext uri="{FF2B5EF4-FFF2-40B4-BE49-F238E27FC236}">
                        <a16:creationId xmlns:a16="http://schemas.microsoft.com/office/drawing/2014/main" id="{17AB6FE5-BE15-40AC-8B18-6FCDF79BDA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6155" name="Group 33">
            <a:extLst>
              <a:ext uri="{FF2B5EF4-FFF2-40B4-BE49-F238E27FC236}">
                <a16:creationId xmlns:a16="http://schemas.microsoft.com/office/drawing/2014/main" id="{787CDFAD-B55A-4396-BF2D-00FCC2102763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6160" name="Group 34">
              <a:extLst>
                <a:ext uri="{FF2B5EF4-FFF2-40B4-BE49-F238E27FC236}">
                  <a16:creationId xmlns:a16="http://schemas.microsoft.com/office/drawing/2014/main" id="{8BCB24E0-8F7F-42D7-84B3-FE8CE5127E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6164" name="Freeform 35">
                <a:extLst>
                  <a:ext uri="{FF2B5EF4-FFF2-40B4-BE49-F238E27FC236}">
                    <a16:creationId xmlns:a16="http://schemas.microsoft.com/office/drawing/2014/main" id="{AF061420-0386-428A-98FA-2994C9C89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" name="Freeform 36">
                <a:extLst>
                  <a:ext uri="{FF2B5EF4-FFF2-40B4-BE49-F238E27FC236}">
                    <a16:creationId xmlns:a16="http://schemas.microsoft.com/office/drawing/2014/main" id="{80581A93-BE29-41C0-8856-A1A739BE9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61" name="Group 37">
              <a:extLst>
                <a:ext uri="{FF2B5EF4-FFF2-40B4-BE49-F238E27FC236}">
                  <a16:creationId xmlns:a16="http://schemas.microsoft.com/office/drawing/2014/main" id="{616BCC36-9D77-436B-B2E9-8CBD3100C3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6162" name="Freeform 38">
                <a:extLst>
                  <a:ext uri="{FF2B5EF4-FFF2-40B4-BE49-F238E27FC236}">
                    <a16:creationId xmlns:a16="http://schemas.microsoft.com/office/drawing/2014/main" id="{CFC8D4CD-5B4A-463B-8979-5CC7A59FF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3" name="Freeform 39">
                <a:extLst>
                  <a:ext uri="{FF2B5EF4-FFF2-40B4-BE49-F238E27FC236}">
                    <a16:creationId xmlns:a16="http://schemas.microsoft.com/office/drawing/2014/main" id="{E3AE1A95-FBBA-4AAE-AB5B-725C104C2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AE1E7DE4-F9EA-4CCD-848E-643ADDA3F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74513E08-95C9-4B57-A9FD-87CAF37E2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B455AF10-7E42-4D34-8DA0-34B9C841E3A3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05938783-6CB6-4B0F-B985-ABD7540E98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53409A4F-7CE2-4CD4-A1A2-FA540FEC2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2" r:id="rId1"/>
    <p:sldLayoutId id="2147491827" r:id="rId2"/>
    <p:sldLayoutId id="2147491828" r:id="rId3"/>
    <p:sldLayoutId id="2147491829" r:id="rId4"/>
    <p:sldLayoutId id="2147491830" r:id="rId5"/>
    <p:sldLayoutId id="2147491831" r:id="rId6"/>
    <p:sldLayoutId id="2147491832" r:id="rId7"/>
    <p:sldLayoutId id="2147491833" r:id="rId8"/>
    <p:sldLayoutId id="2147491834" r:id="rId9"/>
    <p:sldLayoutId id="2147491835" r:id="rId10"/>
    <p:sldLayoutId id="214749183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D240676-2261-46F1-BB95-22B0FAB0D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77F0F928-BA65-41FC-9733-6A50CE2577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4AD99F4E-CEBF-4715-80B5-F9213845A88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9F1E72BC-A063-4216-A839-28D815DADA88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9CD9BB81-83FA-435C-BE19-A99C184AD33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5C2B1D7-34C4-4E55-BC4F-DB5828F725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4A013022-80A2-4C8B-BEB8-B7FD0C122899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5" name="Freeform 7">
            <a:extLst>
              <a:ext uri="{FF2B5EF4-FFF2-40B4-BE49-F238E27FC236}">
                <a16:creationId xmlns:a16="http://schemas.microsoft.com/office/drawing/2014/main" id="{D4744A76-B695-41BB-BEB6-1B4E91D48398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Freeform 8">
            <a:extLst>
              <a:ext uri="{FF2B5EF4-FFF2-40B4-BE49-F238E27FC236}">
                <a16:creationId xmlns:a16="http://schemas.microsoft.com/office/drawing/2014/main" id="{689D94C6-4DEC-4348-9747-F3700624C6AD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Freeform 9">
            <a:extLst>
              <a:ext uri="{FF2B5EF4-FFF2-40B4-BE49-F238E27FC236}">
                <a16:creationId xmlns:a16="http://schemas.microsoft.com/office/drawing/2014/main" id="{D172F227-20FF-44D4-8EB4-B1FEF089E290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178" name="Group 10">
            <a:extLst>
              <a:ext uri="{FF2B5EF4-FFF2-40B4-BE49-F238E27FC236}">
                <a16:creationId xmlns:a16="http://schemas.microsoft.com/office/drawing/2014/main" id="{F278CF67-9612-4919-AFA0-E6F628899E13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7190" name="Group 11">
              <a:extLst>
                <a:ext uri="{FF2B5EF4-FFF2-40B4-BE49-F238E27FC236}">
                  <a16:creationId xmlns:a16="http://schemas.microsoft.com/office/drawing/2014/main" id="{1D89C896-E8BB-47DC-B006-D2B344A56F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7203" name="Freeform 12">
                <a:extLst>
                  <a:ext uri="{FF2B5EF4-FFF2-40B4-BE49-F238E27FC236}">
                    <a16:creationId xmlns:a16="http://schemas.microsoft.com/office/drawing/2014/main" id="{1E6D4232-8968-4F1B-A1D2-6268520E4350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4" name="Freeform 13">
                <a:extLst>
                  <a:ext uri="{FF2B5EF4-FFF2-40B4-BE49-F238E27FC236}">
                    <a16:creationId xmlns:a16="http://schemas.microsoft.com/office/drawing/2014/main" id="{D13BED80-716A-4C2C-957A-11A032A357C2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5" name="Freeform 14">
                <a:extLst>
                  <a:ext uri="{FF2B5EF4-FFF2-40B4-BE49-F238E27FC236}">
                    <a16:creationId xmlns:a16="http://schemas.microsoft.com/office/drawing/2014/main" id="{1CBCE94F-DC76-414A-A1FD-03869D5FF75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206" name="Group 15">
                <a:extLst>
                  <a:ext uri="{FF2B5EF4-FFF2-40B4-BE49-F238E27FC236}">
                    <a16:creationId xmlns:a16="http://schemas.microsoft.com/office/drawing/2014/main" id="{E32085E7-146D-4DFA-A6B8-514A19BFCA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7208" name="Freeform 16">
                  <a:extLst>
                    <a:ext uri="{FF2B5EF4-FFF2-40B4-BE49-F238E27FC236}">
                      <a16:creationId xmlns:a16="http://schemas.microsoft.com/office/drawing/2014/main" id="{1958E2C0-1ABD-47A2-8322-D4CA5AD50EE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9" name="Freeform 17">
                  <a:extLst>
                    <a:ext uri="{FF2B5EF4-FFF2-40B4-BE49-F238E27FC236}">
                      <a16:creationId xmlns:a16="http://schemas.microsoft.com/office/drawing/2014/main" id="{C51EE4E0-4A2C-4207-B7ED-A406E0079A87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0" name="Freeform 18">
                  <a:extLst>
                    <a:ext uri="{FF2B5EF4-FFF2-40B4-BE49-F238E27FC236}">
                      <a16:creationId xmlns:a16="http://schemas.microsoft.com/office/drawing/2014/main" id="{3C1CFCFE-D7F2-45A8-8723-0EAD42AB73E4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11" name="Freeform 19">
                  <a:extLst>
                    <a:ext uri="{FF2B5EF4-FFF2-40B4-BE49-F238E27FC236}">
                      <a16:creationId xmlns:a16="http://schemas.microsoft.com/office/drawing/2014/main" id="{7A292795-5763-4FE3-ADE6-CDBF7EA9655C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07" name="Freeform 20">
                <a:extLst>
                  <a:ext uri="{FF2B5EF4-FFF2-40B4-BE49-F238E27FC236}">
                    <a16:creationId xmlns:a16="http://schemas.microsoft.com/office/drawing/2014/main" id="{67FCFDDE-1406-4E4A-924A-54FCDE6DE0A3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91" name="Group 21">
              <a:extLst>
                <a:ext uri="{FF2B5EF4-FFF2-40B4-BE49-F238E27FC236}">
                  <a16:creationId xmlns:a16="http://schemas.microsoft.com/office/drawing/2014/main" id="{B80D1BA0-8380-4397-834D-E8D039810E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7192" name="Group 22">
                <a:extLst>
                  <a:ext uri="{FF2B5EF4-FFF2-40B4-BE49-F238E27FC236}">
                    <a16:creationId xmlns:a16="http://schemas.microsoft.com/office/drawing/2014/main" id="{1E8514CB-D725-4F25-96AE-295271D3EC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7201" name="Freeform 23">
                  <a:extLst>
                    <a:ext uri="{FF2B5EF4-FFF2-40B4-BE49-F238E27FC236}">
                      <a16:creationId xmlns:a16="http://schemas.microsoft.com/office/drawing/2014/main" id="{F8D769BA-554C-446F-8D31-095CAC29E14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02" name="Freeform 24">
                  <a:extLst>
                    <a:ext uri="{FF2B5EF4-FFF2-40B4-BE49-F238E27FC236}">
                      <a16:creationId xmlns:a16="http://schemas.microsoft.com/office/drawing/2014/main" id="{8870A476-DF8D-4827-BEC1-32FD8DB82E1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193" name="Group 25">
                <a:extLst>
                  <a:ext uri="{FF2B5EF4-FFF2-40B4-BE49-F238E27FC236}">
                    <a16:creationId xmlns:a16="http://schemas.microsoft.com/office/drawing/2014/main" id="{D782C934-38F7-40DA-942B-7F41FD07EC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7194" name="Freeform 26">
                  <a:extLst>
                    <a:ext uri="{FF2B5EF4-FFF2-40B4-BE49-F238E27FC236}">
                      <a16:creationId xmlns:a16="http://schemas.microsoft.com/office/drawing/2014/main" id="{82045148-5933-4AEA-A89C-2516FC860476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95" name="Freeform 27">
                  <a:extLst>
                    <a:ext uri="{FF2B5EF4-FFF2-40B4-BE49-F238E27FC236}">
                      <a16:creationId xmlns:a16="http://schemas.microsoft.com/office/drawing/2014/main" id="{DC57B238-6EDA-428A-BDAE-E95BB8A5FE1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7196" name="Group 28">
                  <a:extLst>
                    <a:ext uri="{FF2B5EF4-FFF2-40B4-BE49-F238E27FC236}">
                      <a16:creationId xmlns:a16="http://schemas.microsoft.com/office/drawing/2014/main" id="{F0DDEB9D-67ED-453C-B23F-30630A63B2B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7197" name="Freeform 29">
                    <a:extLst>
                      <a:ext uri="{FF2B5EF4-FFF2-40B4-BE49-F238E27FC236}">
                        <a16:creationId xmlns:a16="http://schemas.microsoft.com/office/drawing/2014/main" id="{5092DB78-B9CB-4312-8B7F-9187A4A112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98" name="Freeform 30">
                    <a:extLst>
                      <a:ext uri="{FF2B5EF4-FFF2-40B4-BE49-F238E27FC236}">
                        <a16:creationId xmlns:a16="http://schemas.microsoft.com/office/drawing/2014/main" id="{1406482E-9017-480E-8A20-232CAED768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99" name="Freeform 31">
                    <a:extLst>
                      <a:ext uri="{FF2B5EF4-FFF2-40B4-BE49-F238E27FC236}">
                        <a16:creationId xmlns:a16="http://schemas.microsoft.com/office/drawing/2014/main" id="{E4DB9203-291D-4ADF-9740-5CB465417F9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00" name="Freeform 32">
                    <a:extLst>
                      <a:ext uri="{FF2B5EF4-FFF2-40B4-BE49-F238E27FC236}">
                        <a16:creationId xmlns:a16="http://schemas.microsoft.com/office/drawing/2014/main" id="{6C0D60A9-7EDE-4776-8CA6-BF9DDE8E5F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7179" name="Group 33">
            <a:extLst>
              <a:ext uri="{FF2B5EF4-FFF2-40B4-BE49-F238E27FC236}">
                <a16:creationId xmlns:a16="http://schemas.microsoft.com/office/drawing/2014/main" id="{417F8EAD-380E-4727-80F9-821012997E92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7184" name="Group 34">
              <a:extLst>
                <a:ext uri="{FF2B5EF4-FFF2-40B4-BE49-F238E27FC236}">
                  <a16:creationId xmlns:a16="http://schemas.microsoft.com/office/drawing/2014/main" id="{BF2C5178-F705-4D00-B837-6550D96800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7188" name="Freeform 35">
                <a:extLst>
                  <a:ext uri="{FF2B5EF4-FFF2-40B4-BE49-F238E27FC236}">
                    <a16:creationId xmlns:a16="http://schemas.microsoft.com/office/drawing/2014/main" id="{1F2873A5-85F4-4D8D-A009-2F4C97E6A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9" name="Freeform 36">
                <a:extLst>
                  <a:ext uri="{FF2B5EF4-FFF2-40B4-BE49-F238E27FC236}">
                    <a16:creationId xmlns:a16="http://schemas.microsoft.com/office/drawing/2014/main" id="{3A419177-90CC-4267-AB08-BC869C545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5" name="Group 37">
              <a:extLst>
                <a:ext uri="{FF2B5EF4-FFF2-40B4-BE49-F238E27FC236}">
                  <a16:creationId xmlns:a16="http://schemas.microsoft.com/office/drawing/2014/main" id="{FC5F3A24-72E9-48DE-8E96-1C3557745F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7186" name="Freeform 38">
                <a:extLst>
                  <a:ext uri="{FF2B5EF4-FFF2-40B4-BE49-F238E27FC236}">
                    <a16:creationId xmlns:a16="http://schemas.microsoft.com/office/drawing/2014/main" id="{9B65054E-29ED-4C34-ABD4-9891FB593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7" name="Freeform 39">
                <a:extLst>
                  <a:ext uri="{FF2B5EF4-FFF2-40B4-BE49-F238E27FC236}">
                    <a16:creationId xmlns:a16="http://schemas.microsoft.com/office/drawing/2014/main" id="{976E4023-C37A-4290-8F7A-C46142DF2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108" name="Text Box 40">
            <a:extLst>
              <a:ext uri="{FF2B5EF4-FFF2-40B4-BE49-F238E27FC236}">
                <a16:creationId xmlns:a16="http://schemas.microsoft.com/office/drawing/2014/main" id="{4AA1C350-E010-4F5A-B9AD-2A8D65860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4109" name="Text Box 41">
            <a:extLst>
              <a:ext uri="{FF2B5EF4-FFF2-40B4-BE49-F238E27FC236}">
                <a16:creationId xmlns:a16="http://schemas.microsoft.com/office/drawing/2014/main" id="{CC480569-65D8-4631-A206-3AED2C883B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84796A7F-0340-469B-8DB6-B4448F5A17D6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DFFD15E2-85D8-44EC-B8E7-EEADCDAA29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11" name="Text Box 43">
            <a:extLst>
              <a:ext uri="{FF2B5EF4-FFF2-40B4-BE49-F238E27FC236}">
                <a16:creationId xmlns:a16="http://schemas.microsoft.com/office/drawing/2014/main" id="{47087B1A-8CC3-4FEC-8613-38B1F1C45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3" r:id="rId1"/>
    <p:sldLayoutId id="2147491837" r:id="rId2"/>
    <p:sldLayoutId id="2147491838" r:id="rId3"/>
    <p:sldLayoutId id="2147491839" r:id="rId4"/>
    <p:sldLayoutId id="2147491840" r:id="rId5"/>
    <p:sldLayoutId id="2147491841" r:id="rId6"/>
    <p:sldLayoutId id="2147491842" r:id="rId7"/>
    <p:sldLayoutId id="2147491843" r:id="rId8"/>
    <p:sldLayoutId id="2147491844" r:id="rId9"/>
    <p:sldLayoutId id="2147491845" r:id="rId10"/>
    <p:sldLayoutId id="214749184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2C08107-E22D-4406-8819-C74304D44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E06D356-7757-4ADD-AD81-EE3621AF6E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95D2C1FD-FD2F-40EE-B450-B6F811F5E39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B1413377-B7F5-4022-9CFB-CBDAC01B7BB9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D7A79684-C8EE-4029-884E-1BC8ADC4FEA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7E69586-DCE2-4BEF-B7DD-25C3652053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E691068E-8DAC-4413-A580-E84A7C5438F0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199" name="Freeform 7">
            <a:extLst>
              <a:ext uri="{FF2B5EF4-FFF2-40B4-BE49-F238E27FC236}">
                <a16:creationId xmlns:a16="http://schemas.microsoft.com/office/drawing/2014/main" id="{AFD3CAA0-729A-49E5-8BE3-2B996700CDB2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Freeform 8">
            <a:extLst>
              <a:ext uri="{FF2B5EF4-FFF2-40B4-BE49-F238E27FC236}">
                <a16:creationId xmlns:a16="http://schemas.microsoft.com/office/drawing/2014/main" id="{1B88C062-5417-421A-8E27-C786DCF48DAB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Freeform 9">
            <a:extLst>
              <a:ext uri="{FF2B5EF4-FFF2-40B4-BE49-F238E27FC236}">
                <a16:creationId xmlns:a16="http://schemas.microsoft.com/office/drawing/2014/main" id="{B3DEBFCB-33DB-4B72-80BF-74FA6CDE4B4F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202" name="Group 10">
            <a:extLst>
              <a:ext uri="{FF2B5EF4-FFF2-40B4-BE49-F238E27FC236}">
                <a16:creationId xmlns:a16="http://schemas.microsoft.com/office/drawing/2014/main" id="{5C687E48-801E-45D7-B1CF-41E5CFB57E3A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8214" name="Group 11">
              <a:extLst>
                <a:ext uri="{FF2B5EF4-FFF2-40B4-BE49-F238E27FC236}">
                  <a16:creationId xmlns:a16="http://schemas.microsoft.com/office/drawing/2014/main" id="{3EB28364-B0F8-44B7-8DDA-2AFCA49DE8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8227" name="Freeform 12">
                <a:extLst>
                  <a:ext uri="{FF2B5EF4-FFF2-40B4-BE49-F238E27FC236}">
                    <a16:creationId xmlns:a16="http://schemas.microsoft.com/office/drawing/2014/main" id="{55D06171-881D-4ACC-BA00-0757DEC36B49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8" name="Freeform 13">
                <a:extLst>
                  <a:ext uri="{FF2B5EF4-FFF2-40B4-BE49-F238E27FC236}">
                    <a16:creationId xmlns:a16="http://schemas.microsoft.com/office/drawing/2014/main" id="{E5AB4EF1-D3D2-4BB8-869F-7378B52EF02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9" name="Freeform 14">
                <a:extLst>
                  <a:ext uri="{FF2B5EF4-FFF2-40B4-BE49-F238E27FC236}">
                    <a16:creationId xmlns:a16="http://schemas.microsoft.com/office/drawing/2014/main" id="{7F5F4611-CE79-4E75-92A0-3892E688B468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230" name="Group 15">
                <a:extLst>
                  <a:ext uri="{FF2B5EF4-FFF2-40B4-BE49-F238E27FC236}">
                    <a16:creationId xmlns:a16="http://schemas.microsoft.com/office/drawing/2014/main" id="{A171294D-AE27-4FDE-97E1-974419B9CE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8232" name="Freeform 16">
                  <a:extLst>
                    <a:ext uri="{FF2B5EF4-FFF2-40B4-BE49-F238E27FC236}">
                      <a16:creationId xmlns:a16="http://schemas.microsoft.com/office/drawing/2014/main" id="{1C6F5E08-B484-460D-9A48-001340AD5C2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3" name="Freeform 17">
                  <a:extLst>
                    <a:ext uri="{FF2B5EF4-FFF2-40B4-BE49-F238E27FC236}">
                      <a16:creationId xmlns:a16="http://schemas.microsoft.com/office/drawing/2014/main" id="{B7F5BACB-904C-47FA-A8E7-D02790324C85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4" name="Freeform 18">
                  <a:extLst>
                    <a:ext uri="{FF2B5EF4-FFF2-40B4-BE49-F238E27FC236}">
                      <a16:creationId xmlns:a16="http://schemas.microsoft.com/office/drawing/2014/main" id="{439003AB-CCEC-4CFE-A3B7-54EDCC3641C7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5" name="Freeform 19">
                  <a:extLst>
                    <a:ext uri="{FF2B5EF4-FFF2-40B4-BE49-F238E27FC236}">
                      <a16:creationId xmlns:a16="http://schemas.microsoft.com/office/drawing/2014/main" id="{11BB0BD7-E5D6-4C2C-8F62-CEE2B81FEAC2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231" name="Freeform 20">
                <a:extLst>
                  <a:ext uri="{FF2B5EF4-FFF2-40B4-BE49-F238E27FC236}">
                    <a16:creationId xmlns:a16="http://schemas.microsoft.com/office/drawing/2014/main" id="{181A1ED0-FFB8-46D3-9488-49D70138D476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15" name="Group 21">
              <a:extLst>
                <a:ext uri="{FF2B5EF4-FFF2-40B4-BE49-F238E27FC236}">
                  <a16:creationId xmlns:a16="http://schemas.microsoft.com/office/drawing/2014/main" id="{9052C532-09BF-417F-9820-C67C1E557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8216" name="Group 22">
                <a:extLst>
                  <a:ext uri="{FF2B5EF4-FFF2-40B4-BE49-F238E27FC236}">
                    <a16:creationId xmlns:a16="http://schemas.microsoft.com/office/drawing/2014/main" id="{49D8951D-4707-4BF9-BA69-02042A2E5F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8225" name="Freeform 23">
                  <a:extLst>
                    <a:ext uri="{FF2B5EF4-FFF2-40B4-BE49-F238E27FC236}">
                      <a16:creationId xmlns:a16="http://schemas.microsoft.com/office/drawing/2014/main" id="{C9AA5C1D-29CA-44F6-BA9C-7D8478B3E210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6" name="Freeform 24">
                  <a:extLst>
                    <a:ext uri="{FF2B5EF4-FFF2-40B4-BE49-F238E27FC236}">
                      <a16:creationId xmlns:a16="http://schemas.microsoft.com/office/drawing/2014/main" id="{6CEEE424-69DC-481F-A3BE-8158E9E9B909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217" name="Group 25">
                <a:extLst>
                  <a:ext uri="{FF2B5EF4-FFF2-40B4-BE49-F238E27FC236}">
                    <a16:creationId xmlns:a16="http://schemas.microsoft.com/office/drawing/2014/main" id="{1C5A317A-AE68-4A6D-9002-BCD267A6CA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8218" name="Freeform 26">
                  <a:extLst>
                    <a:ext uri="{FF2B5EF4-FFF2-40B4-BE49-F238E27FC236}">
                      <a16:creationId xmlns:a16="http://schemas.microsoft.com/office/drawing/2014/main" id="{E9A7F5AD-CED6-4546-B64C-C7700B50235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9" name="Freeform 27">
                  <a:extLst>
                    <a:ext uri="{FF2B5EF4-FFF2-40B4-BE49-F238E27FC236}">
                      <a16:creationId xmlns:a16="http://schemas.microsoft.com/office/drawing/2014/main" id="{27FE1E6D-C5F0-4727-AE3D-6000E728E9FD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220" name="Group 28">
                  <a:extLst>
                    <a:ext uri="{FF2B5EF4-FFF2-40B4-BE49-F238E27FC236}">
                      <a16:creationId xmlns:a16="http://schemas.microsoft.com/office/drawing/2014/main" id="{441D8B09-E1F6-434F-8CF3-D82A4509E64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8221" name="Freeform 29">
                    <a:extLst>
                      <a:ext uri="{FF2B5EF4-FFF2-40B4-BE49-F238E27FC236}">
                        <a16:creationId xmlns:a16="http://schemas.microsoft.com/office/drawing/2014/main" id="{47E5E7BA-87E6-432F-B0FB-EC9DB1F1DF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2" name="Freeform 30">
                    <a:extLst>
                      <a:ext uri="{FF2B5EF4-FFF2-40B4-BE49-F238E27FC236}">
                        <a16:creationId xmlns:a16="http://schemas.microsoft.com/office/drawing/2014/main" id="{E7334A33-CCE1-4F7B-8C97-2547E412A5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3" name="Freeform 31">
                    <a:extLst>
                      <a:ext uri="{FF2B5EF4-FFF2-40B4-BE49-F238E27FC236}">
                        <a16:creationId xmlns:a16="http://schemas.microsoft.com/office/drawing/2014/main" id="{4BFE32AA-2C94-4565-A0AB-6BD73D50C9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24" name="Freeform 32">
                    <a:extLst>
                      <a:ext uri="{FF2B5EF4-FFF2-40B4-BE49-F238E27FC236}">
                        <a16:creationId xmlns:a16="http://schemas.microsoft.com/office/drawing/2014/main" id="{5705190C-810D-4E58-9550-5F564F7893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8203" name="Group 33">
            <a:extLst>
              <a:ext uri="{FF2B5EF4-FFF2-40B4-BE49-F238E27FC236}">
                <a16:creationId xmlns:a16="http://schemas.microsoft.com/office/drawing/2014/main" id="{D1FB2AD7-586B-4F03-A6C9-784398373386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8208" name="Group 34">
              <a:extLst>
                <a:ext uri="{FF2B5EF4-FFF2-40B4-BE49-F238E27FC236}">
                  <a16:creationId xmlns:a16="http://schemas.microsoft.com/office/drawing/2014/main" id="{5B71FBED-387E-4DC3-A5E3-358D248434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8212" name="Freeform 35">
                <a:extLst>
                  <a:ext uri="{FF2B5EF4-FFF2-40B4-BE49-F238E27FC236}">
                    <a16:creationId xmlns:a16="http://schemas.microsoft.com/office/drawing/2014/main" id="{59B6121D-2C5F-43BC-9DBC-17033BEA1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3" name="Freeform 36">
                <a:extLst>
                  <a:ext uri="{FF2B5EF4-FFF2-40B4-BE49-F238E27FC236}">
                    <a16:creationId xmlns:a16="http://schemas.microsoft.com/office/drawing/2014/main" id="{277578BC-675F-4FBF-8EEF-FBE043DAC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209" name="Group 37">
              <a:extLst>
                <a:ext uri="{FF2B5EF4-FFF2-40B4-BE49-F238E27FC236}">
                  <a16:creationId xmlns:a16="http://schemas.microsoft.com/office/drawing/2014/main" id="{BB27EAE3-2FCF-47EE-B6CA-44503F7ED3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8210" name="Freeform 38">
                <a:extLst>
                  <a:ext uri="{FF2B5EF4-FFF2-40B4-BE49-F238E27FC236}">
                    <a16:creationId xmlns:a16="http://schemas.microsoft.com/office/drawing/2014/main" id="{7B532398-C66E-431C-8BB4-B4E0D2A9B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1" name="Freeform 39">
                <a:extLst>
                  <a:ext uri="{FF2B5EF4-FFF2-40B4-BE49-F238E27FC236}">
                    <a16:creationId xmlns:a16="http://schemas.microsoft.com/office/drawing/2014/main" id="{970A8BA7-4207-4995-9A42-8C04FA702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264F2C42-38EF-48FF-8280-9008743C5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6E8F5094-6754-4CF1-AFB8-15CEACB1C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D15A78ED-6B56-428E-801F-787988B8A684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7D6B4B4D-2020-43D4-B8D1-D5985DC02D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C2306717-1905-49A2-BF71-7A5B91F7A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4" r:id="rId1"/>
    <p:sldLayoutId id="2147491847" r:id="rId2"/>
    <p:sldLayoutId id="2147491848" r:id="rId3"/>
    <p:sldLayoutId id="2147491849" r:id="rId4"/>
    <p:sldLayoutId id="2147491850" r:id="rId5"/>
    <p:sldLayoutId id="2147491851" r:id="rId6"/>
    <p:sldLayoutId id="2147491852" r:id="rId7"/>
    <p:sldLayoutId id="2147491853" r:id="rId8"/>
    <p:sldLayoutId id="2147491854" r:id="rId9"/>
    <p:sldLayoutId id="2147491855" r:id="rId10"/>
    <p:sldLayoutId id="214749185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9BB4C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E67FDB76-083E-43DB-B2CA-B90675676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52400"/>
            <a:ext cx="9144000" cy="131445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97F05A3-1A4B-4061-8B0B-BD0A12C95F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1114425"/>
            <a:ext cx="7848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5716" name="Rectangle 4">
            <a:extLst>
              <a:ext uri="{FF2B5EF4-FFF2-40B4-BE49-F238E27FC236}">
                <a16:creationId xmlns:a16="http://schemas.microsoft.com/office/drawing/2014/main" id="{1BBA795C-D60E-4EBB-B6BC-3AAF287DC69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65300" y="6616700"/>
            <a:ext cx="19050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00">
                <a:solidFill>
                  <a:srgbClr val="CC3300"/>
                </a:solidFill>
                <a:latin typeface="Times New Roman" charset="0"/>
              </a:defRPr>
            </a:lvl1pPr>
          </a:lstStyle>
          <a:p>
            <a:pPr>
              <a:defRPr/>
            </a:pPr>
            <a:fld id="{D47CDB82-6C94-4A3B-89E5-33A9E9F4B8D8}" type="datetime9">
              <a:rPr lang="en-US"/>
              <a:pPr>
                <a:defRPr/>
              </a:pPr>
              <a:t>11/2/2023 11:13:32 AM</a:t>
            </a:fld>
            <a:endParaRPr lang="en-US"/>
          </a:p>
        </p:txBody>
      </p:sp>
      <p:sp>
        <p:nvSpPr>
          <p:cNvPr id="115717" name="Rectangle 5">
            <a:extLst>
              <a:ext uri="{FF2B5EF4-FFF2-40B4-BE49-F238E27FC236}">
                <a16:creationId xmlns:a16="http://schemas.microsoft.com/office/drawing/2014/main" id="{593D22AB-A927-4F16-B4C9-5690B2CADD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66669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A3DA868-D4CB-44B7-9426-B0DE43D0E6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5718" name="Oval 6">
            <a:extLst>
              <a:ext uri="{FF2B5EF4-FFF2-40B4-BE49-F238E27FC236}">
                <a16:creationId xmlns:a16="http://schemas.microsoft.com/office/drawing/2014/main" id="{BD0498A5-F56F-48A2-A7C8-1FF1D1ECF6CE}"/>
              </a:ext>
            </a:extLst>
          </p:cNvPr>
          <p:cNvSpPr>
            <a:spLocks noChangeArrowheads="1"/>
          </p:cNvSpPr>
          <p:nvPr/>
        </p:nvSpPr>
        <p:spPr bwMode="ltGray">
          <a:xfrm>
            <a:off x="142875" y="0"/>
            <a:ext cx="838200" cy="781050"/>
          </a:xfrm>
          <a:prstGeom prst="ellipse">
            <a:avLst/>
          </a:prstGeom>
          <a:gradFill rotWithShape="0">
            <a:gsLst>
              <a:gs pos="0">
                <a:schemeClr val="hlink"/>
              </a:gs>
              <a:gs pos="100000">
                <a:schemeClr val="hlink">
                  <a:gamma/>
                  <a:tint val="70196"/>
                  <a:invGamma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Freeform 7">
            <a:extLst>
              <a:ext uri="{FF2B5EF4-FFF2-40B4-BE49-F238E27FC236}">
                <a16:creationId xmlns:a16="http://schemas.microsoft.com/office/drawing/2014/main" id="{3619D33E-494A-43C2-A6EF-1BF762D2A73C}"/>
              </a:ext>
            </a:extLst>
          </p:cNvPr>
          <p:cNvSpPr>
            <a:spLocks/>
          </p:cNvSpPr>
          <p:nvPr/>
        </p:nvSpPr>
        <p:spPr bwMode="auto">
          <a:xfrm>
            <a:off x="31750" y="338138"/>
            <a:ext cx="390525" cy="149225"/>
          </a:xfrm>
          <a:custGeom>
            <a:avLst/>
            <a:gdLst>
              <a:gd name="T0" fmla="*/ 2147483646 w 246"/>
              <a:gd name="T1" fmla="*/ 2147483646 h 94"/>
              <a:gd name="T2" fmla="*/ 2147483646 w 246"/>
              <a:gd name="T3" fmla="*/ 2147483646 h 94"/>
              <a:gd name="T4" fmla="*/ 2147483646 w 246"/>
              <a:gd name="T5" fmla="*/ 2147483646 h 94"/>
              <a:gd name="T6" fmla="*/ 2147483646 w 246"/>
              <a:gd name="T7" fmla="*/ 2147483646 h 94"/>
              <a:gd name="T8" fmla="*/ 2147483646 w 246"/>
              <a:gd name="T9" fmla="*/ 2147483646 h 94"/>
              <a:gd name="T10" fmla="*/ 2147483646 w 246"/>
              <a:gd name="T11" fmla="*/ 2147483646 h 94"/>
              <a:gd name="T12" fmla="*/ 2147483646 w 246"/>
              <a:gd name="T13" fmla="*/ 2147483646 h 94"/>
              <a:gd name="T14" fmla="*/ 2147483646 w 246"/>
              <a:gd name="T15" fmla="*/ 2147483646 h 94"/>
              <a:gd name="T16" fmla="*/ 2147483646 w 246"/>
              <a:gd name="T17" fmla="*/ 2147483646 h 94"/>
              <a:gd name="T18" fmla="*/ 2147483646 w 246"/>
              <a:gd name="T19" fmla="*/ 2147483646 h 94"/>
              <a:gd name="T20" fmla="*/ 2147483646 w 246"/>
              <a:gd name="T21" fmla="*/ 2147483646 h 94"/>
              <a:gd name="T22" fmla="*/ 2147483646 w 246"/>
              <a:gd name="T23" fmla="*/ 2147483646 h 94"/>
              <a:gd name="T24" fmla="*/ 2147483646 w 246"/>
              <a:gd name="T25" fmla="*/ 2147483646 h 94"/>
              <a:gd name="T26" fmla="*/ 2147483646 w 246"/>
              <a:gd name="T27" fmla="*/ 2147483646 h 94"/>
              <a:gd name="T28" fmla="*/ 2147483646 w 246"/>
              <a:gd name="T29" fmla="*/ 2147483646 h 94"/>
              <a:gd name="T30" fmla="*/ 2147483646 w 246"/>
              <a:gd name="T31" fmla="*/ 2147483646 h 94"/>
              <a:gd name="T32" fmla="*/ 2147483646 w 246"/>
              <a:gd name="T33" fmla="*/ 2147483646 h 94"/>
              <a:gd name="T34" fmla="*/ 2147483646 w 246"/>
              <a:gd name="T35" fmla="*/ 2147483646 h 94"/>
              <a:gd name="T36" fmla="*/ 2147483646 w 246"/>
              <a:gd name="T37" fmla="*/ 2147483646 h 94"/>
              <a:gd name="T38" fmla="*/ 2147483646 w 246"/>
              <a:gd name="T39" fmla="*/ 2147483646 h 94"/>
              <a:gd name="T40" fmla="*/ 2147483646 w 246"/>
              <a:gd name="T41" fmla="*/ 2147483646 h 94"/>
              <a:gd name="T42" fmla="*/ 2147483646 w 246"/>
              <a:gd name="T43" fmla="*/ 2147483646 h 94"/>
              <a:gd name="T44" fmla="*/ 2147483646 w 246"/>
              <a:gd name="T45" fmla="*/ 2147483646 h 94"/>
              <a:gd name="T46" fmla="*/ 2147483646 w 246"/>
              <a:gd name="T47" fmla="*/ 2147483646 h 94"/>
              <a:gd name="T48" fmla="*/ 2147483646 w 246"/>
              <a:gd name="T49" fmla="*/ 2147483646 h 94"/>
              <a:gd name="T50" fmla="*/ 2147483646 w 246"/>
              <a:gd name="T51" fmla="*/ 2147483646 h 94"/>
              <a:gd name="T52" fmla="*/ 2147483646 w 246"/>
              <a:gd name="T53" fmla="*/ 2147483646 h 94"/>
              <a:gd name="T54" fmla="*/ 2147483646 w 246"/>
              <a:gd name="T55" fmla="*/ 2147483646 h 94"/>
              <a:gd name="T56" fmla="*/ 2147483646 w 246"/>
              <a:gd name="T57" fmla="*/ 2147483646 h 94"/>
              <a:gd name="T58" fmla="*/ 2147483646 w 246"/>
              <a:gd name="T59" fmla="*/ 2147483646 h 94"/>
              <a:gd name="T60" fmla="*/ 2147483646 w 246"/>
              <a:gd name="T61" fmla="*/ 2147483646 h 94"/>
              <a:gd name="T62" fmla="*/ 2147483646 w 246"/>
              <a:gd name="T63" fmla="*/ 2147483646 h 94"/>
              <a:gd name="T64" fmla="*/ 2147483646 w 246"/>
              <a:gd name="T65" fmla="*/ 2147483646 h 94"/>
              <a:gd name="T66" fmla="*/ 2147483646 w 246"/>
              <a:gd name="T67" fmla="*/ 2147483646 h 94"/>
              <a:gd name="T68" fmla="*/ 2147483646 w 246"/>
              <a:gd name="T69" fmla="*/ 2147483646 h 94"/>
              <a:gd name="T70" fmla="*/ 2147483646 w 246"/>
              <a:gd name="T71" fmla="*/ 2147483646 h 9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46" h="94">
                <a:moveTo>
                  <a:pt x="0" y="55"/>
                </a:moveTo>
                <a:lnTo>
                  <a:pt x="7" y="52"/>
                </a:lnTo>
                <a:lnTo>
                  <a:pt x="14" y="50"/>
                </a:lnTo>
                <a:lnTo>
                  <a:pt x="22" y="48"/>
                </a:lnTo>
                <a:lnTo>
                  <a:pt x="30" y="48"/>
                </a:lnTo>
                <a:lnTo>
                  <a:pt x="38" y="48"/>
                </a:lnTo>
                <a:lnTo>
                  <a:pt x="45" y="48"/>
                </a:lnTo>
                <a:lnTo>
                  <a:pt x="53" y="50"/>
                </a:lnTo>
                <a:lnTo>
                  <a:pt x="61" y="51"/>
                </a:lnTo>
                <a:lnTo>
                  <a:pt x="69" y="54"/>
                </a:lnTo>
                <a:lnTo>
                  <a:pt x="76" y="56"/>
                </a:lnTo>
                <a:lnTo>
                  <a:pt x="84" y="59"/>
                </a:lnTo>
                <a:lnTo>
                  <a:pt x="92" y="62"/>
                </a:lnTo>
                <a:lnTo>
                  <a:pt x="99" y="65"/>
                </a:lnTo>
                <a:lnTo>
                  <a:pt x="106" y="68"/>
                </a:lnTo>
                <a:lnTo>
                  <a:pt x="113" y="72"/>
                </a:lnTo>
                <a:lnTo>
                  <a:pt x="119" y="75"/>
                </a:lnTo>
                <a:lnTo>
                  <a:pt x="124" y="66"/>
                </a:lnTo>
                <a:lnTo>
                  <a:pt x="130" y="56"/>
                </a:lnTo>
                <a:lnTo>
                  <a:pt x="136" y="48"/>
                </a:lnTo>
                <a:lnTo>
                  <a:pt x="143" y="42"/>
                </a:lnTo>
                <a:lnTo>
                  <a:pt x="150" y="35"/>
                </a:lnTo>
                <a:lnTo>
                  <a:pt x="158" y="29"/>
                </a:lnTo>
                <a:lnTo>
                  <a:pt x="166" y="24"/>
                </a:lnTo>
                <a:lnTo>
                  <a:pt x="175" y="20"/>
                </a:lnTo>
                <a:lnTo>
                  <a:pt x="183" y="16"/>
                </a:lnTo>
                <a:lnTo>
                  <a:pt x="193" y="13"/>
                </a:lnTo>
                <a:lnTo>
                  <a:pt x="201" y="9"/>
                </a:lnTo>
                <a:lnTo>
                  <a:pt x="210" y="7"/>
                </a:lnTo>
                <a:lnTo>
                  <a:pt x="219" y="5"/>
                </a:lnTo>
                <a:lnTo>
                  <a:pt x="228" y="3"/>
                </a:lnTo>
                <a:lnTo>
                  <a:pt x="237" y="1"/>
                </a:lnTo>
                <a:lnTo>
                  <a:pt x="245" y="0"/>
                </a:lnTo>
                <a:lnTo>
                  <a:pt x="237" y="3"/>
                </a:lnTo>
                <a:lnTo>
                  <a:pt x="230" y="7"/>
                </a:lnTo>
                <a:lnTo>
                  <a:pt x="222" y="11"/>
                </a:lnTo>
                <a:lnTo>
                  <a:pt x="214" y="15"/>
                </a:lnTo>
                <a:lnTo>
                  <a:pt x="207" y="19"/>
                </a:lnTo>
                <a:lnTo>
                  <a:pt x="199" y="24"/>
                </a:lnTo>
                <a:lnTo>
                  <a:pt x="191" y="28"/>
                </a:lnTo>
                <a:lnTo>
                  <a:pt x="185" y="33"/>
                </a:lnTo>
                <a:lnTo>
                  <a:pt x="177" y="39"/>
                </a:lnTo>
                <a:lnTo>
                  <a:pt x="170" y="44"/>
                </a:lnTo>
                <a:lnTo>
                  <a:pt x="163" y="51"/>
                </a:lnTo>
                <a:lnTo>
                  <a:pt x="158" y="57"/>
                </a:lnTo>
                <a:lnTo>
                  <a:pt x="152" y="64"/>
                </a:lnTo>
                <a:lnTo>
                  <a:pt x="146" y="71"/>
                </a:lnTo>
                <a:lnTo>
                  <a:pt x="142" y="79"/>
                </a:lnTo>
                <a:lnTo>
                  <a:pt x="138" y="87"/>
                </a:lnTo>
                <a:lnTo>
                  <a:pt x="135" y="90"/>
                </a:lnTo>
                <a:lnTo>
                  <a:pt x="133" y="92"/>
                </a:lnTo>
                <a:lnTo>
                  <a:pt x="130" y="93"/>
                </a:lnTo>
                <a:lnTo>
                  <a:pt x="127" y="91"/>
                </a:lnTo>
                <a:lnTo>
                  <a:pt x="123" y="90"/>
                </a:lnTo>
                <a:lnTo>
                  <a:pt x="120" y="89"/>
                </a:lnTo>
                <a:lnTo>
                  <a:pt x="116" y="87"/>
                </a:lnTo>
                <a:lnTo>
                  <a:pt x="113" y="86"/>
                </a:lnTo>
                <a:lnTo>
                  <a:pt x="107" y="84"/>
                </a:lnTo>
                <a:lnTo>
                  <a:pt x="101" y="80"/>
                </a:lnTo>
                <a:lnTo>
                  <a:pt x="93" y="78"/>
                </a:lnTo>
                <a:lnTo>
                  <a:pt x="87" y="74"/>
                </a:lnTo>
                <a:lnTo>
                  <a:pt x="79" y="71"/>
                </a:lnTo>
                <a:lnTo>
                  <a:pt x="71" y="67"/>
                </a:lnTo>
                <a:lnTo>
                  <a:pt x="63" y="64"/>
                </a:lnTo>
                <a:lnTo>
                  <a:pt x="55" y="61"/>
                </a:lnTo>
                <a:lnTo>
                  <a:pt x="47" y="58"/>
                </a:lnTo>
                <a:lnTo>
                  <a:pt x="39" y="55"/>
                </a:lnTo>
                <a:lnTo>
                  <a:pt x="31" y="54"/>
                </a:lnTo>
                <a:lnTo>
                  <a:pt x="24" y="52"/>
                </a:lnTo>
                <a:lnTo>
                  <a:pt x="17" y="52"/>
                </a:lnTo>
                <a:lnTo>
                  <a:pt x="10" y="52"/>
                </a:lnTo>
                <a:lnTo>
                  <a:pt x="5" y="53"/>
                </a:lnTo>
                <a:lnTo>
                  <a:pt x="0" y="5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Freeform 8">
            <a:extLst>
              <a:ext uri="{FF2B5EF4-FFF2-40B4-BE49-F238E27FC236}">
                <a16:creationId xmlns:a16="http://schemas.microsoft.com/office/drawing/2014/main" id="{A0ABFEEE-A241-4AF1-B6E9-7C736FB72178}"/>
              </a:ext>
            </a:extLst>
          </p:cNvPr>
          <p:cNvSpPr>
            <a:spLocks/>
          </p:cNvSpPr>
          <p:nvPr/>
        </p:nvSpPr>
        <p:spPr bwMode="auto">
          <a:xfrm>
            <a:off x="619125" y="638175"/>
            <a:ext cx="468313" cy="177800"/>
          </a:xfrm>
          <a:custGeom>
            <a:avLst/>
            <a:gdLst>
              <a:gd name="T0" fmla="*/ 2147483646 w 295"/>
              <a:gd name="T1" fmla="*/ 2147483646 h 112"/>
              <a:gd name="T2" fmla="*/ 2147483646 w 295"/>
              <a:gd name="T3" fmla="*/ 2147483646 h 112"/>
              <a:gd name="T4" fmla="*/ 2147483646 w 295"/>
              <a:gd name="T5" fmla="*/ 2147483646 h 112"/>
              <a:gd name="T6" fmla="*/ 2147483646 w 295"/>
              <a:gd name="T7" fmla="*/ 2147483646 h 112"/>
              <a:gd name="T8" fmla="*/ 2147483646 w 295"/>
              <a:gd name="T9" fmla="*/ 2147483646 h 112"/>
              <a:gd name="T10" fmla="*/ 2147483646 w 295"/>
              <a:gd name="T11" fmla="*/ 2147483646 h 112"/>
              <a:gd name="T12" fmla="*/ 2147483646 w 295"/>
              <a:gd name="T13" fmla="*/ 2147483646 h 112"/>
              <a:gd name="T14" fmla="*/ 2147483646 w 295"/>
              <a:gd name="T15" fmla="*/ 2147483646 h 112"/>
              <a:gd name="T16" fmla="*/ 2147483646 w 295"/>
              <a:gd name="T17" fmla="*/ 2147483646 h 112"/>
              <a:gd name="T18" fmla="*/ 2147483646 w 295"/>
              <a:gd name="T19" fmla="*/ 2147483646 h 112"/>
              <a:gd name="T20" fmla="*/ 2147483646 w 295"/>
              <a:gd name="T21" fmla="*/ 2147483646 h 112"/>
              <a:gd name="T22" fmla="*/ 2147483646 w 295"/>
              <a:gd name="T23" fmla="*/ 2147483646 h 112"/>
              <a:gd name="T24" fmla="*/ 2147483646 w 295"/>
              <a:gd name="T25" fmla="*/ 2147483646 h 112"/>
              <a:gd name="T26" fmla="*/ 2147483646 w 295"/>
              <a:gd name="T27" fmla="*/ 2147483646 h 112"/>
              <a:gd name="T28" fmla="*/ 2147483646 w 295"/>
              <a:gd name="T29" fmla="*/ 2147483646 h 112"/>
              <a:gd name="T30" fmla="*/ 2147483646 w 295"/>
              <a:gd name="T31" fmla="*/ 2147483646 h 112"/>
              <a:gd name="T32" fmla="*/ 2147483646 w 295"/>
              <a:gd name="T33" fmla="*/ 2147483646 h 112"/>
              <a:gd name="T34" fmla="*/ 2147483646 w 295"/>
              <a:gd name="T35" fmla="*/ 2147483646 h 112"/>
              <a:gd name="T36" fmla="*/ 2147483646 w 295"/>
              <a:gd name="T37" fmla="*/ 2147483646 h 112"/>
              <a:gd name="T38" fmla="*/ 2147483646 w 295"/>
              <a:gd name="T39" fmla="*/ 2147483646 h 112"/>
              <a:gd name="T40" fmla="*/ 2147483646 w 295"/>
              <a:gd name="T41" fmla="*/ 2147483646 h 112"/>
              <a:gd name="T42" fmla="*/ 2147483646 w 295"/>
              <a:gd name="T43" fmla="*/ 2147483646 h 112"/>
              <a:gd name="T44" fmla="*/ 2147483646 w 295"/>
              <a:gd name="T45" fmla="*/ 2147483646 h 112"/>
              <a:gd name="T46" fmla="*/ 2147483646 w 295"/>
              <a:gd name="T47" fmla="*/ 2147483646 h 112"/>
              <a:gd name="T48" fmla="*/ 2147483646 w 295"/>
              <a:gd name="T49" fmla="*/ 2147483646 h 112"/>
              <a:gd name="T50" fmla="*/ 2147483646 w 295"/>
              <a:gd name="T51" fmla="*/ 2147483646 h 112"/>
              <a:gd name="T52" fmla="*/ 2147483646 w 295"/>
              <a:gd name="T53" fmla="*/ 2147483646 h 112"/>
              <a:gd name="T54" fmla="*/ 2147483646 w 295"/>
              <a:gd name="T55" fmla="*/ 2147483646 h 112"/>
              <a:gd name="T56" fmla="*/ 2147483646 w 295"/>
              <a:gd name="T57" fmla="*/ 2147483646 h 112"/>
              <a:gd name="T58" fmla="*/ 2147483646 w 295"/>
              <a:gd name="T59" fmla="*/ 2147483646 h 112"/>
              <a:gd name="T60" fmla="*/ 2147483646 w 295"/>
              <a:gd name="T61" fmla="*/ 2147483646 h 112"/>
              <a:gd name="T62" fmla="*/ 2147483646 w 295"/>
              <a:gd name="T63" fmla="*/ 2147483646 h 112"/>
              <a:gd name="T64" fmla="*/ 2147483646 w 295"/>
              <a:gd name="T65" fmla="*/ 2147483646 h 112"/>
              <a:gd name="T66" fmla="*/ 2147483646 w 295"/>
              <a:gd name="T67" fmla="*/ 2147483646 h 112"/>
              <a:gd name="T68" fmla="*/ 2147483646 w 295"/>
              <a:gd name="T69" fmla="*/ 2147483646 h 112"/>
              <a:gd name="T70" fmla="*/ 2147483646 w 295"/>
              <a:gd name="T71" fmla="*/ 2147483646 h 1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95" h="112">
                <a:moveTo>
                  <a:pt x="0" y="65"/>
                </a:moveTo>
                <a:lnTo>
                  <a:pt x="8" y="62"/>
                </a:lnTo>
                <a:lnTo>
                  <a:pt x="16" y="59"/>
                </a:lnTo>
                <a:lnTo>
                  <a:pt x="26" y="57"/>
                </a:lnTo>
                <a:lnTo>
                  <a:pt x="36" y="57"/>
                </a:lnTo>
                <a:lnTo>
                  <a:pt x="45" y="57"/>
                </a:lnTo>
                <a:lnTo>
                  <a:pt x="54" y="57"/>
                </a:lnTo>
                <a:lnTo>
                  <a:pt x="63" y="59"/>
                </a:lnTo>
                <a:lnTo>
                  <a:pt x="73" y="60"/>
                </a:lnTo>
                <a:lnTo>
                  <a:pt x="82" y="64"/>
                </a:lnTo>
                <a:lnTo>
                  <a:pt x="91" y="66"/>
                </a:lnTo>
                <a:lnTo>
                  <a:pt x="100" y="70"/>
                </a:lnTo>
                <a:lnTo>
                  <a:pt x="110" y="74"/>
                </a:lnTo>
                <a:lnTo>
                  <a:pt x="118" y="77"/>
                </a:lnTo>
                <a:lnTo>
                  <a:pt x="127" y="81"/>
                </a:lnTo>
                <a:lnTo>
                  <a:pt x="135" y="85"/>
                </a:lnTo>
                <a:lnTo>
                  <a:pt x="142" y="89"/>
                </a:lnTo>
                <a:lnTo>
                  <a:pt x="148" y="78"/>
                </a:lnTo>
                <a:lnTo>
                  <a:pt x="156" y="66"/>
                </a:lnTo>
                <a:lnTo>
                  <a:pt x="163" y="57"/>
                </a:lnTo>
                <a:lnTo>
                  <a:pt x="171" y="50"/>
                </a:lnTo>
                <a:lnTo>
                  <a:pt x="180" y="41"/>
                </a:lnTo>
                <a:lnTo>
                  <a:pt x="189" y="34"/>
                </a:lnTo>
                <a:lnTo>
                  <a:pt x="199" y="28"/>
                </a:lnTo>
                <a:lnTo>
                  <a:pt x="210" y="23"/>
                </a:lnTo>
                <a:lnTo>
                  <a:pt x="219" y="19"/>
                </a:lnTo>
                <a:lnTo>
                  <a:pt x="231" y="15"/>
                </a:lnTo>
                <a:lnTo>
                  <a:pt x="241" y="10"/>
                </a:lnTo>
                <a:lnTo>
                  <a:pt x="252" y="8"/>
                </a:lnTo>
                <a:lnTo>
                  <a:pt x="262" y="5"/>
                </a:lnTo>
                <a:lnTo>
                  <a:pt x="273" y="3"/>
                </a:lnTo>
                <a:lnTo>
                  <a:pt x="284" y="1"/>
                </a:lnTo>
                <a:lnTo>
                  <a:pt x="294" y="0"/>
                </a:lnTo>
                <a:lnTo>
                  <a:pt x="284" y="3"/>
                </a:lnTo>
                <a:lnTo>
                  <a:pt x="276" y="8"/>
                </a:lnTo>
                <a:lnTo>
                  <a:pt x="266" y="13"/>
                </a:lnTo>
                <a:lnTo>
                  <a:pt x="256" y="17"/>
                </a:lnTo>
                <a:lnTo>
                  <a:pt x="248" y="22"/>
                </a:lnTo>
                <a:lnTo>
                  <a:pt x="238" y="28"/>
                </a:lnTo>
                <a:lnTo>
                  <a:pt x="229" y="33"/>
                </a:lnTo>
                <a:lnTo>
                  <a:pt x="222" y="39"/>
                </a:lnTo>
                <a:lnTo>
                  <a:pt x="212" y="46"/>
                </a:lnTo>
                <a:lnTo>
                  <a:pt x="204" y="52"/>
                </a:lnTo>
                <a:lnTo>
                  <a:pt x="195" y="60"/>
                </a:lnTo>
                <a:lnTo>
                  <a:pt x="189" y="68"/>
                </a:lnTo>
                <a:lnTo>
                  <a:pt x="182" y="76"/>
                </a:lnTo>
                <a:lnTo>
                  <a:pt x="175" y="84"/>
                </a:lnTo>
                <a:lnTo>
                  <a:pt x="170" y="94"/>
                </a:lnTo>
                <a:lnTo>
                  <a:pt x="165" y="103"/>
                </a:lnTo>
                <a:lnTo>
                  <a:pt x="162" y="107"/>
                </a:lnTo>
                <a:lnTo>
                  <a:pt x="159" y="109"/>
                </a:lnTo>
                <a:lnTo>
                  <a:pt x="156" y="111"/>
                </a:lnTo>
                <a:lnTo>
                  <a:pt x="152" y="108"/>
                </a:lnTo>
                <a:lnTo>
                  <a:pt x="147" y="107"/>
                </a:lnTo>
                <a:lnTo>
                  <a:pt x="144" y="106"/>
                </a:lnTo>
                <a:lnTo>
                  <a:pt x="139" y="103"/>
                </a:lnTo>
                <a:lnTo>
                  <a:pt x="135" y="102"/>
                </a:lnTo>
                <a:lnTo>
                  <a:pt x="128" y="100"/>
                </a:lnTo>
                <a:lnTo>
                  <a:pt x="121" y="95"/>
                </a:lnTo>
                <a:lnTo>
                  <a:pt x="111" y="93"/>
                </a:lnTo>
                <a:lnTo>
                  <a:pt x="104" y="88"/>
                </a:lnTo>
                <a:lnTo>
                  <a:pt x="94" y="84"/>
                </a:lnTo>
                <a:lnTo>
                  <a:pt x="85" y="79"/>
                </a:lnTo>
                <a:lnTo>
                  <a:pt x="75" y="76"/>
                </a:lnTo>
                <a:lnTo>
                  <a:pt x="66" y="72"/>
                </a:lnTo>
                <a:lnTo>
                  <a:pt x="56" y="69"/>
                </a:lnTo>
                <a:lnTo>
                  <a:pt x="46" y="65"/>
                </a:lnTo>
                <a:lnTo>
                  <a:pt x="37" y="64"/>
                </a:lnTo>
                <a:lnTo>
                  <a:pt x="28" y="62"/>
                </a:lnTo>
                <a:lnTo>
                  <a:pt x="20" y="62"/>
                </a:lnTo>
                <a:lnTo>
                  <a:pt x="12" y="62"/>
                </a:lnTo>
                <a:lnTo>
                  <a:pt x="6" y="63"/>
                </a:lnTo>
                <a:lnTo>
                  <a:pt x="0" y="65"/>
                </a:lnTo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Freeform 9">
            <a:extLst>
              <a:ext uri="{FF2B5EF4-FFF2-40B4-BE49-F238E27FC236}">
                <a16:creationId xmlns:a16="http://schemas.microsoft.com/office/drawing/2014/main" id="{146AA3CC-27F4-4220-9A22-489A0AA8F58C}"/>
              </a:ext>
            </a:extLst>
          </p:cNvPr>
          <p:cNvSpPr>
            <a:spLocks/>
          </p:cNvSpPr>
          <p:nvPr/>
        </p:nvSpPr>
        <p:spPr bwMode="auto">
          <a:xfrm>
            <a:off x="7515225" y="6257925"/>
            <a:ext cx="1524000" cy="533400"/>
          </a:xfrm>
          <a:custGeom>
            <a:avLst/>
            <a:gdLst>
              <a:gd name="T0" fmla="*/ 2147483646 w 1453"/>
              <a:gd name="T1" fmla="*/ 2147483646 h 374"/>
              <a:gd name="T2" fmla="*/ 2147483646 w 1453"/>
              <a:gd name="T3" fmla="*/ 2147483646 h 374"/>
              <a:gd name="T4" fmla="*/ 2147483646 w 1453"/>
              <a:gd name="T5" fmla="*/ 2147483646 h 374"/>
              <a:gd name="T6" fmla="*/ 2147483646 w 1453"/>
              <a:gd name="T7" fmla="*/ 2147483646 h 374"/>
              <a:gd name="T8" fmla="*/ 2147483646 w 1453"/>
              <a:gd name="T9" fmla="*/ 2147483646 h 374"/>
              <a:gd name="T10" fmla="*/ 2147483646 w 1453"/>
              <a:gd name="T11" fmla="*/ 2147483646 h 374"/>
              <a:gd name="T12" fmla="*/ 0 w 1453"/>
              <a:gd name="T13" fmla="*/ 2147483646 h 374"/>
              <a:gd name="T14" fmla="*/ 0 w 1453"/>
              <a:gd name="T15" fmla="*/ 2147483646 h 374"/>
              <a:gd name="T16" fmla="*/ 2147483646 w 1453"/>
              <a:gd name="T17" fmla="*/ 2147483646 h 374"/>
              <a:gd name="T18" fmla="*/ 2147483646 w 1453"/>
              <a:gd name="T19" fmla="*/ 2147483646 h 374"/>
              <a:gd name="T20" fmla="*/ 2147483646 w 1453"/>
              <a:gd name="T21" fmla="*/ 2147483646 h 374"/>
              <a:gd name="T22" fmla="*/ 2147483646 w 1453"/>
              <a:gd name="T23" fmla="*/ 2147483646 h 374"/>
              <a:gd name="T24" fmla="*/ 2147483646 w 1453"/>
              <a:gd name="T25" fmla="*/ 2147483646 h 374"/>
              <a:gd name="T26" fmla="*/ 2147483646 w 1453"/>
              <a:gd name="T27" fmla="*/ 2147483646 h 374"/>
              <a:gd name="T28" fmla="*/ 2147483646 w 1453"/>
              <a:gd name="T29" fmla="*/ 2147483646 h 374"/>
              <a:gd name="T30" fmla="*/ 2147483646 w 1453"/>
              <a:gd name="T31" fmla="*/ 2147483646 h 374"/>
              <a:gd name="T32" fmla="*/ 2147483646 w 1453"/>
              <a:gd name="T33" fmla="*/ 2147483646 h 374"/>
              <a:gd name="T34" fmla="*/ 2147483646 w 1453"/>
              <a:gd name="T35" fmla="*/ 2147483646 h 374"/>
              <a:gd name="T36" fmla="*/ 2147483646 w 1453"/>
              <a:gd name="T37" fmla="*/ 2147483646 h 374"/>
              <a:gd name="T38" fmla="*/ 2147483646 w 1453"/>
              <a:gd name="T39" fmla="*/ 2147483646 h 374"/>
              <a:gd name="T40" fmla="*/ 2147483646 w 1453"/>
              <a:gd name="T41" fmla="*/ 2147483646 h 374"/>
              <a:gd name="T42" fmla="*/ 2147483646 w 1453"/>
              <a:gd name="T43" fmla="*/ 2147483646 h 374"/>
              <a:gd name="T44" fmla="*/ 2147483646 w 1453"/>
              <a:gd name="T45" fmla="*/ 2147483646 h 374"/>
              <a:gd name="T46" fmla="*/ 2147483646 w 1453"/>
              <a:gd name="T47" fmla="*/ 2147483646 h 374"/>
              <a:gd name="T48" fmla="*/ 2147483646 w 1453"/>
              <a:gd name="T49" fmla="*/ 2147483646 h 374"/>
              <a:gd name="T50" fmla="*/ 2147483646 w 1453"/>
              <a:gd name="T51" fmla="*/ 2147483646 h 374"/>
              <a:gd name="T52" fmla="*/ 2147483646 w 1453"/>
              <a:gd name="T53" fmla="*/ 2147483646 h 374"/>
              <a:gd name="T54" fmla="*/ 2147483646 w 1453"/>
              <a:gd name="T55" fmla="*/ 2147483646 h 374"/>
              <a:gd name="T56" fmla="*/ 2147483646 w 1453"/>
              <a:gd name="T57" fmla="*/ 2147483646 h 374"/>
              <a:gd name="T58" fmla="*/ 2147483646 w 1453"/>
              <a:gd name="T59" fmla="*/ 2147483646 h 374"/>
              <a:gd name="T60" fmla="*/ 2147483646 w 1453"/>
              <a:gd name="T61" fmla="*/ 2147483646 h 374"/>
              <a:gd name="T62" fmla="*/ 2147483646 w 1453"/>
              <a:gd name="T63" fmla="*/ 2147483646 h 374"/>
              <a:gd name="T64" fmla="*/ 2147483646 w 1453"/>
              <a:gd name="T65" fmla="*/ 2147483646 h 374"/>
              <a:gd name="T66" fmla="*/ 2147483646 w 1453"/>
              <a:gd name="T67" fmla="*/ 2147483646 h 374"/>
              <a:gd name="T68" fmla="*/ 2147483646 w 1453"/>
              <a:gd name="T69" fmla="*/ 2147483646 h 374"/>
              <a:gd name="T70" fmla="*/ 2147483646 w 1453"/>
              <a:gd name="T71" fmla="*/ 2147483646 h 374"/>
              <a:gd name="T72" fmla="*/ 2147483646 w 1453"/>
              <a:gd name="T73" fmla="*/ 2147483646 h 374"/>
              <a:gd name="T74" fmla="*/ 2147483646 w 1453"/>
              <a:gd name="T75" fmla="*/ 2147483646 h 374"/>
              <a:gd name="T76" fmla="*/ 2147483646 w 1453"/>
              <a:gd name="T77" fmla="*/ 2147483646 h 374"/>
              <a:gd name="T78" fmla="*/ 2147483646 w 1453"/>
              <a:gd name="T79" fmla="*/ 2147483646 h 374"/>
              <a:gd name="T80" fmla="*/ 2147483646 w 1453"/>
              <a:gd name="T81" fmla="*/ 2147483646 h 374"/>
              <a:gd name="T82" fmla="*/ 2147483646 w 1453"/>
              <a:gd name="T83" fmla="*/ 2147483646 h 374"/>
              <a:gd name="T84" fmla="*/ 2147483646 w 1453"/>
              <a:gd name="T85" fmla="*/ 2147483646 h 374"/>
              <a:gd name="T86" fmla="*/ 2147483646 w 1453"/>
              <a:gd name="T87" fmla="*/ 2147483646 h 374"/>
              <a:gd name="T88" fmla="*/ 2147483646 w 1453"/>
              <a:gd name="T89" fmla="*/ 2147483646 h 374"/>
              <a:gd name="T90" fmla="*/ 2147483646 w 1453"/>
              <a:gd name="T91" fmla="*/ 2147483646 h 374"/>
              <a:gd name="T92" fmla="*/ 2147483646 w 1453"/>
              <a:gd name="T93" fmla="*/ 2147483646 h 374"/>
              <a:gd name="T94" fmla="*/ 2147483646 w 1453"/>
              <a:gd name="T95" fmla="*/ 2147483646 h 374"/>
              <a:gd name="T96" fmla="*/ 2147483646 w 1453"/>
              <a:gd name="T97" fmla="*/ 2147483646 h 374"/>
              <a:gd name="T98" fmla="*/ 2147483646 w 1453"/>
              <a:gd name="T99" fmla="*/ 2147483646 h 374"/>
              <a:gd name="T100" fmla="*/ 2147483646 w 1453"/>
              <a:gd name="T101" fmla="*/ 2147483646 h 374"/>
              <a:gd name="T102" fmla="*/ 2147483646 w 1453"/>
              <a:gd name="T103" fmla="*/ 2147483646 h 374"/>
              <a:gd name="T104" fmla="*/ 2147483646 w 1453"/>
              <a:gd name="T105" fmla="*/ 2147483646 h 374"/>
              <a:gd name="T106" fmla="*/ 2147483646 w 1453"/>
              <a:gd name="T107" fmla="*/ 2147483646 h 374"/>
              <a:gd name="T108" fmla="*/ 2147483646 w 1453"/>
              <a:gd name="T109" fmla="*/ 2147483646 h 374"/>
              <a:gd name="T110" fmla="*/ 2147483646 w 1453"/>
              <a:gd name="T111" fmla="*/ 2147483646 h 374"/>
              <a:gd name="T112" fmla="*/ 2147483646 w 1453"/>
              <a:gd name="T113" fmla="*/ 0 h 374"/>
              <a:gd name="T114" fmla="*/ 2147483646 w 1453"/>
              <a:gd name="T115" fmla="*/ 0 h 374"/>
              <a:gd name="T116" fmla="*/ 2147483646 w 1453"/>
              <a:gd name="T117" fmla="*/ 2147483646 h 374"/>
              <a:gd name="T118" fmla="*/ 2147483646 w 1453"/>
              <a:gd name="T119" fmla="*/ 2147483646 h 374"/>
              <a:gd name="T120" fmla="*/ 2147483646 w 1453"/>
              <a:gd name="T121" fmla="*/ 2147483646 h 374"/>
              <a:gd name="T122" fmla="*/ 2147483646 w 1453"/>
              <a:gd name="T123" fmla="*/ 2147483646 h 37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53" h="374">
                <a:moveTo>
                  <a:pt x="319" y="12"/>
                </a:moveTo>
                <a:lnTo>
                  <a:pt x="285" y="7"/>
                </a:lnTo>
                <a:lnTo>
                  <a:pt x="260" y="7"/>
                </a:lnTo>
                <a:lnTo>
                  <a:pt x="234" y="15"/>
                </a:lnTo>
                <a:lnTo>
                  <a:pt x="209" y="37"/>
                </a:lnTo>
                <a:lnTo>
                  <a:pt x="184" y="52"/>
                </a:lnTo>
                <a:lnTo>
                  <a:pt x="159" y="67"/>
                </a:lnTo>
                <a:lnTo>
                  <a:pt x="133" y="82"/>
                </a:lnTo>
                <a:lnTo>
                  <a:pt x="109" y="89"/>
                </a:lnTo>
                <a:lnTo>
                  <a:pt x="83" y="89"/>
                </a:lnTo>
                <a:lnTo>
                  <a:pt x="58" y="89"/>
                </a:lnTo>
                <a:lnTo>
                  <a:pt x="34" y="104"/>
                </a:lnTo>
                <a:lnTo>
                  <a:pt x="8" y="119"/>
                </a:lnTo>
                <a:lnTo>
                  <a:pt x="0" y="141"/>
                </a:lnTo>
                <a:lnTo>
                  <a:pt x="0" y="164"/>
                </a:lnTo>
                <a:lnTo>
                  <a:pt x="0" y="186"/>
                </a:lnTo>
                <a:lnTo>
                  <a:pt x="8" y="208"/>
                </a:lnTo>
                <a:lnTo>
                  <a:pt x="17" y="231"/>
                </a:lnTo>
                <a:lnTo>
                  <a:pt x="42" y="231"/>
                </a:lnTo>
                <a:lnTo>
                  <a:pt x="66" y="238"/>
                </a:lnTo>
                <a:lnTo>
                  <a:pt x="92" y="238"/>
                </a:lnTo>
                <a:lnTo>
                  <a:pt x="117" y="223"/>
                </a:lnTo>
                <a:lnTo>
                  <a:pt x="142" y="216"/>
                </a:lnTo>
                <a:lnTo>
                  <a:pt x="159" y="238"/>
                </a:lnTo>
                <a:lnTo>
                  <a:pt x="176" y="261"/>
                </a:lnTo>
                <a:lnTo>
                  <a:pt x="201" y="283"/>
                </a:lnTo>
                <a:lnTo>
                  <a:pt x="226" y="298"/>
                </a:lnTo>
                <a:lnTo>
                  <a:pt x="251" y="313"/>
                </a:lnTo>
                <a:lnTo>
                  <a:pt x="285" y="321"/>
                </a:lnTo>
                <a:lnTo>
                  <a:pt x="310" y="313"/>
                </a:lnTo>
                <a:lnTo>
                  <a:pt x="335" y="305"/>
                </a:lnTo>
                <a:lnTo>
                  <a:pt x="361" y="305"/>
                </a:lnTo>
                <a:lnTo>
                  <a:pt x="385" y="313"/>
                </a:lnTo>
                <a:lnTo>
                  <a:pt x="411" y="328"/>
                </a:lnTo>
                <a:lnTo>
                  <a:pt x="436" y="335"/>
                </a:lnTo>
                <a:lnTo>
                  <a:pt x="461" y="357"/>
                </a:lnTo>
                <a:lnTo>
                  <a:pt x="486" y="365"/>
                </a:lnTo>
                <a:lnTo>
                  <a:pt x="536" y="365"/>
                </a:lnTo>
                <a:lnTo>
                  <a:pt x="587" y="365"/>
                </a:lnTo>
                <a:lnTo>
                  <a:pt x="654" y="365"/>
                </a:lnTo>
                <a:lnTo>
                  <a:pt x="680" y="365"/>
                </a:lnTo>
                <a:lnTo>
                  <a:pt x="704" y="357"/>
                </a:lnTo>
                <a:lnTo>
                  <a:pt x="730" y="357"/>
                </a:lnTo>
                <a:lnTo>
                  <a:pt x="755" y="350"/>
                </a:lnTo>
                <a:lnTo>
                  <a:pt x="780" y="342"/>
                </a:lnTo>
                <a:lnTo>
                  <a:pt x="805" y="335"/>
                </a:lnTo>
                <a:lnTo>
                  <a:pt x="831" y="328"/>
                </a:lnTo>
                <a:lnTo>
                  <a:pt x="855" y="328"/>
                </a:lnTo>
                <a:lnTo>
                  <a:pt x="881" y="335"/>
                </a:lnTo>
                <a:lnTo>
                  <a:pt x="906" y="335"/>
                </a:lnTo>
                <a:lnTo>
                  <a:pt x="931" y="342"/>
                </a:lnTo>
                <a:lnTo>
                  <a:pt x="956" y="350"/>
                </a:lnTo>
                <a:lnTo>
                  <a:pt x="990" y="365"/>
                </a:lnTo>
                <a:lnTo>
                  <a:pt x="1040" y="365"/>
                </a:lnTo>
                <a:lnTo>
                  <a:pt x="1107" y="373"/>
                </a:lnTo>
                <a:lnTo>
                  <a:pt x="1133" y="365"/>
                </a:lnTo>
                <a:lnTo>
                  <a:pt x="1183" y="365"/>
                </a:lnTo>
                <a:lnTo>
                  <a:pt x="1217" y="357"/>
                </a:lnTo>
                <a:lnTo>
                  <a:pt x="1241" y="335"/>
                </a:lnTo>
                <a:lnTo>
                  <a:pt x="1267" y="328"/>
                </a:lnTo>
                <a:lnTo>
                  <a:pt x="1301" y="313"/>
                </a:lnTo>
                <a:lnTo>
                  <a:pt x="1325" y="298"/>
                </a:lnTo>
                <a:lnTo>
                  <a:pt x="1351" y="290"/>
                </a:lnTo>
                <a:lnTo>
                  <a:pt x="1376" y="283"/>
                </a:lnTo>
                <a:lnTo>
                  <a:pt x="1400" y="275"/>
                </a:lnTo>
                <a:lnTo>
                  <a:pt x="1426" y="275"/>
                </a:lnTo>
                <a:lnTo>
                  <a:pt x="1452" y="275"/>
                </a:lnTo>
                <a:lnTo>
                  <a:pt x="1443" y="254"/>
                </a:lnTo>
                <a:lnTo>
                  <a:pt x="1426" y="231"/>
                </a:lnTo>
                <a:lnTo>
                  <a:pt x="1417" y="208"/>
                </a:lnTo>
                <a:lnTo>
                  <a:pt x="1426" y="186"/>
                </a:lnTo>
                <a:lnTo>
                  <a:pt x="1443" y="164"/>
                </a:lnTo>
                <a:lnTo>
                  <a:pt x="1452" y="141"/>
                </a:lnTo>
                <a:lnTo>
                  <a:pt x="1443" y="119"/>
                </a:lnTo>
                <a:lnTo>
                  <a:pt x="1426" y="97"/>
                </a:lnTo>
                <a:lnTo>
                  <a:pt x="1400" y="82"/>
                </a:lnTo>
                <a:lnTo>
                  <a:pt x="1376" y="82"/>
                </a:lnTo>
                <a:lnTo>
                  <a:pt x="1351" y="82"/>
                </a:lnTo>
                <a:lnTo>
                  <a:pt x="1325" y="82"/>
                </a:lnTo>
                <a:lnTo>
                  <a:pt x="1301" y="82"/>
                </a:lnTo>
                <a:lnTo>
                  <a:pt x="1275" y="82"/>
                </a:lnTo>
                <a:lnTo>
                  <a:pt x="1250" y="74"/>
                </a:lnTo>
                <a:lnTo>
                  <a:pt x="1225" y="67"/>
                </a:lnTo>
                <a:lnTo>
                  <a:pt x="1200" y="67"/>
                </a:lnTo>
                <a:lnTo>
                  <a:pt x="1174" y="67"/>
                </a:lnTo>
                <a:lnTo>
                  <a:pt x="1150" y="74"/>
                </a:lnTo>
                <a:lnTo>
                  <a:pt x="1124" y="82"/>
                </a:lnTo>
                <a:lnTo>
                  <a:pt x="1107" y="59"/>
                </a:lnTo>
                <a:lnTo>
                  <a:pt x="1082" y="45"/>
                </a:lnTo>
                <a:lnTo>
                  <a:pt x="1057" y="30"/>
                </a:lnTo>
                <a:lnTo>
                  <a:pt x="1032" y="30"/>
                </a:lnTo>
                <a:lnTo>
                  <a:pt x="1006" y="22"/>
                </a:lnTo>
                <a:lnTo>
                  <a:pt x="973" y="15"/>
                </a:lnTo>
                <a:lnTo>
                  <a:pt x="948" y="7"/>
                </a:lnTo>
                <a:lnTo>
                  <a:pt x="922" y="7"/>
                </a:lnTo>
                <a:lnTo>
                  <a:pt x="898" y="22"/>
                </a:lnTo>
                <a:lnTo>
                  <a:pt x="872" y="30"/>
                </a:lnTo>
                <a:lnTo>
                  <a:pt x="847" y="30"/>
                </a:lnTo>
                <a:lnTo>
                  <a:pt x="822" y="30"/>
                </a:lnTo>
                <a:lnTo>
                  <a:pt x="797" y="30"/>
                </a:lnTo>
                <a:lnTo>
                  <a:pt x="771" y="30"/>
                </a:lnTo>
                <a:lnTo>
                  <a:pt x="747" y="22"/>
                </a:lnTo>
                <a:lnTo>
                  <a:pt x="721" y="15"/>
                </a:lnTo>
                <a:lnTo>
                  <a:pt x="696" y="7"/>
                </a:lnTo>
                <a:lnTo>
                  <a:pt x="671" y="7"/>
                </a:lnTo>
                <a:lnTo>
                  <a:pt x="646" y="7"/>
                </a:lnTo>
                <a:lnTo>
                  <a:pt x="620" y="7"/>
                </a:lnTo>
                <a:lnTo>
                  <a:pt x="596" y="22"/>
                </a:lnTo>
                <a:lnTo>
                  <a:pt x="570" y="30"/>
                </a:lnTo>
                <a:lnTo>
                  <a:pt x="545" y="30"/>
                </a:lnTo>
                <a:lnTo>
                  <a:pt x="520" y="22"/>
                </a:lnTo>
                <a:lnTo>
                  <a:pt x="486" y="7"/>
                </a:lnTo>
                <a:lnTo>
                  <a:pt x="461" y="7"/>
                </a:lnTo>
                <a:lnTo>
                  <a:pt x="436" y="0"/>
                </a:lnTo>
                <a:lnTo>
                  <a:pt x="411" y="0"/>
                </a:lnTo>
                <a:lnTo>
                  <a:pt x="385" y="0"/>
                </a:lnTo>
                <a:lnTo>
                  <a:pt x="361" y="7"/>
                </a:lnTo>
                <a:lnTo>
                  <a:pt x="319" y="12"/>
                </a:lnTo>
                <a:lnTo>
                  <a:pt x="293" y="45"/>
                </a:lnTo>
                <a:lnTo>
                  <a:pt x="268" y="59"/>
                </a:lnTo>
                <a:lnTo>
                  <a:pt x="260" y="82"/>
                </a:lnTo>
                <a:lnTo>
                  <a:pt x="234" y="74"/>
                </a:lnTo>
                <a:lnTo>
                  <a:pt x="209" y="67"/>
                </a:lnTo>
                <a:lnTo>
                  <a:pt x="217" y="57"/>
                </a:lnTo>
              </a:path>
            </a:pathLst>
          </a:custGeom>
          <a:gradFill rotWithShape="0">
            <a:gsLst>
              <a:gs pos="0">
                <a:srgbClr val="F5EACB"/>
              </a:gs>
              <a:gs pos="100000">
                <a:srgbClr val="CC9900"/>
              </a:gs>
            </a:gsLst>
            <a:lin ang="5400000" scaled="1"/>
          </a:gradFill>
          <a:ln w="12700" cap="rnd" cmpd="sng">
            <a:solidFill>
              <a:srgbClr val="996633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226" name="Group 10">
            <a:extLst>
              <a:ext uri="{FF2B5EF4-FFF2-40B4-BE49-F238E27FC236}">
                <a16:creationId xmlns:a16="http://schemas.microsoft.com/office/drawing/2014/main" id="{DAE2318E-58C5-4C4B-B2B5-3F397F962BBB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5076825"/>
            <a:ext cx="1371600" cy="1600200"/>
            <a:chOff x="0" y="3182"/>
            <a:chExt cx="808" cy="998"/>
          </a:xfrm>
        </p:grpSpPr>
        <p:grpSp>
          <p:nvGrpSpPr>
            <p:cNvPr id="9238" name="Group 11">
              <a:extLst>
                <a:ext uri="{FF2B5EF4-FFF2-40B4-BE49-F238E27FC236}">
                  <a16:creationId xmlns:a16="http://schemas.microsoft.com/office/drawing/2014/main" id="{00E3B185-7492-472D-94D9-7E76390F64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182"/>
              <a:ext cx="506" cy="927"/>
              <a:chOff x="1685" y="1023"/>
              <a:chExt cx="506" cy="927"/>
            </a:xfrm>
          </p:grpSpPr>
          <p:sp>
            <p:nvSpPr>
              <p:cNvPr id="9251" name="Freeform 12">
                <a:extLst>
                  <a:ext uri="{FF2B5EF4-FFF2-40B4-BE49-F238E27FC236}">
                    <a16:creationId xmlns:a16="http://schemas.microsoft.com/office/drawing/2014/main" id="{0C7495F3-6A30-49CA-87EF-AEC36BD588CD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33" y="1329"/>
                <a:ext cx="79" cy="621"/>
              </a:xfrm>
              <a:custGeom>
                <a:avLst/>
                <a:gdLst>
                  <a:gd name="T0" fmla="*/ 0 w 76"/>
                  <a:gd name="T1" fmla="*/ 54 h 621"/>
                  <a:gd name="T2" fmla="*/ 11 w 76"/>
                  <a:gd name="T3" fmla="*/ 269 h 621"/>
                  <a:gd name="T4" fmla="*/ 54 w 76"/>
                  <a:gd name="T5" fmla="*/ 442 h 621"/>
                  <a:gd name="T6" fmla="*/ 73 w 76"/>
                  <a:gd name="T7" fmla="*/ 570 h 621"/>
                  <a:gd name="T8" fmla="*/ 67 w 76"/>
                  <a:gd name="T9" fmla="*/ 620 h 621"/>
                  <a:gd name="T10" fmla="*/ 111 w 76"/>
                  <a:gd name="T11" fmla="*/ 620 h 621"/>
                  <a:gd name="T12" fmla="*/ 122 w 76"/>
                  <a:gd name="T13" fmla="*/ 546 h 621"/>
                  <a:gd name="T14" fmla="*/ 130 w 76"/>
                  <a:gd name="T15" fmla="*/ 434 h 621"/>
                  <a:gd name="T16" fmla="*/ 146 w 76"/>
                  <a:gd name="T17" fmla="*/ 329 h 621"/>
                  <a:gd name="T18" fmla="*/ 154 w 76"/>
                  <a:gd name="T19" fmla="*/ 250 h 621"/>
                  <a:gd name="T20" fmla="*/ 170 w 76"/>
                  <a:gd name="T21" fmla="*/ 135 h 621"/>
                  <a:gd name="T22" fmla="*/ 189 w 76"/>
                  <a:gd name="T23" fmla="*/ 36 h 621"/>
                  <a:gd name="T24" fmla="*/ 177 w 76"/>
                  <a:gd name="T25" fmla="*/ 11 h 621"/>
                  <a:gd name="T26" fmla="*/ 158 w 76"/>
                  <a:gd name="T27" fmla="*/ 0 h 621"/>
                  <a:gd name="T28" fmla="*/ 132 w 76"/>
                  <a:gd name="T29" fmla="*/ 121 h 621"/>
                  <a:gd name="T30" fmla="*/ 113 w 76"/>
                  <a:gd name="T31" fmla="*/ 224 h 621"/>
                  <a:gd name="T32" fmla="*/ 109 w 76"/>
                  <a:gd name="T33" fmla="*/ 305 h 621"/>
                  <a:gd name="T34" fmla="*/ 103 w 76"/>
                  <a:gd name="T35" fmla="*/ 390 h 621"/>
                  <a:gd name="T36" fmla="*/ 85 w 76"/>
                  <a:gd name="T37" fmla="*/ 475 h 621"/>
                  <a:gd name="T38" fmla="*/ 60 w 76"/>
                  <a:gd name="T39" fmla="*/ 327 h 621"/>
                  <a:gd name="T40" fmla="*/ 40 w 76"/>
                  <a:gd name="T41" fmla="*/ 187 h 621"/>
                  <a:gd name="T42" fmla="*/ 0 w 76"/>
                  <a:gd name="T43" fmla="*/ 54 h 62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6" h="621">
                    <a:moveTo>
                      <a:pt x="0" y="54"/>
                    </a:moveTo>
                    <a:lnTo>
                      <a:pt x="11" y="269"/>
                    </a:lnTo>
                    <a:lnTo>
                      <a:pt x="22" y="442"/>
                    </a:lnTo>
                    <a:lnTo>
                      <a:pt x="30" y="570"/>
                    </a:lnTo>
                    <a:lnTo>
                      <a:pt x="28" y="620"/>
                    </a:lnTo>
                    <a:lnTo>
                      <a:pt x="44" y="620"/>
                    </a:lnTo>
                    <a:lnTo>
                      <a:pt x="49" y="546"/>
                    </a:lnTo>
                    <a:lnTo>
                      <a:pt x="52" y="434"/>
                    </a:lnTo>
                    <a:lnTo>
                      <a:pt x="58" y="329"/>
                    </a:lnTo>
                    <a:lnTo>
                      <a:pt x="61" y="250"/>
                    </a:lnTo>
                    <a:lnTo>
                      <a:pt x="67" y="135"/>
                    </a:lnTo>
                    <a:lnTo>
                      <a:pt x="75" y="36"/>
                    </a:lnTo>
                    <a:lnTo>
                      <a:pt x="70" y="11"/>
                    </a:lnTo>
                    <a:lnTo>
                      <a:pt x="62" y="0"/>
                    </a:lnTo>
                    <a:lnTo>
                      <a:pt x="53" y="121"/>
                    </a:lnTo>
                    <a:lnTo>
                      <a:pt x="45" y="224"/>
                    </a:lnTo>
                    <a:lnTo>
                      <a:pt x="43" y="305"/>
                    </a:lnTo>
                    <a:lnTo>
                      <a:pt x="40" y="390"/>
                    </a:lnTo>
                    <a:lnTo>
                      <a:pt x="34" y="475"/>
                    </a:lnTo>
                    <a:lnTo>
                      <a:pt x="25" y="327"/>
                    </a:lnTo>
                    <a:lnTo>
                      <a:pt x="15" y="187"/>
                    </a:lnTo>
                    <a:lnTo>
                      <a:pt x="0" y="54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2" name="Freeform 13">
                <a:extLst>
                  <a:ext uri="{FF2B5EF4-FFF2-40B4-BE49-F238E27FC236}">
                    <a16:creationId xmlns:a16="http://schemas.microsoft.com/office/drawing/2014/main" id="{6D6D329A-B79A-4762-A6AE-8F22355D0E61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790" y="1580"/>
                <a:ext cx="123" cy="349"/>
              </a:xfrm>
              <a:custGeom>
                <a:avLst/>
                <a:gdLst>
                  <a:gd name="T0" fmla="*/ 0 w 120"/>
                  <a:gd name="T1" fmla="*/ 161 h 349"/>
                  <a:gd name="T2" fmla="*/ 10 w 120"/>
                  <a:gd name="T3" fmla="*/ 232 h 349"/>
                  <a:gd name="T4" fmla="*/ 44 w 120"/>
                  <a:gd name="T5" fmla="*/ 289 h 349"/>
                  <a:gd name="T6" fmla="*/ 50 w 120"/>
                  <a:gd name="T7" fmla="*/ 331 h 349"/>
                  <a:gd name="T8" fmla="*/ 49 w 120"/>
                  <a:gd name="T9" fmla="*/ 348 h 349"/>
                  <a:gd name="T10" fmla="*/ 65 w 120"/>
                  <a:gd name="T11" fmla="*/ 348 h 349"/>
                  <a:gd name="T12" fmla="*/ 73 w 120"/>
                  <a:gd name="T13" fmla="*/ 323 h 349"/>
                  <a:gd name="T14" fmla="*/ 77 w 120"/>
                  <a:gd name="T15" fmla="*/ 286 h 349"/>
                  <a:gd name="T16" fmla="*/ 89 w 120"/>
                  <a:gd name="T17" fmla="*/ 252 h 349"/>
                  <a:gd name="T18" fmla="*/ 95 w 120"/>
                  <a:gd name="T19" fmla="*/ 226 h 349"/>
                  <a:gd name="T20" fmla="*/ 107 w 120"/>
                  <a:gd name="T21" fmla="*/ 188 h 349"/>
                  <a:gd name="T22" fmla="*/ 120 w 120"/>
                  <a:gd name="T23" fmla="*/ 156 h 349"/>
                  <a:gd name="T24" fmla="*/ 128 w 120"/>
                  <a:gd name="T25" fmla="*/ 127 h 349"/>
                  <a:gd name="T26" fmla="*/ 137 w 120"/>
                  <a:gd name="T27" fmla="*/ 96 h 349"/>
                  <a:gd name="T28" fmla="*/ 153 w 120"/>
                  <a:gd name="T29" fmla="*/ 66 h 349"/>
                  <a:gd name="T30" fmla="*/ 173 w 120"/>
                  <a:gd name="T31" fmla="*/ 40 h 349"/>
                  <a:gd name="T32" fmla="*/ 204 w 120"/>
                  <a:gd name="T33" fmla="*/ 15 h 349"/>
                  <a:gd name="T34" fmla="*/ 214 w 120"/>
                  <a:gd name="T35" fmla="*/ 5 h 349"/>
                  <a:gd name="T36" fmla="*/ 202 w 120"/>
                  <a:gd name="T37" fmla="*/ 0 h 349"/>
                  <a:gd name="T38" fmla="*/ 184 w 120"/>
                  <a:gd name="T39" fmla="*/ 10 h 349"/>
                  <a:gd name="T40" fmla="*/ 153 w 120"/>
                  <a:gd name="T41" fmla="*/ 33 h 349"/>
                  <a:gd name="T42" fmla="*/ 134 w 120"/>
                  <a:gd name="T43" fmla="*/ 57 h 349"/>
                  <a:gd name="T44" fmla="*/ 120 w 120"/>
                  <a:gd name="T45" fmla="*/ 81 h 349"/>
                  <a:gd name="T46" fmla="*/ 110 w 120"/>
                  <a:gd name="T47" fmla="*/ 113 h 349"/>
                  <a:gd name="T48" fmla="*/ 97 w 120"/>
                  <a:gd name="T49" fmla="*/ 144 h 349"/>
                  <a:gd name="T50" fmla="*/ 81 w 120"/>
                  <a:gd name="T51" fmla="*/ 184 h 349"/>
                  <a:gd name="T52" fmla="*/ 67 w 120"/>
                  <a:gd name="T53" fmla="*/ 217 h 349"/>
                  <a:gd name="T54" fmla="*/ 61 w 120"/>
                  <a:gd name="T55" fmla="*/ 244 h 349"/>
                  <a:gd name="T56" fmla="*/ 60 w 120"/>
                  <a:gd name="T57" fmla="*/ 272 h 349"/>
                  <a:gd name="T58" fmla="*/ 54 w 120"/>
                  <a:gd name="T59" fmla="*/ 300 h 349"/>
                  <a:gd name="T60" fmla="*/ 46 w 120"/>
                  <a:gd name="T61" fmla="*/ 251 h 349"/>
                  <a:gd name="T62" fmla="*/ 13 w 120"/>
                  <a:gd name="T63" fmla="*/ 205 h 349"/>
                  <a:gd name="T64" fmla="*/ 0 w 120"/>
                  <a:gd name="T65" fmla="*/ 161 h 3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20" h="349">
                    <a:moveTo>
                      <a:pt x="0" y="161"/>
                    </a:moveTo>
                    <a:lnTo>
                      <a:pt x="10" y="232"/>
                    </a:lnTo>
                    <a:lnTo>
                      <a:pt x="20" y="289"/>
                    </a:lnTo>
                    <a:lnTo>
                      <a:pt x="26" y="331"/>
                    </a:lnTo>
                    <a:lnTo>
                      <a:pt x="25" y="348"/>
                    </a:lnTo>
                    <a:lnTo>
                      <a:pt x="39" y="348"/>
                    </a:lnTo>
                    <a:lnTo>
                      <a:pt x="43" y="323"/>
                    </a:lnTo>
                    <a:lnTo>
                      <a:pt x="45" y="286"/>
                    </a:lnTo>
                    <a:lnTo>
                      <a:pt x="51" y="252"/>
                    </a:lnTo>
                    <a:lnTo>
                      <a:pt x="54" y="226"/>
                    </a:lnTo>
                    <a:lnTo>
                      <a:pt x="59" y="188"/>
                    </a:lnTo>
                    <a:lnTo>
                      <a:pt x="66" y="156"/>
                    </a:lnTo>
                    <a:lnTo>
                      <a:pt x="71" y="127"/>
                    </a:lnTo>
                    <a:lnTo>
                      <a:pt x="77" y="96"/>
                    </a:lnTo>
                    <a:lnTo>
                      <a:pt x="86" y="66"/>
                    </a:lnTo>
                    <a:lnTo>
                      <a:pt x="96" y="40"/>
                    </a:lnTo>
                    <a:lnTo>
                      <a:pt x="113" y="15"/>
                    </a:lnTo>
                    <a:lnTo>
                      <a:pt x="119" y="5"/>
                    </a:lnTo>
                    <a:lnTo>
                      <a:pt x="112" y="0"/>
                    </a:lnTo>
                    <a:lnTo>
                      <a:pt x="101" y="10"/>
                    </a:lnTo>
                    <a:lnTo>
                      <a:pt x="86" y="33"/>
                    </a:lnTo>
                    <a:lnTo>
                      <a:pt x="75" y="57"/>
                    </a:lnTo>
                    <a:lnTo>
                      <a:pt x="66" y="81"/>
                    </a:lnTo>
                    <a:lnTo>
                      <a:pt x="60" y="113"/>
                    </a:lnTo>
                    <a:lnTo>
                      <a:pt x="55" y="144"/>
                    </a:lnTo>
                    <a:lnTo>
                      <a:pt x="47" y="184"/>
                    </a:lnTo>
                    <a:lnTo>
                      <a:pt x="40" y="217"/>
                    </a:lnTo>
                    <a:lnTo>
                      <a:pt x="37" y="244"/>
                    </a:lnTo>
                    <a:lnTo>
                      <a:pt x="36" y="272"/>
                    </a:lnTo>
                    <a:lnTo>
                      <a:pt x="30" y="300"/>
                    </a:lnTo>
                    <a:lnTo>
                      <a:pt x="22" y="251"/>
                    </a:lnTo>
                    <a:lnTo>
                      <a:pt x="13" y="205"/>
                    </a:lnTo>
                    <a:lnTo>
                      <a:pt x="0" y="161"/>
                    </a:lnTo>
                  </a:path>
                </a:pathLst>
              </a:custGeom>
              <a:solidFill>
                <a:srgbClr val="3C002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3" name="Freeform 14">
                <a:extLst>
                  <a:ext uri="{FF2B5EF4-FFF2-40B4-BE49-F238E27FC236}">
                    <a16:creationId xmlns:a16="http://schemas.microsoft.com/office/drawing/2014/main" id="{F08EBE49-50DF-4EBC-B401-77AD6C293D07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85" y="1239"/>
                <a:ext cx="266" cy="391"/>
              </a:xfrm>
              <a:custGeom>
                <a:avLst/>
                <a:gdLst>
                  <a:gd name="T0" fmla="*/ 107 w 266"/>
                  <a:gd name="T1" fmla="*/ 123 h 391"/>
                  <a:gd name="T2" fmla="*/ 116 w 266"/>
                  <a:gd name="T3" fmla="*/ 135 h 391"/>
                  <a:gd name="T4" fmla="*/ 163 w 266"/>
                  <a:gd name="T5" fmla="*/ 114 h 391"/>
                  <a:gd name="T6" fmla="*/ 211 w 266"/>
                  <a:gd name="T7" fmla="*/ 81 h 391"/>
                  <a:gd name="T8" fmla="*/ 233 w 266"/>
                  <a:gd name="T9" fmla="*/ 46 h 391"/>
                  <a:gd name="T10" fmla="*/ 220 w 266"/>
                  <a:gd name="T11" fmla="*/ 76 h 391"/>
                  <a:gd name="T12" fmla="*/ 183 w 266"/>
                  <a:gd name="T13" fmla="*/ 109 h 391"/>
                  <a:gd name="T14" fmla="*/ 142 w 266"/>
                  <a:gd name="T15" fmla="*/ 138 h 391"/>
                  <a:gd name="T16" fmla="*/ 102 w 266"/>
                  <a:gd name="T17" fmla="*/ 159 h 391"/>
                  <a:gd name="T18" fmla="*/ 119 w 266"/>
                  <a:gd name="T19" fmla="*/ 178 h 391"/>
                  <a:gd name="T20" fmla="*/ 155 w 266"/>
                  <a:gd name="T21" fmla="*/ 180 h 391"/>
                  <a:gd name="T22" fmla="*/ 202 w 266"/>
                  <a:gd name="T23" fmla="*/ 187 h 391"/>
                  <a:gd name="T24" fmla="*/ 239 w 266"/>
                  <a:gd name="T25" fmla="*/ 204 h 391"/>
                  <a:gd name="T26" fmla="*/ 251 w 266"/>
                  <a:gd name="T27" fmla="*/ 215 h 391"/>
                  <a:gd name="T28" fmla="*/ 213 w 266"/>
                  <a:gd name="T29" fmla="*/ 204 h 391"/>
                  <a:gd name="T30" fmla="*/ 162 w 266"/>
                  <a:gd name="T31" fmla="*/ 198 h 391"/>
                  <a:gd name="T32" fmla="*/ 114 w 266"/>
                  <a:gd name="T33" fmla="*/ 195 h 391"/>
                  <a:gd name="T34" fmla="*/ 88 w 266"/>
                  <a:gd name="T35" fmla="*/ 203 h 391"/>
                  <a:gd name="T36" fmla="*/ 93 w 266"/>
                  <a:gd name="T37" fmla="*/ 248 h 391"/>
                  <a:gd name="T38" fmla="*/ 93 w 266"/>
                  <a:gd name="T39" fmla="*/ 307 h 391"/>
                  <a:gd name="T40" fmla="*/ 77 w 266"/>
                  <a:gd name="T41" fmla="*/ 354 h 391"/>
                  <a:gd name="T42" fmla="*/ 46 w 266"/>
                  <a:gd name="T43" fmla="*/ 390 h 391"/>
                  <a:gd name="T44" fmla="*/ 50 w 266"/>
                  <a:gd name="T45" fmla="*/ 346 h 391"/>
                  <a:gd name="T46" fmla="*/ 61 w 266"/>
                  <a:gd name="T47" fmla="*/ 299 h 391"/>
                  <a:gd name="T48" fmla="*/ 67 w 266"/>
                  <a:gd name="T49" fmla="*/ 238 h 391"/>
                  <a:gd name="T50" fmla="*/ 64 w 266"/>
                  <a:gd name="T51" fmla="*/ 198 h 391"/>
                  <a:gd name="T52" fmla="*/ 48 w 266"/>
                  <a:gd name="T53" fmla="*/ 221 h 391"/>
                  <a:gd name="T54" fmla="*/ 39 w 266"/>
                  <a:gd name="T55" fmla="*/ 273 h 391"/>
                  <a:gd name="T56" fmla="*/ 32 w 266"/>
                  <a:gd name="T57" fmla="*/ 325 h 391"/>
                  <a:gd name="T58" fmla="*/ 10 w 266"/>
                  <a:gd name="T59" fmla="*/ 364 h 391"/>
                  <a:gd name="T60" fmla="*/ 2 w 266"/>
                  <a:gd name="T61" fmla="*/ 364 h 391"/>
                  <a:gd name="T62" fmla="*/ 2 w 266"/>
                  <a:gd name="T63" fmla="*/ 324 h 391"/>
                  <a:gd name="T64" fmla="*/ 17 w 266"/>
                  <a:gd name="T65" fmla="*/ 287 h 391"/>
                  <a:gd name="T66" fmla="*/ 34 w 266"/>
                  <a:gd name="T67" fmla="*/ 239 h 391"/>
                  <a:gd name="T68" fmla="*/ 42 w 266"/>
                  <a:gd name="T69" fmla="*/ 204 h 391"/>
                  <a:gd name="T70" fmla="*/ 26 w 266"/>
                  <a:gd name="T71" fmla="*/ 182 h 391"/>
                  <a:gd name="T72" fmla="*/ 2 w 266"/>
                  <a:gd name="T73" fmla="*/ 184 h 391"/>
                  <a:gd name="T74" fmla="*/ 2 w 266"/>
                  <a:gd name="T75" fmla="*/ 184 h 391"/>
                  <a:gd name="T76" fmla="*/ 2 w 266"/>
                  <a:gd name="T77" fmla="*/ 184 h 391"/>
                  <a:gd name="T78" fmla="*/ 2 w 266"/>
                  <a:gd name="T79" fmla="*/ 184 h 391"/>
                  <a:gd name="T80" fmla="*/ 2 w 266"/>
                  <a:gd name="T81" fmla="*/ 184 h 391"/>
                  <a:gd name="T82" fmla="*/ 2 w 266"/>
                  <a:gd name="T83" fmla="*/ 184 h 391"/>
                  <a:gd name="T84" fmla="*/ 13 w 266"/>
                  <a:gd name="T85" fmla="*/ 161 h 391"/>
                  <a:gd name="T86" fmla="*/ 13 w 266"/>
                  <a:gd name="T87" fmla="*/ 138 h 391"/>
                  <a:gd name="T88" fmla="*/ 2 w 266"/>
                  <a:gd name="T89" fmla="*/ 105 h 391"/>
                  <a:gd name="T90" fmla="*/ 2 w 266"/>
                  <a:gd name="T91" fmla="*/ 105 h 391"/>
                  <a:gd name="T92" fmla="*/ 2 w 266"/>
                  <a:gd name="T93" fmla="*/ 105 h 391"/>
                  <a:gd name="T94" fmla="*/ 2 w 266"/>
                  <a:gd name="T95" fmla="*/ 105 h 391"/>
                  <a:gd name="T96" fmla="*/ 24 w 266"/>
                  <a:gd name="T97" fmla="*/ 122 h 391"/>
                  <a:gd name="T98" fmla="*/ 53 w 266"/>
                  <a:gd name="T99" fmla="*/ 157 h 391"/>
                  <a:gd name="T100" fmla="*/ 55 w 266"/>
                  <a:gd name="T101" fmla="*/ 130 h 391"/>
                  <a:gd name="T102" fmla="*/ 24 w 266"/>
                  <a:gd name="T103" fmla="*/ 91 h 391"/>
                  <a:gd name="T104" fmla="*/ 2 w 266"/>
                  <a:gd name="T105" fmla="*/ 65 h 391"/>
                  <a:gd name="T106" fmla="*/ 2 w 266"/>
                  <a:gd name="T107" fmla="*/ 65 h 391"/>
                  <a:gd name="T108" fmla="*/ 2 w 266"/>
                  <a:gd name="T109" fmla="*/ 48 h 391"/>
                  <a:gd name="T110" fmla="*/ 30 w 266"/>
                  <a:gd name="T111" fmla="*/ 87 h 391"/>
                  <a:gd name="T112" fmla="*/ 61 w 266"/>
                  <a:gd name="T113" fmla="*/ 138 h 391"/>
                  <a:gd name="T114" fmla="*/ 80 w 266"/>
                  <a:gd name="T115" fmla="*/ 127 h 391"/>
                  <a:gd name="T116" fmla="*/ 106 w 266"/>
                  <a:gd name="T117" fmla="*/ 87 h 391"/>
                  <a:gd name="T118" fmla="*/ 139 w 266"/>
                  <a:gd name="T119" fmla="*/ 39 h 391"/>
                  <a:gd name="T120" fmla="*/ 165 w 266"/>
                  <a:gd name="T121" fmla="*/ 6 h 391"/>
                  <a:gd name="T122" fmla="*/ 163 w 266"/>
                  <a:gd name="T123" fmla="*/ 29 h 391"/>
                  <a:gd name="T124" fmla="*/ 137 w 266"/>
                  <a:gd name="T125" fmla="*/ 76 h 39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266" h="391">
                    <a:moveTo>
                      <a:pt x="124" y="95"/>
                    </a:moveTo>
                    <a:lnTo>
                      <a:pt x="119" y="101"/>
                    </a:lnTo>
                    <a:lnTo>
                      <a:pt x="115" y="108"/>
                    </a:lnTo>
                    <a:lnTo>
                      <a:pt x="111" y="115"/>
                    </a:lnTo>
                    <a:lnTo>
                      <a:pt x="107" y="123"/>
                    </a:lnTo>
                    <a:lnTo>
                      <a:pt x="104" y="129"/>
                    </a:lnTo>
                    <a:lnTo>
                      <a:pt x="102" y="136"/>
                    </a:lnTo>
                    <a:lnTo>
                      <a:pt x="100" y="142"/>
                    </a:lnTo>
                    <a:lnTo>
                      <a:pt x="107" y="138"/>
                    </a:lnTo>
                    <a:lnTo>
                      <a:pt x="116" y="135"/>
                    </a:lnTo>
                    <a:lnTo>
                      <a:pt x="125" y="131"/>
                    </a:lnTo>
                    <a:lnTo>
                      <a:pt x="134" y="127"/>
                    </a:lnTo>
                    <a:lnTo>
                      <a:pt x="144" y="124"/>
                    </a:lnTo>
                    <a:lnTo>
                      <a:pt x="154" y="119"/>
                    </a:lnTo>
                    <a:lnTo>
                      <a:pt x="163" y="114"/>
                    </a:lnTo>
                    <a:lnTo>
                      <a:pt x="175" y="107"/>
                    </a:lnTo>
                    <a:lnTo>
                      <a:pt x="184" y="101"/>
                    </a:lnTo>
                    <a:lnTo>
                      <a:pt x="195" y="93"/>
                    </a:lnTo>
                    <a:lnTo>
                      <a:pt x="203" y="89"/>
                    </a:lnTo>
                    <a:lnTo>
                      <a:pt x="211" y="81"/>
                    </a:lnTo>
                    <a:lnTo>
                      <a:pt x="218" y="75"/>
                    </a:lnTo>
                    <a:lnTo>
                      <a:pt x="224" y="66"/>
                    </a:lnTo>
                    <a:lnTo>
                      <a:pt x="227" y="59"/>
                    </a:lnTo>
                    <a:lnTo>
                      <a:pt x="230" y="51"/>
                    </a:lnTo>
                    <a:lnTo>
                      <a:pt x="233" y="46"/>
                    </a:lnTo>
                    <a:lnTo>
                      <a:pt x="233" y="52"/>
                    </a:lnTo>
                    <a:lnTo>
                      <a:pt x="233" y="56"/>
                    </a:lnTo>
                    <a:lnTo>
                      <a:pt x="231" y="61"/>
                    </a:lnTo>
                    <a:lnTo>
                      <a:pt x="227" y="67"/>
                    </a:lnTo>
                    <a:lnTo>
                      <a:pt x="220" y="76"/>
                    </a:lnTo>
                    <a:lnTo>
                      <a:pt x="217" y="83"/>
                    </a:lnTo>
                    <a:lnTo>
                      <a:pt x="210" y="88"/>
                    </a:lnTo>
                    <a:lnTo>
                      <a:pt x="202" y="94"/>
                    </a:lnTo>
                    <a:lnTo>
                      <a:pt x="192" y="101"/>
                    </a:lnTo>
                    <a:lnTo>
                      <a:pt x="183" y="109"/>
                    </a:lnTo>
                    <a:lnTo>
                      <a:pt x="173" y="116"/>
                    </a:lnTo>
                    <a:lnTo>
                      <a:pt x="167" y="122"/>
                    </a:lnTo>
                    <a:lnTo>
                      <a:pt x="159" y="129"/>
                    </a:lnTo>
                    <a:lnTo>
                      <a:pt x="151" y="133"/>
                    </a:lnTo>
                    <a:lnTo>
                      <a:pt x="142" y="138"/>
                    </a:lnTo>
                    <a:lnTo>
                      <a:pt x="133" y="143"/>
                    </a:lnTo>
                    <a:lnTo>
                      <a:pt x="125" y="148"/>
                    </a:lnTo>
                    <a:lnTo>
                      <a:pt x="118" y="152"/>
                    </a:lnTo>
                    <a:lnTo>
                      <a:pt x="109" y="156"/>
                    </a:lnTo>
                    <a:lnTo>
                      <a:pt x="102" y="159"/>
                    </a:lnTo>
                    <a:lnTo>
                      <a:pt x="100" y="161"/>
                    </a:lnTo>
                    <a:lnTo>
                      <a:pt x="102" y="165"/>
                    </a:lnTo>
                    <a:lnTo>
                      <a:pt x="106" y="170"/>
                    </a:lnTo>
                    <a:lnTo>
                      <a:pt x="110" y="176"/>
                    </a:lnTo>
                    <a:lnTo>
                      <a:pt x="119" y="178"/>
                    </a:lnTo>
                    <a:lnTo>
                      <a:pt x="125" y="178"/>
                    </a:lnTo>
                    <a:lnTo>
                      <a:pt x="135" y="180"/>
                    </a:lnTo>
                    <a:lnTo>
                      <a:pt x="144" y="180"/>
                    </a:lnTo>
                    <a:lnTo>
                      <a:pt x="155" y="180"/>
                    </a:lnTo>
                    <a:lnTo>
                      <a:pt x="165" y="182"/>
                    </a:lnTo>
                    <a:lnTo>
                      <a:pt x="175" y="182"/>
                    </a:lnTo>
                    <a:lnTo>
                      <a:pt x="185" y="184"/>
                    </a:lnTo>
                    <a:lnTo>
                      <a:pt x="193" y="185"/>
                    </a:lnTo>
                    <a:lnTo>
                      <a:pt x="202" y="187"/>
                    </a:lnTo>
                    <a:lnTo>
                      <a:pt x="208" y="189"/>
                    </a:lnTo>
                    <a:lnTo>
                      <a:pt x="215" y="193"/>
                    </a:lnTo>
                    <a:lnTo>
                      <a:pt x="221" y="196"/>
                    </a:lnTo>
                    <a:lnTo>
                      <a:pt x="229" y="200"/>
                    </a:lnTo>
                    <a:lnTo>
                      <a:pt x="239" y="204"/>
                    </a:lnTo>
                    <a:lnTo>
                      <a:pt x="249" y="208"/>
                    </a:lnTo>
                    <a:lnTo>
                      <a:pt x="256" y="211"/>
                    </a:lnTo>
                    <a:lnTo>
                      <a:pt x="265" y="214"/>
                    </a:lnTo>
                    <a:lnTo>
                      <a:pt x="258" y="215"/>
                    </a:lnTo>
                    <a:lnTo>
                      <a:pt x="251" y="215"/>
                    </a:lnTo>
                    <a:lnTo>
                      <a:pt x="244" y="213"/>
                    </a:lnTo>
                    <a:lnTo>
                      <a:pt x="236" y="211"/>
                    </a:lnTo>
                    <a:lnTo>
                      <a:pt x="226" y="207"/>
                    </a:lnTo>
                    <a:lnTo>
                      <a:pt x="219" y="206"/>
                    </a:lnTo>
                    <a:lnTo>
                      <a:pt x="213" y="204"/>
                    </a:lnTo>
                    <a:lnTo>
                      <a:pt x="204" y="202"/>
                    </a:lnTo>
                    <a:lnTo>
                      <a:pt x="195" y="201"/>
                    </a:lnTo>
                    <a:lnTo>
                      <a:pt x="184" y="200"/>
                    </a:lnTo>
                    <a:lnTo>
                      <a:pt x="173" y="199"/>
                    </a:lnTo>
                    <a:lnTo>
                      <a:pt x="162" y="198"/>
                    </a:lnTo>
                    <a:lnTo>
                      <a:pt x="152" y="198"/>
                    </a:lnTo>
                    <a:lnTo>
                      <a:pt x="142" y="198"/>
                    </a:lnTo>
                    <a:lnTo>
                      <a:pt x="134" y="197"/>
                    </a:lnTo>
                    <a:lnTo>
                      <a:pt x="124" y="197"/>
                    </a:lnTo>
                    <a:lnTo>
                      <a:pt x="114" y="195"/>
                    </a:lnTo>
                    <a:lnTo>
                      <a:pt x="102" y="192"/>
                    </a:lnTo>
                    <a:lnTo>
                      <a:pt x="92" y="189"/>
                    </a:lnTo>
                    <a:lnTo>
                      <a:pt x="80" y="188"/>
                    </a:lnTo>
                    <a:lnTo>
                      <a:pt x="84" y="195"/>
                    </a:lnTo>
                    <a:lnTo>
                      <a:pt x="88" y="203"/>
                    </a:lnTo>
                    <a:lnTo>
                      <a:pt x="93" y="215"/>
                    </a:lnTo>
                    <a:lnTo>
                      <a:pt x="94" y="223"/>
                    </a:lnTo>
                    <a:lnTo>
                      <a:pt x="95" y="233"/>
                    </a:lnTo>
                    <a:lnTo>
                      <a:pt x="94" y="241"/>
                    </a:lnTo>
                    <a:lnTo>
                      <a:pt x="93" y="248"/>
                    </a:lnTo>
                    <a:lnTo>
                      <a:pt x="93" y="259"/>
                    </a:lnTo>
                    <a:lnTo>
                      <a:pt x="92" y="273"/>
                    </a:lnTo>
                    <a:lnTo>
                      <a:pt x="92" y="285"/>
                    </a:lnTo>
                    <a:lnTo>
                      <a:pt x="93" y="297"/>
                    </a:lnTo>
                    <a:lnTo>
                      <a:pt x="93" y="307"/>
                    </a:lnTo>
                    <a:lnTo>
                      <a:pt x="92" y="316"/>
                    </a:lnTo>
                    <a:lnTo>
                      <a:pt x="89" y="326"/>
                    </a:lnTo>
                    <a:lnTo>
                      <a:pt x="85" y="338"/>
                    </a:lnTo>
                    <a:lnTo>
                      <a:pt x="82" y="346"/>
                    </a:lnTo>
                    <a:lnTo>
                      <a:pt x="77" y="354"/>
                    </a:lnTo>
                    <a:lnTo>
                      <a:pt x="73" y="363"/>
                    </a:lnTo>
                    <a:lnTo>
                      <a:pt x="69" y="369"/>
                    </a:lnTo>
                    <a:lnTo>
                      <a:pt x="62" y="376"/>
                    </a:lnTo>
                    <a:lnTo>
                      <a:pt x="53" y="382"/>
                    </a:lnTo>
                    <a:lnTo>
                      <a:pt x="46" y="390"/>
                    </a:lnTo>
                    <a:lnTo>
                      <a:pt x="45" y="382"/>
                    </a:lnTo>
                    <a:lnTo>
                      <a:pt x="46" y="372"/>
                    </a:lnTo>
                    <a:lnTo>
                      <a:pt x="47" y="362"/>
                    </a:lnTo>
                    <a:lnTo>
                      <a:pt x="48" y="353"/>
                    </a:lnTo>
                    <a:lnTo>
                      <a:pt x="50" y="346"/>
                    </a:lnTo>
                    <a:lnTo>
                      <a:pt x="53" y="337"/>
                    </a:lnTo>
                    <a:lnTo>
                      <a:pt x="56" y="328"/>
                    </a:lnTo>
                    <a:lnTo>
                      <a:pt x="58" y="320"/>
                    </a:lnTo>
                    <a:lnTo>
                      <a:pt x="59" y="313"/>
                    </a:lnTo>
                    <a:lnTo>
                      <a:pt x="61" y="299"/>
                    </a:lnTo>
                    <a:lnTo>
                      <a:pt x="62" y="285"/>
                    </a:lnTo>
                    <a:lnTo>
                      <a:pt x="63" y="273"/>
                    </a:lnTo>
                    <a:lnTo>
                      <a:pt x="65" y="260"/>
                    </a:lnTo>
                    <a:lnTo>
                      <a:pt x="67" y="247"/>
                    </a:lnTo>
                    <a:lnTo>
                      <a:pt x="67" y="238"/>
                    </a:lnTo>
                    <a:lnTo>
                      <a:pt x="67" y="231"/>
                    </a:lnTo>
                    <a:lnTo>
                      <a:pt x="68" y="222"/>
                    </a:lnTo>
                    <a:lnTo>
                      <a:pt x="67" y="212"/>
                    </a:lnTo>
                    <a:lnTo>
                      <a:pt x="66" y="206"/>
                    </a:lnTo>
                    <a:lnTo>
                      <a:pt x="64" y="198"/>
                    </a:lnTo>
                    <a:lnTo>
                      <a:pt x="62" y="187"/>
                    </a:lnTo>
                    <a:lnTo>
                      <a:pt x="58" y="195"/>
                    </a:lnTo>
                    <a:lnTo>
                      <a:pt x="54" y="203"/>
                    </a:lnTo>
                    <a:lnTo>
                      <a:pt x="50" y="212"/>
                    </a:lnTo>
                    <a:lnTo>
                      <a:pt x="48" y="221"/>
                    </a:lnTo>
                    <a:lnTo>
                      <a:pt x="46" y="232"/>
                    </a:lnTo>
                    <a:lnTo>
                      <a:pt x="44" y="239"/>
                    </a:lnTo>
                    <a:lnTo>
                      <a:pt x="43" y="249"/>
                    </a:lnTo>
                    <a:lnTo>
                      <a:pt x="41" y="260"/>
                    </a:lnTo>
                    <a:lnTo>
                      <a:pt x="39" y="273"/>
                    </a:lnTo>
                    <a:lnTo>
                      <a:pt x="38" y="283"/>
                    </a:lnTo>
                    <a:lnTo>
                      <a:pt x="37" y="295"/>
                    </a:lnTo>
                    <a:lnTo>
                      <a:pt x="36" y="305"/>
                    </a:lnTo>
                    <a:lnTo>
                      <a:pt x="33" y="315"/>
                    </a:lnTo>
                    <a:lnTo>
                      <a:pt x="32" y="325"/>
                    </a:lnTo>
                    <a:lnTo>
                      <a:pt x="30" y="333"/>
                    </a:lnTo>
                    <a:lnTo>
                      <a:pt x="26" y="340"/>
                    </a:lnTo>
                    <a:lnTo>
                      <a:pt x="21" y="348"/>
                    </a:lnTo>
                    <a:lnTo>
                      <a:pt x="15" y="356"/>
                    </a:lnTo>
                    <a:lnTo>
                      <a:pt x="10" y="364"/>
                    </a:lnTo>
                    <a:lnTo>
                      <a:pt x="5" y="368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64"/>
                    </a:lnTo>
                    <a:lnTo>
                      <a:pt x="2" y="344"/>
                    </a:lnTo>
                    <a:lnTo>
                      <a:pt x="2" y="324"/>
                    </a:lnTo>
                    <a:lnTo>
                      <a:pt x="5" y="316"/>
                    </a:lnTo>
                    <a:lnTo>
                      <a:pt x="9" y="306"/>
                    </a:lnTo>
                    <a:lnTo>
                      <a:pt x="13" y="297"/>
                    </a:lnTo>
                    <a:lnTo>
                      <a:pt x="17" y="287"/>
                    </a:lnTo>
                    <a:lnTo>
                      <a:pt x="21" y="278"/>
                    </a:lnTo>
                    <a:lnTo>
                      <a:pt x="25" y="268"/>
                    </a:lnTo>
                    <a:lnTo>
                      <a:pt x="28" y="259"/>
                    </a:lnTo>
                    <a:lnTo>
                      <a:pt x="31" y="249"/>
                    </a:lnTo>
                    <a:lnTo>
                      <a:pt x="34" y="239"/>
                    </a:lnTo>
                    <a:lnTo>
                      <a:pt x="36" y="233"/>
                    </a:lnTo>
                    <a:lnTo>
                      <a:pt x="38" y="225"/>
                    </a:lnTo>
                    <a:lnTo>
                      <a:pt x="41" y="216"/>
                    </a:lnTo>
                    <a:lnTo>
                      <a:pt x="44" y="210"/>
                    </a:lnTo>
                    <a:lnTo>
                      <a:pt x="42" y="204"/>
                    </a:lnTo>
                    <a:lnTo>
                      <a:pt x="41" y="197"/>
                    </a:lnTo>
                    <a:lnTo>
                      <a:pt x="42" y="192"/>
                    </a:lnTo>
                    <a:lnTo>
                      <a:pt x="43" y="185"/>
                    </a:lnTo>
                    <a:lnTo>
                      <a:pt x="36" y="184"/>
                    </a:lnTo>
                    <a:lnTo>
                      <a:pt x="26" y="182"/>
                    </a:lnTo>
                    <a:lnTo>
                      <a:pt x="18" y="187"/>
                    </a:lnTo>
                    <a:lnTo>
                      <a:pt x="11" y="191"/>
                    </a:lnTo>
                    <a:lnTo>
                      <a:pt x="3" y="195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2" y="184"/>
                    </a:lnTo>
                    <a:lnTo>
                      <a:pt x="2" y="164"/>
                    </a:lnTo>
                    <a:lnTo>
                      <a:pt x="5" y="164"/>
                    </a:lnTo>
                    <a:lnTo>
                      <a:pt x="13" y="161"/>
                    </a:lnTo>
                    <a:lnTo>
                      <a:pt x="15" y="156"/>
                    </a:lnTo>
                    <a:lnTo>
                      <a:pt x="17" y="151"/>
                    </a:lnTo>
                    <a:lnTo>
                      <a:pt x="19" y="146"/>
                    </a:lnTo>
                    <a:lnTo>
                      <a:pt x="18" y="144"/>
                    </a:lnTo>
                    <a:lnTo>
                      <a:pt x="13" y="138"/>
                    </a:lnTo>
                    <a:lnTo>
                      <a:pt x="6" y="132"/>
                    </a:lnTo>
                    <a:lnTo>
                      <a:pt x="0" y="125"/>
                    </a:lnTo>
                    <a:lnTo>
                      <a:pt x="2" y="124"/>
                    </a:lnTo>
                    <a:lnTo>
                      <a:pt x="2" y="105"/>
                    </a:lnTo>
                    <a:lnTo>
                      <a:pt x="1" y="103"/>
                    </a:lnTo>
                    <a:lnTo>
                      <a:pt x="11" y="110"/>
                    </a:lnTo>
                    <a:lnTo>
                      <a:pt x="19" y="117"/>
                    </a:lnTo>
                    <a:lnTo>
                      <a:pt x="24" y="122"/>
                    </a:lnTo>
                    <a:lnTo>
                      <a:pt x="28" y="128"/>
                    </a:lnTo>
                    <a:lnTo>
                      <a:pt x="35" y="137"/>
                    </a:lnTo>
                    <a:lnTo>
                      <a:pt x="40" y="143"/>
                    </a:lnTo>
                    <a:lnTo>
                      <a:pt x="46" y="150"/>
                    </a:lnTo>
                    <a:lnTo>
                      <a:pt x="53" y="157"/>
                    </a:lnTo>
                    <a:lnTo>
                      <a:pt x="55" y="155"/>
                    </a:lnTo>
                    <a:lnTo>
                      <a:pt x="59" y="148"/>
                    </a:lnTo>
                    <a:lnTo>
                      <a:pt x="62" y="143"/>
                    </a:lnTo>
                    <a:lnTo>
                      <a:pt x="60" y="138"/>
                    </a:lnTo>
                    <a:lnTo>
                      <a:pt x="55" y="130"/>
                    </a:lnTo>
                    <a:lnTo>
                      <a:pt x="51" y="123"/>
                    </a:lnTo>
                    <a:lnTo>
                      <a:pt x="46" y="115"/>
                    </a:lnTo>
                    <a:lnTo>
                      <a:pt x="40" y="109"/>
                    </a:lnTo>
                    <a:lnTo>
                      <a:pt x="31" y="100"/>
                    </a:lnTo>
                    <a:lnTo>
                      <a:pt x="24" y="91"/>
                    </a:lnTo>
                    <a:lnTo>
                      <a:pt x="17" y="84"/>
                    </a:lnTo>
                    <a:lnTo>
                      <a:pt x="12" y="78"/>
                    </a:lnTo>
                    <a:lnTo>
                      <a:pt x="6" y="70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65"/>
                    </a:lnTo>
                    <a:lnTo>
                      <a:pt x="2" y="44"/>
                    </a:lnTo>
                    <a:lnTo>
                      <a:pt x="2" y="53"/>
                    </a:lnTo>
                    <a:lnTo>
                      <a:pt x="2" y="48"/>
                    </a:lnTo>
                    <a:lnTo>
                      <a:pt x="4" y="55"/>
                    </a:lnTo>
                    <a:lnTo>
                      <a:pt x="11" y="63"/>
                    </a:lnTo>
                    <a:lnTo>
                      <a:pt x="17" y="70"/>
                    </a:lnTo>
                    <a:lnTo>
                      <a:pt x="25" y="80"/>
                    </a:lnTo>
                    <a:lnTo>
                      <a:pt x="30" y="87"/>
                    </a:lnTo>
                    <a:lnTo>
                      <a:pt x="37" y="95"/>
                    </a:lnTo>
                    <a:lnTo>
                      <a:pt x="43" y="106"/>
                    </a:lnTo>
                    <a:lnTo>
                      <a:pt x="48" y="115"/>
                    </a:lnTo>
                    <a:lnTo>
                      <a:pt x="54" y="124"/>
                    </a:lnTo>
                    <a:lnTo>
                      <a:pt x="61" y="138"/>
                    </a:lnTo>
                    <a:lnTo>
                      <a:pt x="64" y="146"/>
                    </a:lnTo>
                    <a:lnTo>
                      <a:pt x="66" y="151"/>
                    </a:lnTo>
                    <a:lnTo>
                      <a:pt x="70" y="143"/>
                    </a:lnTo>
                    <a:lnTo>
                      <a:pt x="75" y="135"/>
                    </a:lnTo>
                    <a:lnTo>
                      <a:pt x="80" y="127"/>
                    </a:lnTo>
                    <a:lnTo>
                      <a:pt x="85" y="118"/>
                    </a:lnTo>
                    <a:lnTo>
                      <a:pt x="90" y="110"/>
                    </a:lnTo>
                    <a:lnTo>
                      <a:pt x="94" y="103"/>
                    </a:lnTo>
                    <a:lnTo>
                      <a:pt x="100" y="96"/>
                    </a:lnTo>
                    <a:lnTo>
                      <a:pt x="106" y="87"/>
                    </a:lnTo>
                    <a:lnTo>
                      <a:pt x="113" y="78"/>
                    </a:lnTo>
                    <a:lnTo>
                      <a:pt x="120" y="68"/>
                    </a:lnTo>
                    <a:lnTo>
                      <a:pt x="127" y="58"/>
                    </a:lnTo>
                    <a:lnTo>
                      <a:pt x="132" y="50"/>
                    </a:lnTo>
                    <a:lnTo>
                      <a:pt x="139" y="39"/>
                    </a:lnTo>
                    <a:lnTo>
                      <a:pt x="144" y="33"/>
                    </a:lnTo>
                    <a:lnTo>
                      <a:pt x="150" y="26"/>
                    </a:lnTo>
                    <a:lnTo>
                      <a:pt x="156" y="21"/>
                    </a:lnTo>
                    <a:lnTo>
                      <a:pt x="161" y="15"/>
                    </a:lnTo>
                    <a:lnTo>
                      <a:pt x="165" y="6"/>
                    </a:lnTo>
                    <a:lnTo>
                      <a:pt x="170" y="0"/>
                    </a:lnTo>
                    <a:lnTo>
                      <a:pt x="169" y="5"/>
                    </a:lnTo>
                    <a:lnTo>
                      <a:pt x="168" y="13"/>
                    </a:lnTo>
                    <a:lnTo>
                      <a:pt x="166" y="21"/>
                    </a:lnTo>
                    <a:lnTo>
                      <a:pt x="163" y="29"/>
                    </a:lnTo>
                    <a:lnTo>
                      <a:pt x="159" y="37"/>
                    </a:lnTo>
                    <a:lnTo>
                      <a:pt x="153" y="47"/>
                    </a:lnTo>
                    <a:lnTo>
                      <a:pt x="148" y="56"/>
                    </a:lnTo>
                    <a:lnTo>
                      <a:pt x="143" y="67"/>
                    </a:lnTo>
                    <a:lnTo>
                      <a:pt x="137" y="76"/>
                    </a:lnTo>
                    <a:lnTo>
                      <a:pt x="130" y="87"/>
                    </a:lnTo>
                    <a:lnTo>
                      <a:pt x="124" y="9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254" name="Group 15">
                <a:extLst>
                  <a:ext uri="{FF2B5EF4-FFF2-40B4-BE49-F238E27FC236}">
                    <a16:creationId xmlns:a16="http://schemas.microsoft.com/office/drawing/2014/main" id="{BB46E204-536D-4061-9F73-2F1AB84D7F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7" y="1466"/>
                <a:ext cx="484" cy="368"/>
                <a:chOff x="1707" y="1466"/>
                <a:chExt cx="484" cy="368"/>
              </a:xfrm>
            </p:grpSpPr>
            <p:sp>
              <p:nvSpPr>
                <p:cNvPr id="9256" name="Freeform 16">
                  <a:extLst>
                    <a:ext uri="{FF2B5EF4-FFF2-40B4-BE49-F238E27FC236}">
                      <a16:creationId xmlns:a16="http://schemas.microsoft.com/office/drawing/2014/main" id="{E9C3D35B-CB71-41FD-996D-F0ADFCA79397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51" y="1466"/>
                  <a:ext cx="440" cy="345"/>
                </a:xfrm>
                <a:custGeom>
                  <a:avLst/>
                  <a:gdLst>
                    <a:gd name="T0" fmla="*/ 167 w 440"/>
                    <a:gd name="T1" fmla="*/ 42 h 342"/>
                    <a:gd name="T2" fmla="*/ 202 w 440"/>
                    <a:gd name="T3" fmla="*/ 14 h 342"/>
                    <a:gd name="T4" fmla="*/ 245 w 440"/>
                    <a:gd name="T5" fmla="*/ 3 h 342"/>
                    <a:gd name="T6" fmla="*/ 292 w 440"/>
                    <a:gd name="T7" fmla="*/ 2 h 342"/>
                    <a:gd name="T8" fmla="*/ 304 w 440"/>
                    <a:gd name="T9" fmla="*/ 7 h 342"/>
                    <a:gd name="T10" fmla="*/ 272 w 440"/>
                    <a:gd name="T11" fmla="*/ 15 h 342"/>
                    <a:gd name="T12" fmla="*/ 236 w 440"/>
                    <a:gd name="T13" fmla="*/ 26 h 342"/>
                    <a:gd name="T14" fmla="*/ 195 w 440"/>
                    <a:gd name="T15" fmla="*/ 55 h 342"/>
                    <a:gd name="T16" fmla="*/ 191 w 440"/>
                    <a:gd name="T17" fmla="*/ 118 h 342"/>
                    <a:gd name="T18" fmla="*/ 252 w 440"/>
                    <a:gd name="T19" fmla="*/ 94 h 342"/>
                    <a:gd name="T20" fmla="*/ 301 w 440"/>
                    <a:gd name="T21" fmla="*/ 91 h 342"/>
                    <a:gd name="T22" fmla="*/ 354 w 440"/>
                    <a:gd name="T23" fmla="*/ 96 h 342"/>
                    <a:gd name="T24" fmla="*/ 416 w 440"/>
                    <a:gd name="T25" fmla="*/ 103 h 342"/>
                    <a:gd name="T26" fmla="*/ 417 w 440"/>
                    <a:gd name="T27" fmla="*/ 104 h 342"/>
                    <a:gd name="T28" fmla="*/ 357 w 440"/>
                    <a:gd name="T29" fmla="*/ 107 h 342"/>
                    <a:gd name="T30" fmla="*/ 302 w 440"/>
                    <a:gd name="T31" fmla="*/ 108 h 342"/>
                    <a:gd name="T32" fmla="*/ 254 w 440"/>
                    <a:gd name="T33" fmla="*/ 114 h 342"/>
                    <a:gd name="T34" fmla="*/ 200 w 440"/>
                    <a:gd name="T35" fmla="*/ 127 h 342"/>
                    <a:gd name="T36" fmla="*/ 222 w 440"/>
                    <a:gd name="T37" fmla="*/ 147 h 342"/>
                    <a:gd name="T38" fmla="*/ 238 w 440"/>
                    <a:gd name="T39" fmla="*/ 166 h 342"/>
                    <a:gd name="T40" fmla="*/ 184 w 440"/>
                    <a:gd name="T41" fmla="*/ 149 h 342"/>
                    <a:gd name="T42" fmla="*/ 173 w 440"/>
                    <a:gd name="T43" fmla="*/ 160 h 342"/>
                    <a:gd name="T44" fmla="*/ 232 w 440"/>
                    <a:gd name="T45" fmla="*/ 169 h 342"/>
                    <a:gd name="T46" fmla="*/ 282 w 440"/>
                    <a:gd name="T47" fmla="*/ 191 h 342"/>
                    <a:gd name="T48" fmla="*/ 321 w 440"/>
                    <a:gd name="T49" fmla="*/ 238 h 342"/>
                    <a:gd name="T50" fmla="*/ 351 w 440"/>
                    <a:gd name="T51" fmla="*/ 282 h 342"/>
                    <a:gd name="T52" fmla="*/ 344 w 440"/>
                    <a:gd name="T53" fmla="*/ 292 h 342"/>
                    <a:gd name="T54" fmla="*/ 304 w 440"/>
                    <a:gd name="T55" fmla="*/ 262 h 342"/>
                    <a:gd name="T56" fmla="*/ 259 w 440"/>
                    <a:gd name="T57" fmla="*/ 231 h 342"/>
                    <a:gd name="T58" fmla="*/ 211 w 440"/>
                    <a:gd name="T59" fmla="*/ 201 h 342"/>
                    <a:gd name="T60" fmla="*/ 180 w 440"/>
                    <a:gd name="T61" fmla="*/ 187 h 342"/>
                    <a:gd name="T62" fmla="*/ 206 w 440"/>
                    <a:gd name="T63" fmla="*/ 237 h 342"/>
                    <a:gd name="T64" fmla="*/ 238 w 440"/>
                    <a:gd name="T65" fmla="*/ 282 h 342"/>
                    <a:gd name="T66" fmla="*/ 256 w 440"/>
                    <a:gd name="T67" fmla="*/ 342 h 342"/>
                    <a:gd name="T68" fmla="*/ 255 w 440"/>
                    <a:gd name="T69" fmla="*/ 385 h 342"/>
                    <a:gd name="T70" fmla="*/ 232 w 440"/>
                    <a:gd name="T71" fmla="*/ 336 h 342"/>
                    <a:gd name="T72" fmla="*/ 208 w 440"/>
                    <a:gd name="T73" fmla="*/ 274 h 342"/>
                    <a:gd name="T74" fmla="*/ 181 w 440"/>
                    <a:gd name="T75" fmla="*/ 233 h 342"/>
                    <a:gd name="T76" fmla="*/ 157 w 440"/>
                    <a:gd name="T77" fmla="*/ 175 h 342"/>
                    <a:gd name="T78" fmla="*/ 115 w 440"/>
                    <a:gd name="T79" fmla="*/ 217 h 342"/>
                    <a:gd name="T80" fmla="*/ 80 w 440"/>
                    <a:gd name="T81" fmla="*/ 269 h 342"/>
                    <a:gd name="T82" fmla="*/ 51 w 440"/>
                    <a:gd name="T83" fmla="*/ 339 h 342"/>
                    <a:gd name="T84" fmla="*/ 18 w 440"/>
                    <a:gd name="T85" fmla="*/ 393 h 342"/>
                    <a:gd name="T86" fmla="*/ 8 w 440"/>
                    <a:gd name="T87" fmla="*/ 387 h 342"/>
                    <a:gd name="T88" fmla="*/ 47 w 440"/>
                    <a:gd name="T89" fmla="*/ 312 h 342"/>
                    <a:gd name="T90" fmla="*/ 82 w 440"/>
                    <a:gd name="T91" fmla="*/ 256 h 342"/>
                    <a:gd name="T92" fmla="*/ 112 w 440"/>
                    <a:gd name="T93" fmla="*/ 201 h 342"/>
                    <a:gd name="T94" fmla="*/ 139 w 440"/>
                    <a:gd name="T95" fmla="*/ 150 h 342"/>
                    <a:gd name="T96" fmla="*/ 99 w 440"/>
                    <a:gd name="T97" fmla="*/ 107 h 342"/>
                    <a:gd name="T98" fmla="*/ 43 w 440"/>
                    <a:gd name="T99" fmla="*/ 84 h 342"/>
                    <a:gd name="T100" fmla="*/ 20 w 440"/>
                    <a:gd name="T101" fmla="*/ 47 h 342"/>
                    <a:gd name="T102" fmla="*/ 63 w 440"/>
                    <a:gd name="T103" fmla="*/ 85 h 342"/>
                    <a:gd name="T104" fmla="*/ 122 w 440"/>
                    <a:gd name="T105" fmla="*/ 114 h 34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40" h="342">
                      <a:moveTo>
                        <a:pt x="138" y="87"/>
                      </a:moveTo>
                      <a:lnTo>
                        <a:pt x="141" y="78"/>
                      </a:lnTo>
                      <a:lnTo>
                        <a:pt x="146" y="69"/>
                      </a:lnTo>
                      <a:lnTo>
                        <a:pt x="153" y="59"/>
                      </a:lnTo>
                      <a:lnTo>
                        <a:pt x="160" y="51"/>
                      </a:lnTo>
                      <a:lnTo>
                        <a:pt x="167" y="42"/>
                      </a:lnTo>
                      <a:lnTo>
                        <a:pt x="172" y="36"/>
                      </a:lnTo>
                      <a:lnTo>
                        <a:pt x="178" y="31"/>
                      </a:lnTo>
                      <a:lnTo>
                        <a:pt x="184" y="26"/>
                      </a:lnTo>
                      <a:lnTo>
                        <a:pt x="190" y="21"/>
                      </a:lnTo>
                      <a:lnTo>
                        <a:pt x="196" y="17"/>
                      </a:lnTo>
                      <a:lnTo>
                        <a:pt x="202" y="14"/>
                      </a:lnTo>
                      <a:lnTo>
                        <a:pt x="208" y="11"/>
                      </a:lnTo>
                      <a:lnTo>
                        <a:pt x="215" y="8"/>
                      </a:lnTo>
                      <a:lnTo>
                        <a:pt x="222" y="7"/>
                      </a:lnTo>
                      <a:lnTo>
                        <a:pt x="230" y="5"/>
                      </a:lnTo>
                      <a:lnTo>
                        <a:pt x="237" y="3"/>
                      </a:lnTo>
                      <a:lnTo>
                        <a:pt x="245" y="3"/>
                      </a:lnTo>
                      <a:lnTo>
                        <a:pt x="252" y="2"/>
                      </a:lnTo>
                      <a:lnTo>
                        <a:pt x="260" y="2"/>
                      </a:lnTo>
                      <a:lnTo>
                        <a:pt x="270" y="1"/>
                      </a:lnTo>
                      <a:lnTo>
                        <a:pt x="278" y="2"/>
                      </a:lnTo>
                      <a:lnTo>
                        <a:pt x="285" y="2"/>
                      </a:lnTo>
                      <a:lnTo>
                        <a:pt x="292" y="2"/>
                      </a:lnTo>
                      <a:lnTo>
                        <a:pt x="299" y="2"/>
                      </a:lnTo>
                      <a:lnTo>
                        <a:pt x="307" y="1"/>
                      </a:lnTo>
                      <a:lnTo>
                        <a:pt x="314" y="0"/>
                      </a:lnTo>
                      <a:lnTo>
                        <a:pt x="310" y="2"/>
                      </a:lnTo>
                      <a:lnTo>
                        <a:pt x="307" y="4"/>
                      </a:lnTo>
                      <a:lnTo>
                        <a:pt x="304" y="7"/>
                      </a:lnTo>
                      <a:lnTo>
                        <a:pt x="301" y="10"/>
                      </a:lnTo>
                      <a:lnTo>
                        <a:pt x="295" y="10"/>
                      </a:lnTo>
                      <a:lnTo>
                        <a:pt x="288" y="11"/>
                      </a:lnTo>
                      <a:lnTo>
                        <a:pt x="284" y="12"/>
                      </a:lnTo>
                      <a:lnTo>
                        <a:pt x="278" y="13"/>
                      </a:lnTo>
                      <a:lnTo>
                        <a:pt x="272" y="15"/>
                      </a:lnTo>
                      <a:lnTo>
                        <a:pt x="266" y="16"/>
                      </a:lnTo>
                      <a:lnTo>
                        <a:pt x="260" y="17"/>
                      </a:lnTo>
                      <a:lnTo>
                        <a:pt x="254" y="19"/>
                      </a:lnTo>
                      <a:lnTo>
                        <a:pt x="248" y="21"/>
                      </a:lnTo>
                      <a:lnTo>
                        <a:pt x="241" y="23"/>
                      </a:lnTo>
                      <a:lnTo>
                        <a:pt x="236" y="26"/>
                      </a:lnTo>
                      <a:lnTo>
                        <a:pt x="229" y="29"/>
                      </a:lnTo>
                      <a:lnTo>
                        <a:pt x="222" y="32"/>
                      </a:lnTo>
                      <a:lnTo>
                        <a:pt x="215" y="36"/>
                      </a:lnTo>
                      <a:lnTo>
                        <a:pt x="208" y="41"/>
                      </a:lnTo>
                      <a:lnTo>
                        <a:pt x="201" y="47"/>
                      </a:lnTo>
                      <a:lnTo>
                        <a:pt x="195" y="55"/>
                      </a:lnTo>
                      <a:lnTo>
                        <a:pt x="189" y="64"/>
                      </a:lnTo>
                      <a:lnTo>
                        <a:pt x="181" y="77"/>
                      </a:lnTo>
                      <a:lnTo>
                        <a:pt x="175" y="90"/>
                      </a:lnTo>
                      <a:lnTo>
                        <a:pt x="167" y="106"/>
                      </a:lnTo>
                      <a:lnTo>
                        <a:pt x="180" y="99"/>
                      </a:lnTo>
                      <a:lnTo>
                        <a:pt x="191" y="94"/>
                      </a:lnTo>
                      <a:lnTo>
                        <a:pt x="206" y="86"/>
                      </a:lnTo>
                      <a:lnTo>
                        <a:pt x="222" y="78"/>
                      </a:lnTo>
                      <a:lnTo>
                        <a:pt x="229" y="77"/>
                      </a:lnTo>
                      <a:lnTo>
                        <a:pt x="236" y="74"/>
                      </a:lnTo>
                      <a:lnTo>
                        <a:pt x="243" y="72"/>
                      </a:lnTo>
                      <a:lnTo>
                        <a:pt x="252" y="70"/>
                      </a:lnTo>
                      <a:lnTo>
                        <a:pt x="261" y="68"/>
                      </a:lnTo>
                      <a:lnTo>
                        <a:pt x="269" y="68"/>
                      </a:lnTo>
                      <a:lnTo>
                        <a:pt x="275" y="67"/>
                      </a:lnTo>
                      <a:lnTo>
                        <a:pt x="285" y="66"/>
                      </a:lnTo>
                      <a:lnTo>
                        <a:pt x="294" y="66"/>
                      </a:lnTo>
                      <a:lnTo>
                        <a:pt x="301" y="67"/>
                      </a:lnTo>
                      <a:lnTo>
                        <a:pt x="311" y="68"/>
                      </a:lnTo>
                      <a:lnTo>
                        <a:pt x="319" y="69"/>
                      </a:lnTo>
                      <a:lnTo>
                        <a:pt x="328" y="69"/>
                      </a:lnTo>
                      <a:lnTo>
                        <a:pt x="336" y="70"/>
                      </a:lnTo>
                      <a:lnTo>
                        <a:pt x="345" y="71"/>
                      </a:lnTo>
                      <a:lnTo>
                        <a:pt x="354" y="72"/>
                      </a:lnTo>
                      <a:lnTo>
                        <a:pt x="363" y="73"/>
                      </a:lnTo>
                      <a:lnTo>
                        <a:pt x="371" y="74"/>
                      </a:lnTo>
                      <a:lnTo>
                        <a:pt x="381" y="75"/>
                      </a:lnTo>
                      <a:lnTo>
                        <a:pt x="392" y="76"/>
                      </a:lnTo>
                      <a:lnTo>
                        <a:pt x="401" y="77"/>
                      </a:lnTo>
                      <a:lnTo>
                        <a:pt x="416" y="79"/>
                      </a:lnTo>
                      <a:lnTo>
                        <a:pt x="421" y="79"/>
                      </a:lnTo>
                      <a:lnTo>
                        <a:pt x="425" y="79"/>
                      </a:lnTo>
                      <a:lnTo>
                        <a:pt x="430" y="81"/>
                      </a:lnTo>
                      <a:lnTo>
                        <a:pt x="439" y="84"/>
                      </a:lnTo>
                      <a:lnTo>
                        <a:pt x="424" y="81"/>
                      </a:lnTo>
                      <a:lnTo>
                        <a:pt x="417" y="80"/>
                      </a:lnTo>
                      <a:lnTo>
                        <a:pt x="411" y="80"/>
                      </a:lnTo>
                      <a:lnTo>
                        <a:pt x="397" y="81"/>
                      </a:lnTo>
                      <a:lnTo>
                        <a:pt x="388" y="82"/>
                      </a:lnTo>
                      <a:lnTo>
                        <a:pt x="377" y="82"/>
                      </a:lnTo>
                      <a:lnTo>
                        <a:pt x="367" y="82"/>
                      </a:lnTo>
                      <a:lnTo>
                        <a:pt x="357" y="83"/>
                      </a:lnTo>
                      <a:lnTo>
                        <a:pt x="348" y="83"/>
                      </a:lnTo>
                      <a:lnTo>
                        <a:pt x="340" y="82"/>
                      </a:lnTo>
                      <a:lnTo>
                        <a:pt x="330" y="82"/>
                      </a:lnTo>
                      <a:lnTo>
                        <a:pt x="319" y="82"/>
                      </a:lnTo>
                      <a:lnTo>
                        <a:pt x="310" y="83"/>
                      </a:lnTo>
                      <a:lnTo>
                        <a:pt x="302" y="84"/>
                      </a:lnTo>
                      <a:lnTo>
                        <a:pt x="292" y="84"/>
                      </a:lnTo>
                      <a:lnTo>
                        <a:pt x="285" y="84"/>
                      </a:lnTo>
                      <a:lnTo>
                        <a:pt x="276" y="85"/>
                      </a:lnTo>
                      <a:lnTo>
                        <a:pt x="269" y="87"/>
                      </a:lnTo>
                      <a:lnTo>
                        <a:pt x="261" y="88"/>
                      </a:lnTo>
                      <a:lnTo>
                        <a:pt x="254" y="90"/>
                      </a:lnTo>
                      <a:lnTo>
                        <a:pt x="246" y="92"/>
                      </a:lnTo>
                      <a:lnTo>
                        <a:pt x="238" y="94"/>
                      </a:lnTo>
                      <a:lnTo>
                        <a:pt x="229" y="96"/>
                      </a:lnTo>
                      <a:lnTo>
                        <a:pt x="222" y="98"/>
                      </a:lnTo>
                      <a:lnTo>
                        <a:pt x="208" y="102"/>
                      </a:lnTo>
                      <a:lnTo>
                        <a:pt x="200" y="103"/>
                      </a:lnTo>
                      <a:lnTo>
                        <a:pt x="189" y="108"/>
                      </a:lnTo>
                      <a:lnTo>
                        <a:pt x="172" y="115"/>
                      </a:lnTo>
                      <a:lnTo>
                        <a:pt x="189" y="117"/>
                      </a:lnTo>
                      <a:lnTo>
                        <a:pt x="209" y="118"/>
                      </a:lnTo>
                      <a:lnTo>
                        <a:pt x="213" y="118"/>
                      </a:lnTo>
                      <a:lnTo>
                        <a:pt x="222" y="123"/>
                      </a:lnTo>
                      <a:lnTo>
                        <a:pt x="228" y="126"/>
                      </a:lnTo>
                      <a:lnTo>
                        <a:pt x="234" y="129"/>
                      </a:lnTo>
                      <a:lnTo>
                        <a:pt x="235" y="131"/>
                      </a:lnTo>
                      <a:lnTo>
                        <a:pt x="238" y="137"/>
                      </a:lnTo>
                      <a:lnTo>
                        <a:pt x="245" y="146"/>
                      </a:lnTo>
                      <a:lnTo>
                        <a:pt x="238" y="142"/>
                      </a:lnTo>
                      <a:lnTo>
                        <a:pt x="229" y="137"/>
                      </a:lnTo>
                      <a:lnTo>
                        <a:pt x="222" y="135"/>
                      </a:lnTo>
                      <a:lnTo>
                        <a:pt x="209" y="132"/>
                      </a:lnTo>
                      <a:lnTo>
                        <a:pt x="199" y="129"/>
                      </a:lnTo>
                      <a:lnTo>
                        <a:pt x="189" y="126"/>
                      </a:lnTo>
                      <a:lnTo>
                        <a:pt x="184" y="125"/>
                      </a:lnTo>
                      <a:lnTo>
                        <a:pt x="172" y="126"/>
                      </a:lnTo>
                      <a:lnTo>
                        <a:pt x="165" y="127"/>
                      </a:lnTo>
                      <a:lnTo>
                        <a:pt x="155" y="129"/>
                      </a:lnTo>
                      <a:lnTo>
                        <a:pt x="160" y="131"/>
                      </a:lnTo>
                      <a:lnTo>
                        <a:pt x="166" y="132"/>
                      </a:lnTo>
                      <a:lnTo>
                        <a:pt x="173" y="136"/>
                      </a:lnTo>
                      <a:lnTo>
                        <a:pt x="181" y="135"/>
                      </a:lnTo>
                      <a:lnTo>
                        <a:pt x="195" y="136"/>
                      </a:lnTo>
                      <a:lnTo>
                        <a:pt x="203" y="137"/>
                      </a:lnTo>
                      <a:lnTo>
                        <a:pt x="215" y="140"/>
                      </a:lnTo>
                      <a:lnTo>
                        <a:pt x="222" y="143"/>
                      </a:lnTo>
                      <a:lnTo>
                        <a:pt x="232" y="145"/>
                      </a:lnTo>
                      <a:lnTo>
                        <a:pt x="242" y="148"/>
                      </a:lnTo>
                      <a:lnTo>
                        <a:pt x="251" y="151"/>
                      </a:lnTo>
                      <a:lnTo>
                        <a:pt x="259" y="152"/>
                      </a:lnTo>
                      <a:lnTo>
                        <a:pt x="266" y="153"/>
                      </a:lnTo>
                      <a:lnTo>
                        <a:pt x="273" y="155"/>
                      </a:lnTo>
                      <a:lnTo>
                        <a:pt x="282" y="157"/>
                      </a:lnTo>
                      <a:lnTo>
                        <a:pt x="291" y="161"/>
                      </a:lnTo>
                      <a:lnTo>
                        <a:pt x="299" y="165"/>
                      </a:lnTo>
                      <a:lnTo>
                        <a:pt x="303" y="169"/>
                      </a:lnTo>
                      <a:lnTo>
                        <a:pt x="309" y="175"/>
                      </a:lnTo>
                      <a:lnTo>
                        <a:pt x="316" y="183"/>
                      </a:lnTo>
                      <a:lnTo>
                        <a:pt x="321" y="190"/>
                      </a:lnTo>
                      <a:lnTo>
                        <a:pt x="326" y="197"/>
                      </a:lnTo>
                      <a:lnTo>
                        <a:pt x="331" y="204"/>
                      </a:lnTo>
                      <a:lnTo>
                        <a:pt x="335" y="212"/>
                      </a:lnTo>
                      <a:lnTo>
                        <a:pt x="340" y="218"/>
                      </a:lnTo>
                      <a:lnTo>
                        <a:pt x="345" y="226"/>
                      </a:lnTo>
                      <a:lnTo>
                        <a:pt x="351" y="234"/>
                      </a:lnTo>
                      <a:lnTo>
                        <a:pt x="356" y="243"/>
                      </a:lnTo>
                      <a:lnTo>
                        <a:pt x="361" y="250"/>
                      </a:lnTo>
                      <a:lnTo>
                        <a:pt x="368" y="258"/>
                      </a:lnTo>
                      <a:lnTo>
                        <a:pt x="359" y="251"/>
                      </a:lnTo>
                      <a:lnTo>
                        <a:pt x="353" y="247"/>
                      </a:lnTo>
                      <a:lnTo>
                        <a:pt x="344" y="242"/>
                      </a:lnTo>
                      <a:lnTo>
                        <a:pt x="336" y="236"/>
                      </a:lnTo>
                      <a:lnTo>
                        <a:pt x="330" y="231"/>
                      </a:lnTo>
                      <a:lnTo>
                        <a:pt x="323" y="226"/>
                      </a:lnTo>
                      <a:lnTo>
                        <a:pt x="317" y="222"/>
                      </a:lnTo>
                      <a:lnTo>
                        <a:pt x="311" y="218"/>
                      </a:lnTo>
                      <a:lnTo>
                        <a:pt x="304" y="214"/>
                      </a:lnTo>
                      <a:lnTo>
                        <a:pt x="297" y="210"/>
                      </a:lnTo>
                      <a:lnTo>
                        <a:pt x="291" y="205"/>
                      </a:lnTo>
                      <a:lnTo>
                        <a:pt x="284" y="200"/>
                      </a:lnTo>
                      <a:lnTo>
                        <a:pt x="275" y="195"/>
                      </a:lnTo>
                      <a:lnTo>
                        <a:pt x="267" y="189"/>
                      </a:lnTo>
                      <a:lnTo>
                        <a:pt x="259" y="183"/>
                      </a:lnTo>
                      <a:lnTo>
                        <a:pt x="252" y="179"/>
                      </a:lnTo>
                      <a:lnTo>
                        <a:pt x="245" y="174"/>
                      </a:lnTo>
                      <a:lnTo>
                        <a:pt x="237" y="170"/>
                      </a:lnTo>
                      <a:lnTo>
                        <a:pt x="229" y="167"/>
                      </a:lnTo>
                      <a:lnTo>
                        <a:pt x="222" y="165"/>
                      </a:lnTo>
                      <a:lnTo>
                        <a:pt x="211" y="162"/>
                      </a:lnTo>
                      <a:lnTo>
                        <a:pt x="201" y="159"/>
                      </a:lnTo>
                      <a:lnTo>
                        <a:pt x="194" y="157"/>
                      </a:lnTo>
                      <a:lnTo>
                        <a:pt x="186" y="155"/>
                      </a:lnTo>
                      <a:lnTo>
                        <a:pt x="175" y="149"/>
                      </a:lnTo>
                      <a:lnTo>
                        <a:pt x="163" y="144"/>
                      </a:lnTo>
                      <a:lnTo>
                        <a:pt x="180" y="155"/>
                      </a:lnTo>
                      <a:lnTo>
                        <a:pt x="182" y="157"/>
                      </a:lnTo>
                      <a:lnTo>
                        <a:pt x="186" y="162"/>
                      </a:lnTo>
                      <a:lnTo>
                        <a:pt x="190" y="168"/>
                      </a:lnTo>
                      <a:lnTo>
                        <a:pt x="195" y="175"/>
                      </a:lnTo>
                      <a:lnTo>
                        <a:pt x="201" y="182"/>
                      </a:lnTo>
                      <a:lnTo>
                        <a:pt x="206" y="189"/>
                      </a:lnTo>
                      <a:lnTo>
                        <a:pt x="212" y="197"/>
                      </a:lnTo>
                      <a:lnTo>
                        <a:pt x="217" y="204"/>
                      </a:lnTo>
                      <a:lnTo>
                        <a:pt x="222" y="210"/>
                      </a:lnTo>
                      <a:lnTo>
                        <a:pt x="227" y="217"/>
                      </a:lnTo>
                      <a:lnTo>
                        <a:pt x="233" y="227"/>
                      </a:lnTo>
                      <a:lnTo>
                        <a:pt x="238" y="234"/>
                      </a:lnTo>
                      <a:lnTo>
                        <a:pt x="242" y="241"/>
                      </a:lnTo>
                      <a:lnTo>
                        <a:pt x="246" y="248"/>
                      </a:lnTo>
                      <a:lnTo>
                        <a:pt x="250" y="255"/>
                      </a:lnTo>
                      <a:lnTo>
                        <a:pt x="252" y="262"/>
                      </a:lnTo>
                      <a:lnTo>
                        <a:pt x="254" y="267"/>
                      </a:lnTo>
                      <a:lnTo>
                        <a:pt x="256" y="275"/>
                      </a:lnTo>
                      <a:lnTo>
                        <a:pt x="257" y="285"/>
                      </a:lnTo>
                      <a:lnTo>
                        <a:pt x="258" y="294"/>
                      </a:lnTo>
                      <a:lnTo>
                        <a:pt x="259" y="304"/>
                      </a:lnTo>
                      <a:lnTo>
                        <a:pt x="261" y="313"/>
                      </a:lnTo>
                      <a:lnTo>
                        <a:pt x="262" y="323"/>
                      </a:lnTo>
                      <a:lnTo>
                        <a:pt x="255" y="313"/>
                      </a:lnTo>
                      <a:lnTo>
                        <a:pt x="249" y="307"/>
                      </a:lnTo>
                      <a:lnTo>
                        <a:pt x="245" y="300"/>
                      </a:lnTo>
                      <a:lnTo>
                        <a:pt x="241" y="295"/>
                      </a:lnTo>
                      <a:lnTo>
                        <a:pt x="238" y="288"/>
                      </a:lnTo>
                      <a:lnTo>
                        <a:pt x="236" y="280"/>
                      </a:lnTo>
                      <a:lnTo>
                        <a:pt x="232" y="271"/>
                      </a:lnTo>
                      <a:lnTo>
                        <a:pt x="228" y="263"/>
                      </a:lnTo>
                      <a:lnTo>
                        <a:pt x="224" y="254"/>
                      </a:lnTo>
                      <a:lnTo>
                        <a:pt x="221" y="246"/>
                      </a:lnTo>
                      <a:lnTo>
                        <a:pt x="217" y="238"/>
                      </a:lnTo>
                      <a:lnTo>
                        <a:pt x="212" y="232"/>
                      </a:lnTo>
                      <a:lnTo>
                        <a:pt x="208" y="226"/>
                      </a:lnTo>
                      <a:lnTo>
                        <a:pt x="202" y="218"/>
                      </a:lnTo>
                      <a:lnTo>
                        <a:pt x="196" y="211"/>
                      </a:lnTo>
                      <a:lnTo>
                        <a:pt x="191" y="205"/>
                      </a:lnTo>
                      <a:lnTo>
                        <a:pt x="186" y="199"/>
                      </a:lnTo>
                      <a:lnTo>
                        <a:pt x="185" y="194"/>
                      </a:lnTo>
                      <a:lnTo>
                        <a:pt x="181" y="185"/>
                      </a:lnTo>
                      <a:lnTo>
                        <a:pt x="177" y="179"/>
                      </a:lnTo>
                      <a:lnTo>
                        <a:pt x="174" y="171"/>
                      </a:lnTo>
                      <a:lnTo>
                        <a:pt x="172" y="169"/>
                      </a:lnTo>
                      <a:lnTo>
                        <a:pt x="165" y="162"/>
                      </a:lnTo>
                      <a:lnTo>
                        <a:pt x="161" y="155"/>
                      </a:lnTo>
                      <a:lnTo>
                        <a:pt x="157" y="149"/>
                      </a:lnTo>
                      <a:lnTo>
                        <a:pt x="153" y="143"/>
                      </a:lnTo>
                      <a:lnTo>
                        <a:pt x="145" y="146"/>
                      </a:lnTo>
                      <a:lnTo>
                        <a:pt x="137" y="151"/>
                      </a:lnTo>
                      <a:lnTo>
                        <a:pt x="129" y="158"/>
                      </a:lnTo>
                      <a:lnTo>
                        <a:pt x="121" y="164"/>
                      </a:lnTo>
                      <a:lnTo>
                        <a:pt x="115" y="170"/>
                      </a:lnTo>
                      <a:lnTo>
                        <a:pt x="110" y="176"/>
                      </a:lnTo>
                      <a:lnTo>
                        <a:pt x="104" y="185"/>
                      </a:lnTo>
                      <a:lnTo>
                        <a:pt x="97" y="195"/>
                      </a:lnTo>
                      <a:lnTo>
                        <a:pt x="92" y="203"/>
                      </a:lnTo>
                      <a:lnTo>
                        <a:pt x="85" y="212"/>
                      </a:lnTo>
                      <a:lnTo>
                        <a:pt x="80" y="221"/>
                      </a:lnTo>
                      <a:lnTo>
                        <a:pt x="76" y="229"/>
                      </a:lnTo>
                      <a:lnTo>
                        <a:pt x="71" y="237"/>
                      </a:lnTo>
                      <a:lnTo>
                        <a:pt x="67" y="245"/>
                      </a:lnTo>
                      <a:lnTo>
                        <a:pt x="62" y="254"/>
                      </a:lnTo>
                      <a:lnTo>
                        <a:pt x="58" y="263"/>
                      </a:lnTo>
                      <a:lnTo>
                        <a:pt x="51" y="273"/>
                      </a:lnTo>
                      <a:lnTo>
                        <a:pt x="45" y="283"/>
                      </a:lnTo>
                      <a:lnTo>
                        <a:pt x="38" y="294"/>
                      </a:lnTo>
                      <a:lnTo>
                        <a:pt x="33" y="303"/>
                      </a:lnTo>
                      <a:lnTo>
                        <a:pt x="28" y="309"/>
                      </a:lnTo>
                      <a:lnTo>
                        <a:pt x="24" y="315"/>
                      </a:lnTo>
                      <a:lnTo>
                        <a:pt x="18" y="321"/>
                      </a:lnTo>
                      <a:lnTo>
                        <a:pt x="13" y="327"/>
                      </a:lnTo>
                      <a:lnTo>
                        <a:pt x="7" y="333"/>
                      </a:lnTo>
                      <a:lnTo>
                        <a:pt x="0" y="341"/>
                      </a:lnTo>
                      <a:lnTo>
                        <a:pt x="2" y="331"/>
                      </a:lnTo>
                      <a:lnTo>
                        <a:pt x="5" y="324"/>
                      </a:lnTo>
                      <a:lnTo>
                        <a:pt x="8" y="315"/>
                      </a:lnTo>
                      <a:lnTo>
                        <a:pt x="13" y="309"/>
                      </a:lnTo>
                      <a:lnTo>
                        <a:pt x="20" y="298"/>
                      </a:lnTo>
                      <a:lnTo>
                        <a:pt x="27" y="287"/>
                      </a:lnTo>
                      <a:lnTo>
                        <a:pt x="35" y="275"/>
                      </a:lnTo>
                      <a:lnTo>
                        <a:pt x="41" y="265"/>
                      </a:lnTo>
                      <a:lnTo>
                        <a:pt x="47" y="255"/>
                      </a:lnTo>
                      <a:lnTo>
                        <a:pt x="54" y="246"/>
                      </a:lnTo>
                      <a:lnTo>
                        <a:pt x="59" y="238"/>
                      </a:lnTo>
                      <a:lnTo>
                        <a:pt x="64" y="231"/>
                      </a:lnTo>
                      <a:lnTo>
                        <a:pt x="69" y="224"/>
                      </a:lnTo>
                      <a:lnTo>
                        <a:pt x="76" y="216"/>
                      </a:lnTo>
                      <a:lnTo>
                        <a:pt x="82" y="208"/>
                      </a:lnTo>
                      <a:lnTo>
                        <a:pt x="88" y="199"/>
                      </a:lnTo>
                      <a:lnTo>
                        <a:pt x="95" y="190"/>
                      </a:lnTo>
                      <a:lnTo>
                        <a:pt x="100" y="183"/>
                      </a:lnTo>
                      <a:lnTo>
                        <a:pt x="105" y="175"/>
                      </a:lnTo>
                      <a:lnTo>
                        <a:pt x="110" y="167"/>
                      </a:lnTo>
                      <a:lnTo>
                        <a:pt x="112" y="162"/>
                      </a:lnTo>
                      <a:lnTo>
                        <a:pt x="114" y="156"/>
                      </a:lnTo>
                      <a:lnTo>
                        <a:pt x="118" y="151"/>
                      </a:lnTo>
                      <a:lnTo>
                        <a:pt x="122" y="145"/>
                      </a:lnTo>
                      <a:lnTo>
                        <a:pt x="129" y="138"/>
                      </a:lnTo>
                      <a:lnTo>
                        <a:pt x="134" y="131"/>
                      </a:lnTo>
                      <a:lnTo>
                        <a:pt x="139" y="126"/>
                      </a:lnTo>
                      <a:lnTo>
                        <a:pt x="143" y="119"/>
                      </a:lnTo>
                      <a:lnTo>
                        <a:pt x="141" y="114"/>
                      </a:lnTo>
                      <a:lnTo>
                        <a:pt x="139" y="106"/>
                      </a:lnTo>
                      <a:lnTo>
                        <a:pt x="127" y="102"/>
                      </a:lnTo>
                      <a:lnTo>
                        <a:pt x="113" y="92"/>
                      </a:lnTo>
                      <a:lnTo>
                        <a:pt x="99" y="83"/>
                      </a:lnTo>
                      <a:lnTo>
                        <a:pt x="92" y="78"/>
                      </a:lnTo>
                      <a:lnTo>
                        <a:pt x="86" y="74"/>
                      </a:lnTo>
                      <a:lnTo>
                        <a:pt x="75" y="70"/>
                      </a:lnTo>
                      <a:lnTo>
                        <a:pt x="64" y="66"/>
                      </a:lnTo>
                      <a:lnTo>
                        <a:pt x="52" y="63"/>
                      </a:lnTo>
                      <a:lnTo>
                        <a:pt x="43" y="60"/>
                      </a:lnTo>
                      <a:lnTo>
                        <a:pt x="33" y="56"/>
                      </a:lnTo>
                      <a:lnTo>
                        <a:pt x="24" y="53"/>
                      </a:lnTo>
                      <a:lnTo>
                        <a:pt x="15" y="51"/>
                      </a:lnTo>
                      <a:lnTo>
                        <a:pt x="8" y="49"/>
                      </a:lnTo>
                      <a:lnTo>
                        <a:pt x="15" y="49"/>
                      </a:lnTo>
                      <a:lnTo>
                        <a:pt x="20" y="47"/>
                      </a:lnTo>
                      <a:lnTo>
                        <a:pt x="25" y="47"/>
                      </a:lnTo>
                      <a:lnTo>
                        <a:pt x="29" y="46"/>
                      </a:lnTo>
                      <a:lnTo>
                        <a:pt x="34" y="47"/>
                      </a:lnTo>
                      <a:lnTo>
                        <a:pt x="45" y="51"/>
                      </a:lnTo>
                      <a:lnTo>
                        <a:pt x="53" y="56"/>
                      </a:lnTo>
                      <a:lnTo>
                        <a:pt x="63" y="61"/>
                      </a:lnTo>
                      <a:lnTo>
                        <a:pt x="72" y="66"/>
                      </a:lnTo>
                      <a:lnTo>
                        <a:pt x="84" y="71"/>
                      </a:lnTo>
                      <a:lnTo>
                        <a:pt x="93" y="77"/>
                      </a:lnTo>
                      <a:lnTo>
                        <a:pt x="101" y="81"/>
                      </a:lnTo>
                      <a:lnTo>
                        <a:pt x="115" y="88"/>
                      </a:lnTo>
                      <a:lnTo>
                        <a:pt x="122" y="90"/>
                      </a:lnTo>
                      <a:lnTo>
                        <a:pt x="128" y="89"/>
                      </a:lnTo>
                      <a:lnTo>
                        <a:pt x="133" y="88"/>
                      </a:lnTo>
                      <a:lnTo>
                        <a:pt x="138" y="87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7" name="Freeform 17">
                  <a:extLst>
                    <a:ext uri="{FF2B5EF4-FFF2-40B4-BE49-F238E27FC236}">
                      <a16:creationId xmlns:a16="http://schemas.microsoft.com/office/drawing/2014/main" id="{B16087A5-9510-43DE-8AEA-D36AD96ADBFF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900" y="1641"/>
                  <a:ext cx="39" cy="193"/>
                </a:xfrm>
                <a:custGeom>
                  <a:avLst/>
                  <a:gdLst>
                    <a:gd name="T0" fmla="*/ 20 w 39"/>
                    <a:gd name="T1" fmla="*/ 0 h 193"/>
                    <a:gd name="T2" fmla="*/ 25 w 39"/>
                    <a:gd name="T3" fmla="*/ 9 h 193"/>
                    <a:gd name="T4" fmla="*/ 28 w 39"/>
                    <a:gd name="T5" fmla="*/ 15 h 193"/>
                    <a:gd name="T6" fmla="*/ 34 w 39"/>
                    <a:gd name="T7" fmla="*/ 24 h 193"/>
                    <a:gd name="T8" fmla="*/ 36 w 39"/>
                    <a:gd name="T9" fmla="*/ 33 h 193"/>
                    <a:gd name="T10" fmla="*/ 37 w 39"/>
                    <a:gd name="T11" fmla="*/ 43 h 193"/>
                    <a:gd name="T12" fmla="*/ 37 w 39"/>
                    <a:gd name="T13" fmla="*/ 56 h 193"/>
                    <a:gd name="T14" fmla="*/ 38 w 39"/>
                    <a:gd name="T15" fmla="*/ 64 h 193"/>
                    <a:gd name="T16" fmla="*/ 37 w 39"/>
                    <a:gd name="T17" fmla="*/ 75 h 193"/>
                    <a:gd name="T18" fmla="*/ 36 w 39"/>
                    <a:gd name="T19" fmla="*/ 86 h 193"/>
                    <a:gd name="T20" fmla="*/ 34 w 39"/>
                    <a:gd name="T21" fmla="*/ 97 h 193"/>
                    <a:gd name="T22" fmla="*/ 31 w 39"/>
                    <a:gd name="T23" fmla="*/ 113 h 193"/>
                    <a:gd name="T24" fmla="*/ 29 w 39"/>
                    <a:gd name="T25" fmla="*/ 122 h 193"/>
                    <a:gd name="T26" fmla="*/ 24 w 39"/>
                    <a:gd name="T27" fmla="*/ 132 h 193"/>
                    <a:gd name="T28" fmla="*/ 18 w 39"/>
                    <a:gd name="T29" fmla="*/ 144 h 193"/>
                    <a:gd name="T30" fmla="*/ 12 w 39"/>
                    <a:gd name="T31" fmla="*/ 155 h 193"/>
                    <a:gd name="T32" fmla="*/ 7 w 39"/>
                    <a:gd name="T33" fmla="*/ 165 h 193"/>
                    <a:gd name="T34" fmla="*/ 3 w 39"/>
                    <a:gd name="T35" fmla="*/ 174 h 193"/>
                    <a:gd name="T36" fmla="*/ 0 w 39"/>
                    <a:gd name="T37" fmla="*/ 192 h 193"/>
                    <a:gd name="T38" fmla="*/ 1 w 39"/>
                    <a:gd name="T39" fmla="*/ 174 h 193"/>
                    <a:gd name="T40" fmla="*/ 3 w 39"/>
                    <a:gd name="T41" fmla="*/ 162 h 193"/>
                    <a:gd name="T42" fmla="*/ 4 w 39"/>
                    <a:gd name="T43" fmla="*/ 151 h 193"/>
                    <a:gd name="T44" fmla="*/ 5 w 39"/>
                    <a:gd name="T45" fmla="*/ 139 h 193"/>
                    <a:gd name="T46" fmla="*/ 7 w 39"/>
                    <a:gd name="T47" fmla="*/ 124 h 193"/>
                    <a:gd name="T48" fmla="*/ 10 w 39"/>
                    <a:gd name="T49" fmla="*/ 113 h 193"/>
                    <a:gd name="T50" fmla="*/ 12 w 39"/>
                    <a:gd name="T51" fmla="*/ 102 h 193"/>
                    <a:gd name="T52" fmla="*/ 15 w 39"/>
                    <a:gd name="T53" fmla="*/ 93 h 193"/>
                    <a:gd name="T54" fmla="*/ 18 w 39"/>
                    <a:gd name="T55" fmla="*/ 82 h 193"/>
                    <a:gd name="T56" fmla="*/ 20 w 39"/>
                    <a:gd name="T57" fmla="*/ 72 h 193"/>
                    <a:gd name="T58" fmla="*/ 22 w 39"/>
                    <a:gd name="T59" fmla="*/ 61 h 193"/>
                    <a:gd name="T60" fmla="*/ 23 w 39"/>
                    <a:gd name="T61" fmla="*/ 52 h 193"/>
                    <a:gd name="T62" fmla="*/ 24 w 39"/>
                    <a:gd name="T63" fmla="*/ 41 h 193"/>
                    <a:gd name="T64" fmla="*/ 24 w 39"/>
                    <a:gd name="T65" fmla="*/ 30 h 193"/>
                    <a:gd name="T66" fmla="*/ 24 w 39"/>
                    <a:gd name="T67" fmla="*/ 15 h 193"/>
                    <a:gd name="T68" fmla="*/ 22 w 39"/>
                    <a:gd name="T69" fmla="*/ 8 h 193"/>
                    <a:gd name="T70" fmla="*/ 20 w 39"/>
                    <a:gd name="T71" fmla="*/ 0 h 1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39" h="193">
                      <a:moveTo>
                        <a:pt x="20" y="0"/>
                      </a:moveTo>
                      <a:lnTo>
                        <a:pt x="25" y="9"/>
                      </a:lnTo>
                      <a:lnTo>
                        <a:pt x="28" y="15"/>
                      </a:lnTo>
                      <a:lnTo>
                        <a:pt x="34" y="24"/>
                      </a:lnTo>
                      <a:lnTo>
                        <a:pt x="36" y="33"/>
                      </a:lnTo>
                      <a:lnTo>
                        <a:pt x="37" y="43"/>
                      </a:lnTo>
                      <a:lnTo>
                        <a:pt x="37" y="56"/>
                      </a:lnTo>
                      <a:lnTo>
                        <a:pt x="38" y="64"/>
                      </a:lnTo>
                      <a:lnTo>
                        <a:pt x="37" y="75"/>
                      </a:lnTo>
                      <a:lnTo>
                        <a:pt x="36" y="86"/>
                      </a:lnTo>
                      <a:lnTo>
                        <a:pt x="34" y="97"/>
                      </a:lnTo>
                      <a:lnTo>
                        <a:pt x="31" y="113"/>
                      </a:lnTo>
                      <a:lnTo>
                        <a:pt x="29" y="122"/>
                      </a:lnTo>
                      <a:lnTo>
                        <a:pt x="24" y="132"/>
                      </a:lnTo>
                      <a:lnTo>
                        <a:pt x="18" y="144"/>
                      </a:lnTo>
                      <a:lnTo>
                        <a:pt x="12" y="155"/>
                      </a:lnTo>
                      <a:lnTo>
                        <a:pt x="7" y="165"/>
                      </a:lnTo>
                      <a:lnTo>
                        <a:pt x="3" y="174"/>
                      </a:lnTo>
                      <a:lnTo>
                        <a:pt x="0" y="192"/>
                      </a:lnTo>
                      <a:lnTo>
                        <a:pt x="1" y="174"/>
                      </a:lnTo>
                      <a:lnTo>
                        <a:pt x="3" y="162"/>
                      </a:lnTo>
                      <a:lnTo>
                        <a:pt x="4" y="151"/>
                      </a:lnTo>
                      <a:lnTo>
                        <a:pt x="5" y="139"/>
                      </a:lnTo>
                      <a:lnTo>
                        <a:pt x="7" y="124"/>
                      </a:lnTo>
                      <a:lnTo>
                        <a:pt x="10" y="113"/>
                      </a:lnTo>
                      <a:lnTo>
                        <a:pt x="12" y="102"/>
                      </a:lnTo>
                      <a:lnTo>
                        <a:pt x="15" y="93"/>
                      </a:lnTo>
                      <a:lnTo>
                        <a:pt x="18" y="82"/>
                      </a:lnTo>
                      <a:lnTo>
                        <a:pt x="20" y="72"/>
                      </a:lnTo>
                      <a:lnTo>
                        <a:pt x="22" y="61"/>
                      </a:lnTo>
                      <a:lnTo>
                        <a:pt x="23" y="52"/>
                      </a:lnTo>
                      <a:lnTo>
                        <a:pt x="24" y="41"/>
                      </a:lnTo>
                      <a:lnTo>
                        <a:pt x="24" y="30"/>
                      </a:lnTo>
                      <a:lnTo>
                        <a:pt x="24" y="15"/>
                      </a:lnTo>
                      <a:lnTo>
                        <a:pt x="22" y="8"/>
                      </a:lnTo>
                      <a:lnTo>
                        <a:pt x="20" y="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8" name="Freeform 18">
                  <a:extLst>
                    <a:ext uri="{FF2B5EF4-FFF2-40B4-BE49-F238E27FC236}">
                      <a16:creationId xmlns:a16="http://schemas.microsoft.com/office/drawing/2014/main" id="{06D166CE-89FD-46F5-A34A-6EF03A083DC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19" y="1535"/>
                  <a:ext cx="168" cy="50"/>
                </a:xfrm>
                <a:custGeom>
                  <a:avLst/>
                  <a:gdLst>
                    <a:gd name="T0" fmla="*/ 112 w 171"/>
                    <a:gd name="T1" fmla="*/ 49 h 50"/>
                    <a:gd name="T2" fmla="*/ 110 w 171"/>
                    <a:gd name="T3" fmla="*/ 40 h 50"/>
                    <a:gd name="T4" fmla="*/ 108 w 171"/>
                    <a:gd name="T5" fmla="*/ 33 h 50"/>
                    <a:gd name="T6" fmla="*/ 106 w 171"/>
                    <a:gd name="T7" fmla="*/ 31 h 50"/>
                    <a:gd name="T8" fmla="*/ 101 w 171"/>
                    <a:gd name="T9" fmla="*/ 29 h 50"/>
                    <a:gd name="T10" fmla="*/ 97 w 171"/>
                    <a:gd name="T11" fmla="*/ 27 h 50"/>
                    <a:gd name="T12" fmla="*/ 92 w 171"/>
                    <a:gd name="T13" fmla="*/ 29 h 50"/>
                    <a:gd name="T14" fmla="*/ 84 w 171"/>
                    <a:gd name="T15" fmla="*/ 30 h 50"/>
                    <a:gd name="T16" fmla="*/ 80 w 171"/>
                    <a:gd name="T17" fmla="*/ 27 h 50"/>
                    <a:gd name="T18" fmla="*/ 74 w 171"/>
                    <a:gd name="T19" fmla="*/ 22 h 50"/>
                    <a:gd name="T20" fmla="*/ 68 w 171"/>
                    <a:gd name="T21" fmla="*/ 18 h 50"/>
                    <a:gd name="T22" fmla="*/ 64 w 171"/>
                    <a:gd name="T23" fmla="*/ 16 h 50"/>
                    <a:gd name="T24" fmla="*/ 56 w 171"/>
                    <a:gd name="T25" fmla="*/ 12 h 50"/>
                    <a:gd name="T26" fmla="*/ 43 w 171"/>
                    <a:gd name="T27" fmla="*/ 8 h 50"/>
                    <a:gd name="T28" fmla="*/ 31 w 171"/>
                    <a:gd name="T29" fmla="*/ 5 h 50"/>
                    <a:gd name="T30" fmla="*/ 28 w 171"/>
                    <a:gd name="T31" fmla="*/ 1 h 50"/>
                    <a:gd name="T32" fmla="*/ 28 w 171"/>
                    <a:gd name="T33" fmla="*/ 1 h 50"/>
                    <a:gd name="T34" fmla="*/ 15 w 171"/>
                    <a:gd name="T35" fmla="*/ 0 h 50"/>
                    <a:gd name="T36" fmla="*/ 12 w 171"/>
                    <a:gd name="T37" fmla="*/ 1 h 50"/>
                    <a:gd name="T38" fmla="*/ 7 w 171"/>
                    <a:gd name="T39" fmla="*/ 4 h 50"/>
                    <a:gd name="T40" fmla="*/ 3 w 171"/>
                    <a:gd name="T41" fmla="*/ 7 h 50"/>
                    <a:gd name="T42" fmla="*/ 0 w 171"/>
                    <a:gd name="T43" fmla="*/ 11 h 50"/>
                    <a:gd name="T44" fmla="*/ 5 w 171"/>
                    <a:gd name="T45" fmla="*/ 11 h 50"/>
                    <a:gd name="T46" fmla="*/ 12 w 171"/>
                    <a:gd name="T47" fmla="*/ 12 h 50"/>
                    <a:gd name="T48" fmla="*/ 19 w 171"/>
                    <a:gd name="T49" fmla="*/ 12 h 50"/>
                    <a:gd name="T50" fmla="*/ 23 w 171"/>
                    <a:gd name="T51" fmla="*/ 11 h 50"/>
                    <a:gd name="T52" fmla="*/ 28 w 171"/>
                    <a:gd name="T53" fmla="*/ 11 h 50"/>
                    <a:gd name="T54" fmla="*/ 28 w 171"/>
                    <a:gd name="T55" fmla="*/ 11 h 50"/>
                    <a:gd name="T56" fmla="*/ 28 w 171"/>
                    <a:gd name="T57" fmla="*/ 11 h 50"/>
                    <a:gd name="T58" fmla="*/ 37 w 171"/>
                    <a:gd name="T59" fmla="*/ 12 h 50"/>
                    <a:gd name="T60" fmla="*/ 47 w 171"/>
                    <a:gd name="T61" fmla="*/ 14 h 50"/>
                    <a:gd name="T62" fmla="*/ 57 w 171"/>
                    <a:gd name="T63" fmla="*/ 15 h 50"/>
                    <a:gd name="T64" fmla="*/ 64 w 171"/>
                    <a:gd name="T65" fmla="*/ 16 h 50"/>
                    <a:gd name="T66" fmla="*/ 68 w 171"/>
                    <a:gd name="T67" fmla="*/ 19 h 50"/>
                    <a:gd name="T68" fmla="*/ 72 w 171"/>
                    <a:gd name="T69" fmla="*/ 23 h 50"/>
                    <a:gd name="T70" fmla="*/ 76 w 171"/>
                    <a:gd name="T71" fmla="*/ 27 h 50"/>
                    <a:gd name="T72" fmla="*/ 81 w 171"/>
                    <a:gd name="T73" fmla="*/ 31 h 50"/>
                    <a:gd name="T74" fmla="*/ 83 w 171"/>
                    <a:gd name="T75" fmla="*/ 32 h 50"/>
                    <a:gd name="T76" fmla="*/ 86 w 171"/>
                    <a:gd name="T77" fmla="*/ 31 h 50"/>
                    <a:gd name="T78" fmla="*/ 92 w 171"/>
                    <a:gd name="T79" fmla="*/ 34 h 50"/>
                    <a:gd name="T80" fmla="*/ 96 w 171"/>
                    <a:gd name="T81" fmla="*/ 37 h 50"/>
                    <a:gd name="T82" fmla="*/ 100 w 171"/>
                    <a:gd name="T83" fmla="*/ 40 h 50"/>
                    <a:gd name="T84" fmla="*/ 106 w 171"/>
                    <a:gd name="T85" fmla="*/ 44 h 50"/>
                    <a:gd name="T86" fmla="*/ 110 w 171"/>
                    <a:gd name="T87" fmla="*/ 46 h 50"/>
                    <a:gd name="T88" fmla="*/ 112 w 171"/>
                    <a:gd name="T89" fmla="*/ 49 h 50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0" t="0" r="r" b="b"/>
                  <a:pathLst>
                    <a:path w="171" h="50">
                      <a:moveTo>
                        <a:pt x="170" y="49"/>
                      </a:moveTo>
                      <a:lnTo>
                        <a:pt x="167" y="40"/>
                      </a:lnTo>
                      <a:lnTo>
                        <a:pt x="163" y="33"/>
                      </a:lnTo>
                      <a:lnTo>
                        <a:pt x="160" y="31"/>
                      </a:lnTo>
                      <a:lnTo>
                        <a:pt x="153" y="29"/>
                      </a:lnTo>
                      <a:lnTo>
                        <a:pt x="147" y="27"/>
                      </a:lnTo>
                      <a:lnTo>
                        <a:pt x="140" y="29"/>
                      </a:lnTo>
                      <a:lnTo>
                        <a:pt x="132" y="30"/>
                      </a:lnTo>
                      <a:lnTo>
                        <a:pt x="123" y="27"/>
                      </a:lnTo>
                      <a:lnTo>
                        <a:pt x="111" y="22"/>
                      </a:lnTo>
                      <a:lnTo>
                        <a:pt x="100" y="18"/>
                      </a:lnTo>
                      <a:lnTo>
                        <a:pt x="92" y="16"/>
                      </a:lnTo>
                      <a:lnTo>
                        <a:pt x="80" y="12"/>
                      </a:lnTo>
                      <a:lnTo>
                        <a:pt x="67" y="8"/>
                      </a:lnTo>
                      <a:lnTo>
                        <a:pt x="55" y="5"/>
                      </a:lnTo>
                      <a:lnTo>
                        <a:pt x="42" y="1"/>
                      </a:lnTo>
                      <a:lnTo>
                        <a:pt x="28" y="1"/>
                      </a:lnTo>
                      <a:lnTo>
                        <a:pt x="15" y="0"/>
                      </a:lnTo>
                      <a:lnTo>
                        <a:pt x="12" y="1"/>
                      </a:lnTo>
                      <a:lnTo>
                        <a:pt x="7" y="4"/>
                      </a:lnTo>
                      <a:lnTo>
                        <a:pt x="3" y="7"/>
                      </a:lnTo>
                      <a:lnTo>
                        <a:pt x="0" y="11"/>
                      </a:lnTo>
                      <a:lnTo>
                        <a:pt x="5" y="11"/>
                      </a:lnTo>
                      <a:lnTo>
                        <a:pt x="12" y="12"/>
                      </a:lnTo>
                      <a:lnTo>
                        <a:pt x="19" y="12"/>
                      </a:lnTo>
                      <a:lnTo>
                        <a:pt x="23" y="11"/>
                      </a:lnTo>
                      <a:lnTo>
                        <a:pt x="30" y="11"/>
                      </a:lnTo>
                      <a:lnTo>
                        <a:pt x="39" y="11"/>
                      </a:lnTo>
                      <a:lnTo>
                        <a:pt x="51" y="11"/>
                      </a:lnTo>
                      <a:lnTo>
                        <a:pt x="61" y="12"/>
                      </a:lnTo>
                      <a:lnTo>
                        <a:pt x="71" y="14"/>
                      </a:lnTo>
                      <a:lnTo>
                        <a:pt x="81" y="15"/>
                      </a:lnTo>
                      <a:lnTo>
                        <a:pt x="91" y="16"/>
                      </a:lnTo>
                      <a:lnTo>
                        <a:pt x="99" y="19"/>
                      </a:lnTo>
                      <a:lnTo>
                        <a:pt x="108" y="23"/>
                      </a:lnTo>
                      <a:lnTo>
                        <a:pt x="116" y="27"/>
                      </a:lnTo>
                      <a:lnTo>
                        <a:pt x="125" y="31"/>
                      </a:lnTo>
                      <a:lnTo>
                        <a:pt x="129" y="32"/>
                      </a:lnTo>
                      <a:lnTo>
                        <a:pt x="134" y="31"/>
                      </a:lnTo>
                      <a:lnTo>
                        <a:pt x="140" y="34"/>
                      </a:lnTo>
                      <a:lnTo>
                        <a:pt x="146" y="37"/>
                      </a:lnTo>
                      <a:lnTo>
                        <a:pt x="152" y="40"/>
                      </a:lnTo>
                      <a:lnTo>
                        <a:pt x="161" y="44"/>
                      </a:lnTo>
                      <a:lnTo>
                        <a:pt x="167" y="46"/>
                      </a:lnTo>
                      <a:lnTo>
                        <a:pt x="170" y="4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9" name="Freeform 19">
                  <a:extLst>
                    <a:ext uri="{FF2B5EF4-FFF2-40B4-BE49-F238E27FC236}">
                      <a16:creationId xmlns:a16="http://schemas.microsoft.com/office/drawing/2014/main" id="{65703273-1C70-4F88-9C06-1F667849097B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1707" y="1563"/>
                  <a:ext cx="177" cy="21"/>
                </a:xfrm>
                <a:custGeom>
                  <a:avLst/>
                  <a:gdLst>
                    <a:gd name="T0" fmla="*/ 176 w 177"/>
                    <a:gd name="T1" fmla="*/ 20 h 21"/>
                    <a:gd name="T2" fmla="*/ 171 w 177"/>
                    <a:gd name="T3" fmla="*/ 18 h 21"/>
                    <a:gd name="T4" fmla="*/ 166 w 177"/>
                    <a:gd name="T5" fmla="*/ 16 h 21"/>
                    <a:gd name="T6" fmla="*/ 161 w 177"/>
                    <a:gd name="T7" fmla="*/ 13 h 21"/>
                    <a:gd name="T8" fmla="*/ 155 w 177"/>
                    <a:gd name="T9" fmla="*/ 12 h 21"/>
                    <a:gd name="T10" fmla="*/ 149 w 177"/>
                    <a:gd name="T11" fmla="*/ 10 h 21"/>
                    <a:gd name="T12" fmla="*/ 141 w 177"/>
                    <a:gd name="T13" fmla="*/ 6 h 21"/>
                    <a:gd name="T14" fmla="*/ 134 w 177"/>
                    <a:gd name="T15" fmla="*/ 3 h 21"/>
                    <a:gd name="T16" fmla="*/ 128 w 177"/>
                    <a:gd name="T17" fmla="*/ 2 h 21"/>
                    <a:gd name="T18" fmla="*/ 120 w 177"/>
                    <a:gd name="T19" fmla="*/ 3 h 21"/>
                    <a:gd name="T20" fmla="*/ 110 w 177"/>
                    <a:gd name="T21" fmla="*/ 5 h 21"/>
                    <a:gd name="T22" fmla="*/ 106 w 177"/>
                    <a:gd name="T23" fmla="*/ 5 h 21"/>
                    <a:gd name="T24" fmla="*/ 93 w 177"/>
                    <a:gd name="T25" fmla="*/ 3 h 21"/>
                    <a:gd name="T26" fmla="*/ 78 w 177"/>
                    <a:gd name="T27" fmla="*/ 1 h 21"/>
                    <a:gd name="T28" fmla="*/ 69 w 177"/>
                    <a:gd name="T29" fmla="*/ 0 h 21"/>
                    <a:gd name="T30" fmla="*/ 57 w 177"/>
                    <a:gd name="T31" fmla="*/ 0 h 21"/>
                    <a:gd name="T32" fmla="*/ 44 w 177"/>
                    <a:gd name="T33" fmla="*/ 0 h 21"/>
                    <a:gd name="T34" fmla="*/ 36 w 177"/>
                    <a:gd name="T35" fmla="*/ 1 h 21"/>
                    <a:gd name="T36" fmla="*/ 27 w 177"/>
                    <a:gd name="T37" fmla="*/ 2 h 21"/>
                    <a:gd name="T38" fmla="*/ 18 w 177"/>
                    <a:gd name="T39" fmla="*/ 3 h 21"/>
                    <a:gd name="T40" fmla="*/ 9 w 177"/>
                    <a:gd name="T41" fmla="*/ 4 h 21"/>
                    <a:gd name="T42" fmla="*/ 8 w 177"/>
                    <a:gd name="T43" fmla="*/ 8 h 21"/>
                    <a:gd name="T44" fmla="*/ 7 w 177"/>
                    <a:gd name="T45" fmla="*/ 11 h 21"/>
                    <a:gd name="T46" fmla="*/ 4 w 177"/>
                    <a:gd name="T47" fmla="*/ 15 h 21"/>
                    <a:gd name="T48" fmla="*/ 0 w 177"/>
                    <a:gd name="T49" fmla="*/ 17 h 21"/>
                    <a:gd name="T50" fmla="*/ 7 w 177"/>
                    <a:gd name="T51" fmla="*/ 16 h 21"/>
                    <a:gd name="T52" fmla="*/ 15 w 177"/>
                    <a:gd name="T53" fmla="*/ 14 h 21"/>
                    <a:gd name="T54" fmla="*/ 22 w 177"/>
                    <a:gd name="T55" fmla="*/ 12 h 21"/>
                    <a:gd name="T56" fmla="*/ 29 w 177"/>
                    <a:gd name="T57" fmla="*/ 11 h 21"/>
                    <a:gd name="T58" fmla="*/ 37 w 177"/>
                    <a:gd name="T59" fmla="*/ 10 h 21"/>
                    <a:gd name="T60" fmla="*/ 50 w 177"/>
                    <a:gd name="T61" fmla="*/ 10 h 21"/>
                    <a:gd name="T62" fmla="*/ 63 w 177"/>
                    <a:gd name="T63" fmla="*/ 8 h 21"/>
                    <a:gd name="T64" fmla="*/ 79 w 177"/>
                    <a:gd name="T65" fmla="*/ 8 h 21"/>
                    <a:gd name="T66" fmla="*/ 94 w 177"/>
                    <a:gd name="T67" fmla="*/ 7 h 21"/>
                    <a:gd name="T68" fmla="*/ 108 w 177"/>
                    <a:gd name="T69" fmla="*/ 6 h 21"/>
                    <a:gd name="T70" fmla="*/ 120 w 177"/>
                    <a:gd name="T71" fmla="*/ 7 h 21"/>
                    <a:gd name="T72" fmla="*/ 129 w 177"/>
                    <a:gd name="T73" fmla="*/ 10 h 21"/>
                    <a:gd name="T74" fmla="*/ 138 w 177"/>
                    <a:gd name="T75" fmla="*/ 12 h 21"/>
                    <a:gd name="T76" fmla="*/ 148 w 177"/>
                    <a:gd name="T77" fmla="*/ 14 h 21"/>
                    <a:gd name="T78" fmla="*/ 159 w 177"/>
                    <a:gd name="T79" fmla="*/ 17 h 21"/>
                    <a:gd name="T80" fmla="*/ 167 w 177"/>
                    <a:gd name="T81" fmla="*/ 18 h 21"/>
                    <a:gd name="T82" fmla="*/ 176 w 177"/>
                    <a:gd name="T83" fmla="*/ 20 h 2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7" h="21">
                      <a:moveTo>
                        <a:pt x="176" y="20"/>
                      </a:moveTo>
                      <a:lnTo>
                        <a:pt x="171" y="18"/>
                      </a:lnTo>
                      <a:lnTo>
                        <a:pt x="166" y="16"/>
                      </a:lnTo>
                      <a:lnTo>
                        <a:pt x="161" y="13"/>
                      </a:lnTo>
                      <a:lnTo>
                        <a:pt x="155" y="12"/>
                      </a:lnTo>
                      <a:lnTo>
                        <a:pt x="149" y="10"/>
                      </a:lnTo>
                      <a:lnTo>
                        <a:pt x="141" y="6"/>
                      </a:lnTo>
                      <a:lnTo>
                        <a:pt x="134" y="3"/>
                      </a:lnTo>
                      <a:lnTo>
                        <a:pt x="128" y="2"/>
                      </a:lnTo>
                      <a:lnTo>
                        <a:pt x="120" y="3"/>
                      </a:lnTo>
                      <a:lnTo>
                        <a:pt x="110" y="5"/>
                      </a:lnTo>
                      <a:lnTo>
                        <a:pt x="106" y="5"/>
                      </a:lnTo>
                      <a:lnTo>
                        <a:pt x="93" y="3"/>
                      </a:lnTo>
                      <a:lnTo>
                        <a:pt x="78" y="1"/>
                      </a:lnTo>
                      <a:lnTo>
                        <a:pt x="69" y="0"/>
                      </a:lnTo>
                      <a:lnTo>
                        <a:pt x="57" y="0"/>
                      </a:ln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2"/>
                      </a:lnTo>
                      <a:lnTo>
                        <a:pt x="18" y="3"/>
                      </a:lnTo>
                      <a:lnTo>
                        <a:pt x="9" y="4"/>
                      </a:lnTo>
                      <a:lnTo>
                        <a:pt x="8" y="8"/>
                      </a:lnTo>
                      <a:lnTo>
                        <a:pt x="7" y="11"/>
                      </a:lnTo>
                      <a:lnTo>
                        <a:pt x="4" y="15"/>
                      </a:lnTo>
                      <a:lnTo>
                        <a:pt x="0" y="17"/>
                      </a:lnTo>
                      <a:lnTo>
                        <a:pt x="7" y="16"/>
                      </a:lnTo>
                      <a:lnTo>
                        <a:pt x="15" y="14"/>
                      </a:lnTo>
                      <a:lnTo>
                        <a:pt x="22" y="12"/>
                      </a:lnTo>
                      <a:lnTo>
                        <a:pt x="29" y="11"/>
                      </a:lnTo>
                      <a:lnTo>
                        <a:pt x="37" y="10"/>
                      </a:lnTo>
                      <a:lnTo>
                        <a:pt x="50" y="10"/>
                      </a:lnTo>
                      <a:lnTo>
                        <a:pt x="63" y="8"/>
                      </a:lnTo>
                      <a:lnTo>
                        <a:pt x="79" y="8"/>
                      </a:lnTo>
                      <a:lnTo>
                        <a:pt x="94" y="7"/>
                      </a:lnTo>
                      <a:lnTo>
                        <a:pt x="108" y="6"/>
                      </a:lnTo>
                      <a:lnTo>
                        <a:pt x="120" y="7"/>
                      </a:lnTo>
                      <a:lnTo>
                        <a:pt x="129" y="10"/>
                      </a:lnTo>
                      <a:lnTo>
                        <a:pt x="138" y="12"/>
                      </a:lnTo>
                      <a:lnTo>
                        <a:pt x="148" y="14"/>
                      </a:lnTo>
                      <a:lnTo>
                        <a:pt x="159" y="17"/>
                      </a:lnTo>
                      <a:lnTo>
                        <a:pt x="167" y="18"/>
                      </a:lnTo>
                      <a:lnTo>
                        <a:pt x="176" y="20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255" name="Freeform 20">
                <a:extLst>
                  <a:ext uri="{FF2B5EF4-FFF2-40B4-BE49-F238E27FC236}">
                    <a16:creationId xmlns:a16="http://schemas.microsoft.com/office/drawing/2014/main" id="{AD680872-1363-49AA-A0D4-C73098F83FC5}"/>
                  </a:ext>
                </a:extLst>
              </p:cNvPr>
              <p:cNvSpPr>
                <a:spLocks/>
              </p:cNvSpPr>
              <p:nvPr/>
            </p:nvSpPr>
            <p:spPr bwMode="ltGray">
              <a:xfrm>
                <a:off x="1691" y="1023"/>
                <a:ext cx="261" cy="374"/>
              </a:xfrm>
              <a:custGeom>
                <a:avLst/>
                <a:gdLst>
                  <a:gd name="T0" fmla="*/ 82 w 261"/>
                  <a:gd name="T1" fmla="*/ 162 h 374"/>
                  <a:gd name="T2" fmla="*/ 90 w 261"/>
                  <a:gd name="T3" fmla="*/ 154 h 374"/>
                  <a:gd name="T4" fmla="*/ 76 w 261"/>
                  <a:gd name="T5" fmla="*/ 104 h 374"/>
                  <a:gd name="T6" fmla="*/ 54 w 261"/>
                  <a:gd name="T7" fmla="*/ 56 h 374"/>
                  <a:gd name="T8" fmla="*/ 31 w 261"/>
                  <a:gd name="T9" fmla="*/ 33 h 374"/>
                  <a:gd name="T10" fmla="*/ 51 w 261"/>
                  <a:gd name="T11" fmla="*/ 45 h 374"/>
                  <a:gd name="T12" fmla="*/ 72 w 261"/>
                  <a:gd name="T13" fmla="*/ 84 h 374"/>
                  <a:gd name="T14" fmla="*/ 92 w 261"/>
                  <a:gd name="T15" fmla="*/ 126 h 374"/>
                  <a:gd name="T16" fmla="*/ 106 w 261"/>
                  <a:gd name="T17" fmla="*/ 168 h 374"/>
                  <a:gd name="T18" fmla="*/ 118 w 261"/>
                  <a:gd name="T19" fmla="*/ 150 h 374"/>
                  <a:gd name="T20" fmla="*/ 121 w 261"/>
                  <a:gd name="T21" fmla="*/ 114 h 374"/>
                  <a:gd name="T22" fmla="*/ 125 w 261"/>
                  <a:gd name="T23" fmla="*/ 65 h 374"/>
                  <a:gd name="T24" fmla="*/ 136 w 261"/>
                  <a:gd name="T25" fmla="*/ 26 h 374"/>
                  <a:gd name="T26" fmla="*/ 143 w 261"/>
                  <a:gd name="T27" fmla="*/ 12 h 374"/>
                  <a:gd name="T28" fmla="*/ 136 w 261"/>
                  <a:gd name="T29" fmla="*/ 53 h 374"/>
                  <a:gd name="T30" fmla="*/ 132 w 261"/>
                  <a:gd name="T31" fmla="*/ 106 h 374"/>
                  <a:gd name="T32" fmla="*/ 130 w 261"/>
                  <a:gd name="T33" fmla="*/ 155 h 374"/>
                  <a:gd name="T34" fmla="*/ 136 w 261"/>
                  <a:gd name="T35" fmla="*/ 183 h 374"/>
                  <a:gd name="T36" fmla="*/ 166 w 261"/>
                  <a:gd name="T37" fmla="*/ 177 h 374"/>
                  <a:gd name="T38" fmla="*/ 205 w 261"/>
                  <a:gd name="T39" fmla="*/ 178 h 374"/>
                  <a:gd name="T40" fmla="*/ 236 w 261"/>
                  <a:gd name="T41" fmla="*/ 193 h 374"/>
                  <a:gd name="T42" fmla="*/ 260 w 261"/>
                  <a:gd name="T43" fmla="*/ 227 h 374"/>
                  <a:gd name="T44" fmla="*/ 231 w 261"/>
                  <a:gd name="T45" fmla="*/ 222 h 374"/>
                  <a:gd name="T46" fmla="*/ 200 w 261"/>
                  <a:gd name="T47" fmla="*/ 211 h 374"/>
                  <a:gd name="T48" fmla="*/ 159 w 261"/>
                  <a:gd name="T49" fmla="*/ 204 h 374"/>
                  <a:gd name="T50" fmla="*/ 132 w 261"/>
                  <a:gd name="T51" fmla="*/ 208 h 374"/>
                  <a:gd name="T52" fmla="*/ 147 w 261"/>
                  <a:gd name="T53" fmla="*/ 224 h 374"/>
                  <a:gd name="T54" fmla="*/ 182 w 261"/>
                  <a:gd name="T55" fmla="*/ 233 h 374"/>
                  <a:gd name="T56" fmla="*/ 217 w 261"/>
                  <a:gd name="T57" fmla="*/ 240 h 374"/>
                  <a:gd name="T58" fmla="*/ 243 w 261"/>
                  <a:gd name="T59" fmla="*/ 264 h 374"/>
                  <a:gd name="T60" fmla="*/ 256 w 261"/>
                  <a:gd name="T61" fmla="*/ 297 h 374"/>
                  <a:gd name="T62" fmla="*/ 224 w 261"/>
                  <a:gd name="T63" fmla="*/ 277 h 374"/>
                  <a:gd name="T64" fmla="*/ 191 w 261"/>
                  <a:gd name="T65" fmla="*/ 256 h 374"/>
                  <a:gd name="T66" fmla="*/ 160 w 261"/>
                  <a:gd name="T67" fmla="*/ 238 h 374"/>
                  <a:gd name="T68" fmla="*/ 136 w 261"/>
                  <a:gd name="T69" fmla="*/ 230 h 374"/>
                  <a:gd name="T70" fmla="*/ 121 w 261"/>
                  <a:gd name="T71" fmla="*/ 246 h 374"/>
                  <a:gd name="T72" fmla="*/ 135 w 261"/>
                  <a:gd name="T73" fmla="*/ 290 h 374"/>
                  <a:gd name="T74" fmla="*/ 145 w 261"/>
                  <a:gd name="T75" fmla="*/ 342 h 374"/>
                  <a:gd name="T76" fmla="*/ 127 w 261"/>
                  <a:gd name="T77" fmla="*/ 346 h 374"/>
                  <a:gd name="T78" fmla="*/ 116 w 261"/>
                  <a:gd name="T79" fmla="*/ 290 h 374"/>
                  <a:gd name="T80" fmla="*/ 101 w 261"/>
                  <a:gd name="T81" fmla="*/ 256 h 374"/>
                  <a:gd name="T82" fmla="*/ 83 w 261"/>
                  <a:gd name="T83" fmla="*/ 274 h 374"/>
                  <a:gd name="T84" fmla="*/ 64 w 261"/>
                  <a:gd name="T85" fmla="*/ 309 h 374"/>
                  <a:gd name="T86" fmla="*/ 44 w 261"/>
                  <a:gd name="T87" fmla="*/ 360 h 374"/>
                  <a:gd name="T88" fmla="*/ 51 w 261"/>
                  <a:gd name="T89" fmla="*/ 314 h 374"/>
                  <a:gd name="T90" fmla="*/ 69 w 261"/>
                  <a:gd name="T91" fmla="*/ 272 h 374"/>
                  <a:gd name="T92" fmla="*/ 91 w 261"/>
                  <a:gd name="T93" fmla="*/ 238 h 374"/>
                  <a:gd name="T94" fmla="*/ 99 w 261"/>
                  <a:gd name="T95" fmla="*/ 212 h 374"/>
                  <a:gd name="T96" fmla="*/ 77 w 261"/>
                  <a:gd name="T97" fmla="*/ 226 h 374"/>
                  <a:gd name="T98" fmla="*/ 52 w 261"/>
                  <a:gd name="T99" fmla="*/ 261 h 374"/>
                  <a:gd name="T100" fmla="*/ 28 w 261"/>
                  <a:gd name="T101" fmla="*/ 301 h 374"/>
                  <a:gd name="T102" fmla="*/ 24 w 261"/>
                  <a:gd name="T103" fmla="*/ 288 h 374"/>
                  <a:gd name="T104" fmla="*/ 42 w 261"/>
                  <a:gd name="T105" fmla="*/ 262 h 374"/>
                  <a:gd name="T106" fmla="*/ 71 w 261"/>
                  <a:gd name="T107" fmla="*/ 229 h 374"/>
                  <a:gd name="T108" fmla="*/ 101 w 261"/>
                  <a:gd name="T109" fmla="*/ 206 h 374"/>
                  <a:gd name="T110" fmla="*/ 73 w 261"/>
                  <a:gd name="T111" fmla="*/ 180 h 374"/>
                  <a:gd name="T112" fmla="*/ 46 w 261"/>
                  <a:gd name="T113" fmla="*/ 148 h 374"/>
                  <a:gd name="T114" fmla="*/ 17 w 261"/>
                  <a:gd name="T115" fmla="*/ 118 h 374"/>
                  <a:gd name="T116" fmla="*/ 3 w 261"/>
                  <a:gd name="T117" fmla="*/ 98 h 374"/>
                  <a:gd name="T118" fmla="*/ 32 w 261"/>
                  <a:gd name="T119" fmla="*/ 115 h 374"/>
                  <a:gd name="T120" fmla="*/ 64 w 261"/>
                  <a:gd name="T121" fmla="*/ 145 h 37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261" h="374">
                    <a:moveTo>
                      <a:pt x="64" y="145"/>
                    </a:moveTo>
                    <a:lnTo>
                      <a:pt x="68" y="150"/>
                    </a:lnTo>
                    <a:lnTo>
                      <a:pt x="72" y="154"/>
                    </a:lnTo>
                    <a:lnTo>
                      <a:pt x="77" y="157"/>
                    </a:lnTo>
                    <a:lnTo>
                      <a:pt x="82" y="162"/>
                    </a:lnTo>
                    <a:lnTo>
                      <a:pt x="86" y="165"/>
                    </a:lnTo>
                    <a:lnTo>
                      <a:pt x="91" y="168"/>
                    </a:lnTo>
                    <a:lnTo>
                      <a:pt x="94" y="170"/>
                    </a:lnTo>
                    <a:lnTo>
                      <a:pt x="92" y="162"/>
                    </a:lnTo>
                    <a:lnTo>
                      <a:pt x="90" y="154"/>
                    </a:lnTo>
                    <a:lnTo>
                      <a:pt x="87" y="143"/>
                    </a:lnTo>
                    <a:lnTo>
                      <a:pt x="85" y="134"/>
                    </a:lnTo>
                    <a:lnTo>
                      <a:pt x="82" y="124"/>
                    </a:lnTo>
                    <a:lnTo>
                      <a:pt x="80" y="114"/>
                    </a:lnTo>
                    <a:lnTo>
                      <a:pt x="76" y="104"/>
                    </a:lnTo>
                    <a:lnTo>
                      <a:pt x="72" y="93"/>
                    </a:lnTo>
                    <a:lnTo>
                      <a:pt x="68" y="84"/>
                    </a:lnTo>
                    <a:lnTo>
                      <a:pt x="63" y="71"/>
                    </a:lnTo>
                    <a:lnTo>
                      <a:pt x="59" y="63"/>
                    </a:lnTo>
                    <a:lnTo>
                      <a:pt x="54" y="56"/>
                    </a:lnTo>
                    <a:lnTo>
                      <a:pt x="50" y="48"/>
                    </a:lnTo>
                    <a:lnTo>
                      <a:pt x="44" y="42"/>
                    </a:lnTo>
                    <a:lnTo>
                      <a:pt x="39" y="38"/>
                    </a:lnTo>
                    <a:lnTo>
                      <a:pt x="34" y="35"/>
                    </a:lnTo>
                    <a:lnTo>
                      <a:pt x="31" y="33"/>
                    </a:lnTo>
                    <a:lnTo>
                      <a:pt x="35" y="32"/>
                    </a:lnTo>
                    <a:lnTo>
                      <a:pt x="37" y="33"/>
                    </a:lnTo>
                    <a:lnTo>
                      <a:pt x="41" y="34"/>
                    </a:lnTo>
                    <a:lnTo>
                      <a:pt x="45" y="39"/>
                    </a:lnTo>
                    <a:lnTo>
                      <a:pt x="51" y="45"/>
                    </a:lnTo>
                    <a:lnTo>
                      <a:pt x="55" y="50"/>
                    </a:lnTo>
                    <a:lnTo>
                      <a:pt x="58" y="56"/>
                    </a:lnTo>
                    <a:lnTo>
                      <a:pt x="63" y="64"/>
                    </a:lnTo>
                    <a:lnTo>
                      <a:pt x="68" y="75"/>
                    </a:lnTo>
                    <a:lnTo>
                      <a:pt x="72" y="84"/>
                    </a:lnTo>
                    <a:lnTo>
                      <a:pt x="77" y="94"/>
                    </a:lnTo>
                    <a:lnTo>
                      <a:pt x="81" y="101"/>
                    </a:lnTo>
                    <a:lnTo>
                      <a:pt x="86" y="109"/>
                    </a:lnTo>
                    <a:lnTo>
                      <a:pt x="89" y="117"/>
                    </a:lnTo>
                    <a:lnTo>
                      <a:pt x="92" y="126"/>
                    </a:lnTo>
                    <a:lnTo>
                      <a:pt x="95" y="135"/>
                    </a:lnTo>
                    <a:lnTo>
                      <a:pt x="99" y="143"/>
                    </a:lnTo>
                    <a:lnTo>
                      <a:pt x="101" y="151"/>
                    </a:lnTo>
                    <a:lnTo>
                      <a:pt x="104" y="161"/>
                    </a:lnTo>
                    <a:lnTo>
                      <a:pt x="106" y="168"/>
                    </a:lnTo>
                    <a:lnTo>
                      <a:pt x="107" y="171"/>
                    </a:lnTo>
                    <a:lnTo>
                      <a:pt x="110" y="168"/>
                    </a:lnTo>
                    <a:lnTo>
                      <a:pt x="113" y="164"/>
                    </a:lnTo>
                    <a:lnTo>
                      <a:pt x="117" y="159"/>
                    </a:lnTo>
                    <a:lnTo>
                      <a:pt x="118" y="150"/>
                    </a:lnTo>
                    <a:lnTo>
                      <a:pt x="119" y="143"/>
                    </a:lnTo>
                    <a:lnTo>
                      <a:pt x="120" y="133"/>
                    </a:lnTo>
                    <a:lnTo>
                      <a:pt x="121" y="124"/>
                    </a:lnTo>
                    <a:lnTo>
                      <a:pt x="120" y="124"/>
                    </a:lnTo>
                    <a:lnTo>
                      <a:pt x="121" y="114"/>
                    </a:lnTo>
                    <a:lnTo>
                      <a:pt x="121" y="103"/>
                    </a:lnTo>
                    <a:lnTo>
                      <a:pt x="122" y="92"/>
                    </a:lnTo>
                    <a:lnTo>
                      <a:pt x="122" y="82"/>
                    </a:lnTo>
                    <a:lnTo>
                      <a:pt x="123" y="75"/>
                    </a:lnTo>
                    <a:lnTo>
                      <a:pt x="125" y="65"/>
                    </a:lnTo>
                    <a:lnTo>
                      <a:pt x="127" y="58"/>
                    </a:lnTo>
                    <a:lnTo>
                      <a:pt x="128" y="50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26"/>
                    </a:lnTo>
                    <a:lnTo>
                      <a:pt x="139" y="16"/>
                    </a:lnTo>
                    <a:lnTo>
                      <a:pt x="140" y="7"/>
                    </a:lnTo>
                    <a:lnTo>
                      <a:pt x="143" y="0"/>
                    </a:lnTo>
                    <a:lnTo>
                      <a:pt x="144" y="6"/>
                    </a:lnTo>
                    <a:lnTo>
                      <a:pt x="143" y="12"/>
                    </a:lnTo>
                    <a:lnTo>
                      <a:pt x="142" y="21"/>
                    </a:lnTo>
                    <a:lnTo>
                      <a:pt x="140" y="28"/>
                    </a:lnTo>
                    <a:lnTo>
                      <a:pt x="138" y="40"/>
                    </a:lnTo>
                    <a:lnTo>
                      <a:pt x="137" y="47"/>
                    </a:lnTo>
                    <a:lnTo>
                      <a:pt x="136" y="53"/>
                    </a:lnTo>
                    <a:lnTo>
                      <a:pt x="135" y="62"/>
                    </a:lnTo>
                    <a:lnTo>
                      <a:pt x="134" y="72"/>
                    </a:lnTo>
                    <a:lnTo>
                      <a:pt x="134" y="83"/>
                    </a:lnTo>
                    <a:lnTo>
                      <a:pt x="133" y="94"/>
                    </a:lnTo>
                    <a:lnTo>
                      <a:pt x="132" y="106"/>
                    </a:lnTo>
                    <a:lnTo>
                      <a:pt x="132" y="116"/>
                    </a:lnTo>
                    <a:lnTo>
                      <a:pt x="132" y="126"/>
                    </a:lnTo>
                    <a:lnTo>
                      <a:pt x="131" y="134"/>
                    </a:lnTo>
                    <a:lnTo>
                      <a:pt x="131" y="145"/>
                    </a:lnTo>
                    <a:lnTo>
                      <a:pt x="130" y="155"/>
                    </a:lnTo>
                    <a:lnTo>
                      <a:pt x="128" y="168"/>
                    </a:lnTo>
                    <a:lnTo>
                      <a:pt x="127" y="178"/>
                    </a:lnTo>
                    <a:lnTo>
                      <a:pt x="125" y="190"/>
                    </a:lnTo>
                    <a:lnTo>
                      <a:pt x="130" y="187"/>
                    </a:lnTo>
                    <a:lnTo>
                      <a:pt x="136" y="183"/>
                    </a:lnTo>
                    <a:lnTo>
                      <a:pt x="143" y="178"/>
                    </a:lnTo>
                    <a:lnTo>
                      <a:pt x="149" y="176"/>
                    </a:lnTo>
                    <a:lnTo>
                      <a:pt x="156" y="176"/>
                    </a:lnTo>
                    <a:lnTo>
                      <a:pt x="160" y="176"/>
                    </a:lnTo>
                    <a:lnTo>
                      <a:pt x="166" y="177"/>
                    </a:lnTo>
                    <a:lnTo>
                      <a:pt x="173" y="178"/>
                    </a:lnTo>
                    <a:lnTo>
                      <a:pt x="182" y="179"/>
                    </a:lnTo>
                    <a:lnTo>
                      <a:pt x="190" y="178"/>
                    </a:lnTo>
                    <a:lnTo>
                      <a:pt x="198" y="178"/>
                    </a:lnTo>
                    <a:lnTo>
                      <a:pt x="205" y="178"/>
                    </a:lnTo>
                    <a:lnTo>
                      <a:pt x="211" y="179"/>
                    </a:lnTo>
                    <a:lnTo>
                      <a:pt x="217" y="182"/>
                    </a:lnTo>
                    <a:lnTo>
                      <a:pt x="225" y="185"/>
                    </a:lnTo>
                    <a:lnTo>
                      <a:pt x="231" y="189"/>
                    </a:lnTo>
                    <a:lnTo>
                      <a:pt x="236" y="193"/>
                    </a:lnTo>
                    <a:lnTo>
                      <a:pt x="242" y="199"/>
                    </a:lnTo>
                    <a:lnTo>
                      <a:pt x="245" y="202"/>
                    </a:lnTo>
                    <a:lnTo>
                      <a:pt x="251" y="210"/>
                    </a:lnTo>
                    <a:lnTo>
                      <a:pt x="255" y="218"/>
                    </a:lnTo>
                    <a:lnTo>
                      <a:pt x="260" y="227"/>
                    </a:lnTo>
                    <a:lnTo>
                      <a:pt x="254" y="227"/>
                    </a:lnTo>
                    <a:lnTo>
                      <a:pt x="248" y="226"/>
                    </a:lnTo>
                    <a:lnTo>
                      <a:pt x="241" y="224"/>
                    </a:lnTo>
                    <a:lnTo>
                      <a:pt x="235" y="224"/>
                    </a:lnTo>
                    <a:lnTo>
                      <a:pt x="231" y="222"/>
                    </a:lnTo>
                    <a:lnTo>
                      <a:pt x="224" y="218"/>
                    </a:lnTo>
                    <a:lnTo>
                      <a:pt x="218" y="216"/>
                    </a:lnTo>
                    <a:lnTo>
                      <a:pt x="213" y="213"/>
                    </a:lnTo>
                    <a:lnTo>
                      <a:pt x="209" y="212"/>
                    </a:lnTo>
                    <a:lnTo>
                      <a:pt x="200" y="211"/>
                    </a:lnTo>
                    <a:lnTo>
                      <a:pt x="190" y="210"/>
                    </a:lnTo>
                    <a:lnTo>
                      <a:pt x="182" y="208"/>
                    </a:lnTo>
                    <a:lnTo>
                      <a:pt x="173" y="206"/>
                    </a:lnTo>
                    <a:lnTo>
                      <a:pt x="165" y="205"/>
                    </a:lnTo>
                    <a:lnTo>
                      <a:pt x="159" y="204"/>
                    </a:lnTo>
                    <a:lnTo>
                      <a:pt x="154" y="204"/>
                    </a:lnTo>
                    <a:lnTo>
                      <a:pt x="148" y="203"/>
                    </a:lnTo>
                    <a:lnTo>
                      <a:pt x="142" y="204"/>
                    </a:lnTo>
                    <a:lnTo>
                      <a:pt x="137" y="205"/>
                    </a:lnTo>
                    <a:lnTo>
                      <a:pt x="132" y="208"/>
                    </a:lnTo>
                    <a:lnTo>
                      <a:pt x="125" y="210"/>
                    </a:lnTo>
                    <a:lnTo>
                      <a:pt x="130" y="213"/>
                    </a:lnTo>
                    <a:lnTo>
                      <a:pt x="136" y="217"/>
                    </a:lnTo>
                    <a:lnTo>
                      <a:pt x="141" y="222"/>
                    </a:lnTo>
                    <a:lnTo>
                      <a:pt x="147" y="224"/>
                    </a:lnTo>
                    <a:lnTo>
                      <a:pt x="154" y="227"/>
                    </a:lnTo>
                    <a:lnTo>
                      <a:pt x="160" y="229"/>
                    </a:lnTo>
                    <a:lnTo>
                      <a:pt x="166" y="229"/>
                    </a:lnTo>
                    <a:lnTo>
                      <a:pt x="173" y="231"/>
                    </a:lnTo>
                    <a:lnTo>
                      <a:pt x="182" y="233"/>
                    </a:lnTo>
                    <a:lnTo>
                      <a:pt x="189" y="235"/>
                    </a:lnTo>
                    <a:lnTo>
                      <a:pt x="197" y="235"/>
                    </a:lnTo>
                    <a:lnTo>
                      <a:pt x="203" y="237"/>
                    </a:lnTo>
                    <a:lnTo>
                      <a:pt x="210" y="239"/>
                    </a:lnTo>
                    <a:lnTo>
                      <a:pt x="217" y="240"/>
                    </a:lnTo>
                    <a:lnTo>
                      <a:pt x="222" y="243"/>
                    </a:lnTo>
                    <a:lnTo>
                      <a:pt x="227" y="247"/>
                    </a:lnTo>
                    <a:lnTo>
                      <a:pt x="232" y="252"/>
                    </a:lnTo>
                    <a:lnTo>
                      <a:pt x="238" y="257"/>
                    </a:lnTo>
                    <a:lnTo>
                      <a:pt x="243" y="264"/>
                    </a:lnTo>
                    <a:lnTo>
                      <a:pt x="245" y="268"/>
                    </a:lnTo>
                    <a:lnTo>
                      <a:pt x="248" y="275"/>
                    </a:lnTo>
                    <a:lnTo>
                      <a:pt x="250" y="283"/>
                    </a:lnTo>
                    <a:lnTo>
                      <a:pt x="253" y="291"/>
                    </a:lnTo>
                    <a:lnTo>
                      <a:pt x="256" y="297"/>
                    </a:lnTo>
                    <a:lnTo>
                      <a:pt x="250" y="293"/>
                    </a:lnTo>
                    <a:lnTo>
                      <a:pt x="243" y="289"/>
                    </a:lnTo>
                    <a:lnTo>
                      <a:pt x="238" y="286"/>
                    </a:lnTo>
                    <a:lnTo>
                      <a:pt x="231" y="281"/>
                    </a:lnTo>
                    <a:lnTo>
                      <a:pt x="224" y="277"/>
                    </a:lnTo>
                    <a:lnTo>
                      <a:pt x="218" y="273"/>
                    </a:lnTo>
                    <a:lnTo>
                      <a:pt x="211" y="269"/>
                    </a:lnTo>
                    <a:lnTo>
                      <a:pt x="204" y="264"/>
                    </a:lnTo>
                    <a:lnTo>
                      <a:pt x="198" y="260"/>
                    </a:lnTo>
                    <a:lnTo>
                      <a:pt x="191" y="256"/>
                    </a:lnTo>
                    <a:lnTo>
                      <a:pt x="186" y="252"/>
                    </a:lnTo>
                    <a:lnTo>
                      <a:pt x="179" y="248"/>
                    </a:lnTo>
                    <a:lnTo>
                      <a:pt x="173" y="245"/>
                    </a:lnTo>
                    <a:lnTo>
                      <a:pt x="166" y="241"/>
                    </a:lnTo>
                    <a:lnTo>
                      <a:pt x="160" y="238"/>
                    </a:lnTo>
                    <a:lnTo>
                      <a:pt x="155" y="237"/>
                    </a:lnTo>
                    <a:lnTo>
                      <a:pt x="150" y="234"/>
                    </a:lnTo>
                    <a:lnTo>
                      <a:pt x="144" y="231"/>
                    </a:lnTo>
                    <a:lnTo>
                      <a:pt x="140" y="229"/>
                    </a:lnTo>
                    <a:lnTo>
                      <a:pt x="136" y="230"/>
                    </a:lnTo>
                    <a:lnTo>
                      <a:pt x="131" y="231"/>
                    </a:lnTo>
                    <a:lnTo>
                      <a:pt x="128" y="231"/>
                    </a:lnTo>
                    <a:lnTo>
                      <a:pt x="123" y="229"/>
                    </a:lnTo>
                    <a:lnTo>
                      <a:pt x="123" y="237"/>
                    </a:lnTo>
                    <a:lnTo>
                      <a:pt x="121" y="246"/>
                    </a:lnTo>
                    <a:lnTo>
                      <a:pt x="124" y="254"/>
                    </a:lnTo>
                    <a:lnTo>
                      <a:pt x="127" y="263"/>
                    </a:lnTo>
                    <a:lnTo>
                      <a:pt x="130" y="271"/>
                    </a:lnTo>
                    <a:lnTo>
                      <a:pt x="132" y="280"/>
                    </a:lnTo>
                    <a:lnTo>
                      <a:pt x="135" y="290"/>
                    </a:lnTo>
                    <a:lnTo>
                      <a:pt x="138" y="302"/>
                    </a:lnTo>
                    <a:lnTo>
                      <a:pt x="139" y="311"/>
                    </a:lnTo>
                    <a:lnTo>
                      <a:pt x="142" y="321"/>
                    </a:lnTo>
                    <a:lnTo>
                      <a:pt x="143" y="330"/>
                    </a:lnTo>
                    <a:lnTo>
                      <a:pt x="145" y="342"/>
                    </a:lnTo>
                    <a:lnTo>
                      <a:pt x="148" y="355"/>
                    </a:lnTo>
                    <a:lnTo>
                      <a:pt x="150" y="373"/>
                    </a:lnTo>
                    <a:lnTo>
                      <a:pt x="130" y="373"/>
                    </a:lnTo>
                    <a:lnTo>
                      <a:pt x="128" y="357"/>
                    </a:lnTo>
                    <a:lnTo>
                      <a:pt x="127" y="346"/>
                    </a:lnTo>
                    <a:lnTo>
                      <a:pt x="124" y="332"/>
                    </a:lnTo>
                    <a:lnTo>
                      <a:pt x="122" y="319"/>
                    </a:lnTo>
                    <a:lnTo>
                      <a:pt x="120" y="308"/>
                    </a:lnTo>
                    <a:lnTo>
                      <a:pt x="118" y="298"/>
                    </a:lnTo>
                    <a:lnTo>
                      <a:pt x="116" y="290"/>
                    </a:lnTo>
                    <a:lnTo>
                      <a:pt x="113" y="279"/>
                    </a:lnTo>
                    <a:lnTo>
                      <a:pt x="109" y="269"/>
                    </a:lnTo>
                    <a:lnTo>
                      <a:pt x="107" y="260"/>
                    </a:lnTo>
                    <a:lnTo>
                      <a:pt x="104" y="258"/>
                    </a:lnTo>
                    <a:lnTo>
                      <a:pt x="101" y="256"/>
                    </a:lnTo>
                    <a:lnTo>
                      <a:pt x="98" y="254"/>
                    </a:lnTo>
                    <a:lnTo>
                      <a:pt x="96" y="255"/>
                    </a:lnTo>
                    <a:lnTo>
                      <a:pt x="93" y="260"/>
                    </a:lnTo>
                    <a:lnTo>
                      <a:pt x="87" y="268"/>
                    </a:lnTo>
                    <a:lnTo>
                      <a:pt x="83" y="274"/>
                    </a:lnTo>
                    <a:lnTo>
                      <a:pt x="79" y="280"/>
                    </a:lnTo>
                    <a:lnTo>
                      <a:pt x="76" y="288"/>
                    </a:lnTo>
                    <a:lnTo>
                      <a:pt x="72" y="293"/>
                    </a:lnTo>
                    <a:lnTo>
                      <a:pt x="68" y="301"/>
                    </a:lnTo>
                    <a:lnTo>
                      <a:pt x="64" y="309"/>
                    </a:lnTo>
                    <a:lnTo>
                      <a:pt x="61" y="318"/>
                    </a:lnTo>
                    <a:lnTo>
                      <a:pt x="57" y="327"/>
                    </a:lnTo>
                    <a:lnTo>
                      <a:pt x="53" y="337"/>
                    </a:lnTo>
                    <a:lnTo>
                      <a:pt x="49" y="348"/>
                    </a:lnTo>
                    <a:lnTo>
                      <a:pt x="44" y="360"/>
                    </a:lnTo>
                    <a:lnTo>
                      <a:pt x="46" y="346"/>
                    </a:lnTo>
                    <a:lnTo>
                      <a:pt x="47" y="336"/>
                    </a:lnTo>
                    <a:lnTo>
                      <a:pt x="48" y="325"/>
                    </a:lnTo>
                    <a:lnTo>
                      <a:pt x="50" y="319"/>
                    </a:lnTo>
                    <a:lnTo>
                      <a:pt x="51" y="314"/>
                    </a:lnTo>
                    <a:lnTo>
                      <a:pt x="54" y="305"/>
                    </a:lnTo>
                    <a:lnTo>
                      <a:pt x="57" y="295"/>
                    </a:lnTo>
                    <a:lnTo>
                      <a:pt x="59" y="288"/>
                    </a:lnTo>
                    <a:lnTo>
                      <a:pt x="64" y="280"/>
                    </a:lnTo>
                    <a:lnTo>
                      <a:pt x="69" y="272"/>
                    </a:lnTo>
                    <a:lnTo>
                      <a:pt x="73" y="263"/>
                    </a:lnTo>
                    <a:lnTo>
                      <a:pt x="78" y="254"/>
                    </a:lnTo>
                    <a:lnTo>
                      <a:pt x="81" y="249"/>
                    </a:lnTo>
                    <a:lnTo>
                      <a:pt x="86" y="244"/>
                    </a:lnTo>
                    <a:lnTo>
                      <a:pt x="91" y="238"/>
                    </a:lnTo>
                    <a:lnTo>
                      <a:pt x="95" y="232"/>
                    </a:lnTo>
                    <a:lnTo>
                      <a:pt x="100" y="226"/>
                    </a:lnTo>
                    <a:lnTo>
                      <a:pt x="105" y="218"/>
                    </a:lnTo>
                    <a:lnTo>
                      <a:pt x="103" y="216"/>
                    </a:lnTo>
                    <a:lnTo>
                      <a:pt x="99" y="212"/>
                    </a:lnTo>
                    <a:lnTo>
                      <a:pt x="96" y="210"/>
                    </a:lnTo>
                    <a:lnTo>
                      <a:pt x="93" y="211"/>
                    </a:lnTo>
                    <a:lnTo>
                      <a:pt x="87" y="216"/>
                    </a:lnTo>
                    <a:lnTo>
                      <a:pt x="82" y="221"/>
                    </a:lnTo>
                    <a:lnTo>
                      <a:pt x="77" y="226"/>
                    </a:lnTo>
                    <a:lnTo>
                      <a:pt x="72" y="232"/>
                    </a:lnTo>
                    <a:lnTo>
                      <a:pt x="67" y="241"/>
                    </a:lnTo>
                    <a:lnTo>
                      <a:pt x="61" y="249"/>
                    </a:lnTo>
                    <a:lnTo>
                      <a:pt x="56" y="255"/>
                    </a:lnTo>
                    <a:lnTo>
                      <a:pt x="52" y="261"/>
                    </a:lnTo>
                    <a:lnTo>
                      <a:pt x="47" y="268"/>
                    </a:lnTo>
                    <a:lnTo>
                      <a:pt x="42" y="276"/>
                    </a:lnTo>
                    <a:lnTo>
                      <a:pt x="38" y="284"/>
                    </a:lnTo>
                    <a:lnTo>
                      <a:pt x="33" y="293"/>
                    </a:lnTo>
                    <a:lnTo>
                      <a:pt x="28" y="301"/>
                    </a:lnTo>
                    <a:lnTo>
                      <a:pt x="24" y="310"/>
                    </a:lnTo>
                    <a:lnTo>
                      <a:pt x="18" y="321"/>
                    </a:lnTo>
                    <a:lnTo>
                      <a:pt x="21" y="307"/>
                    </a:lnTo>
                    <a:lnTo>
                      <a:pt x="22" y="297"/>
                    </a:lnTo>
                    <a:lnTo>
                      <a:pt x="24" y="288"/>
                    </a:lnTo>
                    <a:lnTo>
                      <a:pt x="25" y="286"/>
                    </a:lnTo>
                    <a:lnTo>
                      <a:pt x="28" y="281"/>
                    </a:lnTo>
                    <a:lnTo>
                      <a:pt x="32" y="275"/>
                    </a:lnTo>
                    <a:lnTo>
                      <a:pt x="37" y="269"/>
                    </a:lnTo>
                    <a:lnTo>
                      <a:pt x="42" y="262"/>
                    </a:lnTo>
                    <a:lnTo>
                      <a:pt x="47" y="256"/>
                    </a:lnTo>
                    <a:lnTo>
                      <a:pt x="54" y="248"/>
                    </a:lnTo>
                    <a:lnTo>
                      <a:pt x="58" y="243"/>
                    </a:lnTo>
                    <a:lnTo>
                      <a:pt x="64" y="236"/>
                    </a:lnTo>
                    <a:lnTo>
                      <a:pt x="71" y="229"/>
                    </a:lnTo>
                    <a:lnTo>
                      <a:pt x="77" y="224"/>
                    </a:lnTo>
                    <a:lnTo>
                      <a:pt x="83" y="218"/>
                    </a:lnTo>
                    <a:lnTo>
                      <a:pt x="93" y="210"/>
                    </a:lnTo>
                    <a:lnTo>
                      <a:pt x="98" y="208"/>
                    </a:lnTo>
                    <a:lnTo>
                      <a:pt x="101" y="206"/>
                    </a:lnTo>
                    <a:lnTo>
                      <a:pt x="95" y="202"/>
                    </a:lnTo>
                    <a:lnTo>
                      <a:pt x="90" y="196"/>
                    </a:lnTo>
                    <a:lnTo>
                      <a:pt x="84" y="190"/>
                    </a:lnTo>
                    <a:lnTo>
                      <a:pt x="79" y="185"/>
                    </a:lnTo>
                    <a:lnTo>
                      <a:pt x="73" y="180"/>
                    </a:lnTo>
                    <a:lnTo>
                      <a:pt x="69" y="176"/>
                    </a:lnTo>
                    <a:lnTo>
                      <a:pt x="65" y="170"/>
                    </a:lnTo>
                    <a:lnTo>
                      <a:pt x="58" y="163"/>
                    </a:lnTo>
                    <a:lnTo>
                      <a:pt x="52" y="156"/>
                    </a:lnTo>
                    <a:lnTo>
                      <a:pt x="46" y="148"/>
                    </a:lnTo>
                    <a:lnTo>
                      <a:pt x="39" y="141"/>
                    </a:lnTo>
                    <a:lnTo>
                      <a:pt x="33" y="136"/>
                    </a:lnTo>
                    <a:lnTo>
                      <a:pt x="26" y="129"/>
                    </a:lnTo>
                    <a:lnTo>
                      <a:pt x="22" y="125"/>
                    </a:lnTo>
                    <a:lnTo>
                      <a:pt x="17" y="118"/>
                    </a:lnTo>
                    <a:lnTo>
                      <a:pt x="14" y="112"/>
                    </a:lnTo>
                    <a:lnTo>
                      <a:pt x="10" y="108"/>
                    </a:lnTo>
                    <a:lnTo>
                      <a:pt x="4" y="102"/>
                    </a:lnTo>
                    <a:lnTo>
                      <a:pt x="0" y="98"/>
                    </a:lnTo>
                    <a:lnTo>
                      <a:pt x="3" y="98"/>
                    </a:lnTo>
                    <a:lnTo>
                      <a:pt x="9" y="100"/>
                    </a:lnTo>
                    <a:lnTo>
                      <a:pt x="14" y="101"/>
                    </a:lnTo>
                    <a:lnTo>
                      <a:pt x="20" y="104"/>
                    </a:lnTo>
                    <a:lnTo>
                      <a:pt x="25" y="109"/>
                    </a:lnTo>
                    <a:lnTo>
                      <a:pt x="32" y="115"/>
                    </a:lnTo>
                    <a:lnTo>
                      <a:pt x="38" y="120"/>
                    </a:lnTo>
                    <a:lnTo>
                      <a:pt x="45" y="125"/>
                    </a:lnTo>
                    <a:lnTo>
                      <a:pt x="51" y="132"/>
                    </a:lnTo>
                    <a:lnTo>
                      <a:pt x="58" y="139"/>
                    </a:lnTo>
                    <a:lnTo>
                      <a:pt x="64" y="145"/>
                    </a:lnTo>
                  </a:path>
                </a:pathLst>
              </a:custGeom>
              <a:solidFill>
                <a:srgbClr val="037C03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39" name="Group 21">
              <a:extLst>
                <a:ext uri="{FF2B5EF4-FFF2-40B4-BE49-F238E27FC236}">
                  <a16:creationId xmlns:a16="http://schemas.microsoft.com/office/drawing/2014/main" id="{58A8C51E-E3B0-413D-89AB-D45BB18E7D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" y="3360"/>
              <a:ext cx="508" cy="820"/>
              <a:chOff x="1985" y="1201"/>
              <a:chExt cx="508" cy="820"/>
            </a:xfrm>
          </p:grpSpPr>
          <p:grpSp>
            <p:nvGrpSpPr>
              <p:cNvPr id="9240" name="Group 22">
                <a:extLst>
                  <a:ext uri="{FF2B5EF4-FFF2-40B4-BE49-F238E27FC236}">
                    <a16:creationId xmlns:a16="http://schemas.microsoft.com/office/drawing/2014/main" id="{302E7327-F6FC-46B7-9C79-3138162285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" y="1201"/>
                <a:ext cx="246" cy="810"/>
                <a:chOff x="2247" y="1201"/>
                <a:chExt cx="246" cy="810"/>
              </a:xfrm>
            </p:grpSpPr>
            <p:sp>
              <p:nvSpPr>
                <p:cNvPr id="9249" name="Freeform 23">
                  <a:extLst>
                    <a:ext uri="{FF2B5EF4-FFF2-40B4-BE49-F238E27FC236}">
                      <a16:creationId xmlns:a16="http://schemas.microsoft.com/office/drawing/2014/main" id="{C3BFB3A8-E494-4102-A2F7-CD1D212072AA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392" y="1373"/>
                  <a:ext cx="92" cy="638"/>
                </a:xfrm>
                <a:custGeom>
                  <a:avLst/>
                  <a:gdLst>
                    <a:gd name="T0" fmla="*/ 91 w 92"/>
                    <a:gd name="T1" fmla="*/ 296 h 638"/>
                    <a:gd name="T2" fmla="*/ 83 w 92"/>
                    <a:gd name="T3" fmla="*/ 425 h 638"/>
                    <a:gd name="T4" fmla="*/ 75 w 92"/>
                    <a:gd name="T5" fmla="*/ 529 h 638"/>
                    <a:gd name="T6" fmla="*/ 70 w 92"/>
                    <a:gd name="T7" fmla="*/ 606 h 638"/>
                    <a:gd name="T8" fmla="*/ 71 w 92"/>
                    <a:gd name="T9" fmla="*/ 637 h 638"/>
                    <a:gd name="T10" fmla="*/ 60 w 92"/>
                    <a:gd name="T11" fmla="*/ 637 h 638"/>
                    <a:gd name="T12" fmla="*/ 57 w 92"/>
                    <a:gd name="T13" fmla="*/ 592 h 638"/>
                    <a:gd name="T14" fmla="*/ 55 w 92"/>
                    <a:gd name="T15" fmla="*/ 524 h 638"/>
                    <a:gd name="T16" fmla="*/ 51 w 92"/>
                    <a:gd name="T17" fmla="*/ 461 h 638"/>
                    <a:gd name="T18" fmla="*/ 49 w 92"/>
                    <a:gd name="T19" fmla="*/ 414 h 638"/>
                    <a:gd name="T20" fmla="*/ 45 w 92"/>
                    <a:gd name="T21" fmla="*/ 345 h 638"/>
                    <a:gd name="T22" fmla="*/ 40 w 92"/>
                    <a:gd name="T23" fmla="*/ 285 h 638"/>
                    <a:gd name="T24" fmla="*/ 35 w 92"/>
                    <a:gd name="T25" fmla="*/ 233 h 638"/>
                    <a:gd name="T26" fmla="*/ 31 w 92"/>
                    <a:gd name="T27" fmla="*/ 177 h 638"/>
                    <a:gd name="T28" fmla="*/ 24 w 92"/>
                    <a:gd name="T29" fmla="*/ 121 h 638"/>
                    <a:gd name="T30" fmla="*/ 17 w 92"/>
                    <a:gd name="T31" fmla="*/ 74 h 638"/>
                    <a:gd name="T32" fmla="*/ 4 w 92"/>
                    <a:gd name="T33" fmla="*/ 28 h 638"/>
                    <a:gd name="T34" fmla="*/ 0 w 92"/>
                    <a:gd name="T35" fmla="*/ 10 h 638"/>
                    <a:gd name="T36" fmla="*/ 5 w 92"/>
                    <a:gd name="T37" fmla="*/ 0 h 638"/>
                    <a:gd name="T38" fmla="*/ 13 w 92"/>
                    <a:gd name="T39" fmla="*/ 18 h 638"/>
                    <a:gd name="T40" fmla="*/ 24 w 92"/>
                    <a:gd name="T41" fmla="*/ 61 h 638"/>
                    <a:gd name="T42" fmla="*/ 33 w 92"/>
                    <a:gd name="T43" fmla="*/ 104 h 638"/>
                    <a:gd name="T44" fmla="*/ 40 w 92"/>
                    <a:gd name="T45" fmla="*/ 150 h 638"/>
                    <a:gd name="T46" fmla="*/ 44 w 92"/>
                    <a:gd name="T47" fmla="*/ 208 h 638"/>
                    <a:gd name="T48" fmla="*/ 48 w 92"/>
                    <a:gd name="T49" fmla="*/ 263 h 638"/>
                    <a:gd name="T50" fmla="*/ 55 w 92"/>
                    <a:gd name="T51" fmla="*/ 337 h 638"/>
                    <a:gd name="T52" fmla="*/ 59 w 92"/>
                    <a:gd name="T53" fmla="*/ 398 h 638"/>
                    <a:gd name="T54" fmla="*/ 61 w 92"/>
                    <a:gd name="T55" fmla="*/ 447 h 638"/>
                    <a:gd name="T56" fmla="*/ 63 w 92"/>
                    <a:gd name="T57" fmla="*/ 498 h 638"/>
                    <a:gd name="T58" fmla="*/ 68 w 92"/>
                    <a:gd name="T59" fmla="*/ 550 h 638"/>
                    <a:gd name="T60" fmla="*/ 73 w 92"/>
                    <a:gd name="T61" fmla="*/ 460 h 638"/>
                    <a:gd name="T62" fmla="*/ 80 w 92"/>
                    <a:gd name="T63" fmla="*/ 376 h 638"/>
                    <a:gd name="T64" fmla="*/ 91 w 92"/>
                    <a:gd name="T65" fmla="*/ 296 h 63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92" h="638">
                      <a:moveTo>
                        <a:pt x="91" y="296"/>
                      </a:moveTo>
                      <a:lnTo>
                        <a:pt x="83" y="425"/>
                      </a:lnTo>
                      <a:lnTo>
                        <a:pt x="75" y="529"/>
                      </a:lnTo>
                      <a:lnTo>
                        <a:pt x="70" y="606"/>
                      </a:lnTo>
                      <a:lnTo>
                        <a:pt x="71" y="637"/>
                      </a:lnTo>
                      <a:lnTo>
                        <a:pt x="60" y="637"/>
                      </a:lnTo>
                      <a:lnTo>
                        <a:pt x="57" y="592"/>
                      </a:lnTo>
                      <a:lnTo>
                        <a:pt x="55" y="524"/>
                      </a:lnTo>
                      <a:lnTo>
                        <a:pt x="51" y="461"/>
                      </a:lnTo>
                      <a:lnTo>
                        <a:pt x="49" y="414"/>
                      </a:lnTo>
                      <a:lnTo>
                        <a:pt x="45" y="345"/>
                      </a:lnTo>
                      <a:lnTo>
                        <a:pt x="40" y="285"/>
                      </a:lnTo>
                      <a:lnTo>
                        <a:pt x="35" y="233"/>
                      </a:lnTo>
                      <a:lnTo>
                        <a:pt x="31" y="177"/>
                      </a:lnTo>
                      <a:lnTo>
                        <a:pt x="24" y="121"/>
                      </a:lnTo>
                      <a:lnTo>
                        <a:pt x="17" y="74"/>
                      </a:lnTo>
                      <a:lnTo>
                        <a:pt x="4" y="28"/>
                      </a:lnTo>
                      <a:lnTo>
                        <a:pt x="0" y="10"/>
                      </a:lnTo>
                      <a:lnTo>
                        <a:pt x="5" y="0"/>
                      </a:lnTo>
                      <a:lnTo>
                        <a:pt x="13" y="18"/>
                      </a:lnTo>
                      <a:lnTo>
                        <a:pt x="24" y="61"/>
                      </a:lnTo>
                      <a:lnTo>
                        <a:pt x="33" y="104"/>
                      </a:lnTo>
                      <a:lnTo>
                        <a:pt x="40" y="150"/>
                      </a:lnTo>
                      <a:lnTo>
                        <a:pt x="44" y="208"/>
                      </a:lnTo>
                      <a:lnTo>
                        <a:pt x="48" y="263"/>
                      </a:lnTo>
                      <a:lnTo>
                        <a:pt x="55" y="337"/>
                      </a:lnTo>
                      <a:lnTo>
                        <a:pt x="59" y="398"/>
                      </a:lnTo>
                      <a:lnTo>
                        <a:pt x="61" y="447"/>
                      </a:lnTo>
                      <a:lnTo>
                        <a:pt x="63" y="498"/>
                      </a:lnTo>
                      <a:lnTo>
                        <a:pt x="68" y="550"/>
                      </a:lnTo>
                      <a:lnTo>
                        <a:pt x="73" y="460"/>
                      </a:lnTo>
                      <a:lnTo>
                        <a:pt x="80" y="376"/>
                      </a:lnTo>
                      <a:lnTo>
                        <a:pt x="91" y="296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50" name="Freeform 24">
                  <a:extLst>
                    <a:ext uri="{FF2B5EF4-FFF2-40B4-BE49-F238E27FC236}">
                      <a16:creationId xmlns:a16="http://schemas.microsoft.com/office/drawing/2014/main" id="{37673A7F-C4DF-477E-AD0D-8B8D6F0F254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47" y="1201"/>
                  <a:ext cx="246" cy="466"/>
                </a:xfrm>
                <a:custGeom>
                  <a:avLst/>
                  <a:gdLst>
                    <a:gd name="T0" fmla="*/ 136 w 246"/>
                    <a:gd name="T1" fmla="*/ 67 h 466"/>
                    <a:gd name="T2" fmla="*/ 105 w 246"/>
                    <a:gd name="T3" fmla="*/ 12 h 466"/>
                    <a:gd name="T4" fmla="*/ 55 w 246"/>
                    <a:gd name="T5" fmla="*/ 1 h 466"/>
                    <a:gd name="T6" fmla="*/ 58 w 246"/>
                    <a:gd name="T7" fmla="*/ 12 h 466"/>
                    <a:gd name="T8" fmla="*/ 96 w 246"/>
                    <a:gd name="T9" fmla="*/ 39 h 466"/>
                    <a:gd name="T10" fmla="*/ 130 w 246"/>
                    <a:gd name="T11" fmla="*/ 134 h 466"/>
                    <a:gd name="T12" fmla="*/ 73 w 246"/>
                    <a:gd name="T13" fmla="*/ 85 h 466"/>
                    <a:gd name="T14" fmla="*/ 32 w 246"/>
                    <a:gd name="T15" fmla="*/ 75 h 466"/>
                    <a:gd name="T16" fmla="*/ 7 w 246"/>
                    <a:gd name="T17" fmla="*/ 103 h 466"/>
                    <a:gd name="T18" fmla="*/ 38 w 246"/>
                    <a:gd name="T19" fmla="*/ 103 h 466"/>
                    <a:gd name="T20" fmla="*/ 108 w 246"/>
                    <a:gd name="T21" fmla="*/ 129 h 466"/>
                    <a:gd name="T22" fmla="*/ 104 w 246"/>
                    <a:gd name="T23" fmla="*/ 146 h 466"/>
                    <a:gd name="T24" fmla="*/ 92 w 246"/>
                    <a:gd name="T25" fmla="*/ 171 h 466"/>
                    <a:gd name="T26" fmla="*/ 126 w 246"/>
                    <a:gd name="T27" fmla="*/ 170 h 466"/>
                    <a:gd name="T28" fmla="*/ 69 w 246"/>
                    <a:gd name="T29" fmla="*/ 193 h 466"/>
                    <a:gd name="T30" fmla="*/ 37 w 246"/>
                    <a:gd name="T31" fmla="*/ 233 h 466"/>
                    <a:gd name="T32" fmla="*/ 6 w 246"/>
                    <a:gd name="T33" fmla="*/ 325 h 466"/>
                    <a:gd name="T34" fmla="*/ 72 w 246"/>
                    <a:gd name="T35" fmla="*/ 231 h 466"/>
                    <a:gd name="T36" fmla="*/ 118 w 246"/>
                    <a:gd name="T37" fmla="*/ 194 h 466"/>
                    <a:gd name="T38" fmla="*/ 94 w 246"/>
                    <a:gd name="T39" fmla="*/ 269 h 466"/>
                    <a:gd name="T40" fmla="*/ 76 w 246"/>
                    <a:gd name="T41" fmla="*/ 338 h 466"/>
                    <a:gd name="T42" fmla="*/ 71 w 246"/>
                    <a:gd name="T43" fmla="*/ 408 h 466"/>
                    <a:gd name="T44" fmla="*/ 98 w 246"/>
                    <a:gd name="T45" fmla="*/ 303 h 466"/>
                    <a:gd name="T46" fmla="*/ 124 w 246"/>
                    <a:gd name="T47" fmla="*/ 236 h 466"/>
                    <a:gd name="T48" fmla="*/ 125 w 246"/>
                    <a:gd name="T49" fmla="*/ 214 h 466"/>
                    <a:gd name="T50" fmla="*/ 118 w 246"/>
                    <a:gd name="T51" fmla="*/ 323 h 466"/>
                    <a:gd name="T52" fmla="*/ 138 w 246"/>
                    <a:gd name="T53" fmla="*/ 439 h 466"/>
                    <a:gd name="T54" fmla="*/ 128 w 246"/>
                    <a:gd name="T55" fmla="*/ 313 h 466"/>
                    <a:gd name="T56" fmla="*/ 127 w 246"/>
                    <a:gd name="T57" fmla="*/ 223 h 466"/>
                    <a:gd name="T58" fmla="*/ 147 w 246"/>
                    <a:gd name="T59" fmla="*/ 189 h 466"/>
                    <a:gd name="T60" fmla="*/ 188 w 246"/>
                    <a:gd name="T61" fmla="*/ 298 h 466"/>
                    <a:gd name="T62" fmla="*/ 223 w 246"/>
                    <a:gd name="T63" fmla="*/ 411 h 466"/>
                    <a:gd name="T64" fmla="*/ 193 w 246"/>
                    <a:gd name="T65" fmla="*/ 292 h 466"/>
                    <a:gd name="T66" fmla="*/ 160 w 246"/>
                    <a:gd name="T67" fmla="*/ 190 h 466"/>
                    <a:gd name="T68" fmla="*/ 164 w 246"/>
                    <a:gd name="T69" fmla="*/ 121 h 466"/>
                    <a:gd name="T70" fmla="*/ 194 w 246"/>
                    <a:gd name="T71" fmla="*/ 130 h 466"/>
                    <a:gd name="T72" fmla="*/ 240 w 246"/>
                    <a:gd name="T73" fmla="*/ 125 h 466"/>
                    <a:gd name="T74" fmla="*/ 216 w 246"/>
                    <a:gd name="T75" fmla="*/ 122 h 466"/>
                    <a:gd name="T76" fmla="*/ 163 w 246"/>
                    <a:gd name="T77" fmla="*/ 144 h 466"/>
                    <a:gd name="T78" fmla="*/ 194 w 246"/>
                    <a:gd name="T79" fmla="*/ 109 h 466"/>
                    <a:gd name="T80" fmla="*/ 244 w 246"/>
                    <a:gd name="T81" fmla="*/ 101 h 466"/>
                    <a:gd name="T82" fmla="*/ 229 w 246"/>
                    <a:gd name="T83" fmla="*/ 88 h 466"/>
                    <a:gd name="T84" fmla="*/ 163 w 246"/>
                    <a:gd name="T85" fmla="*/ 138 h 466"/>
                    <a:gd name="T86" fmla="*/ 172 w 246"/>
                    <a:gd name="T87" fmla="*/ 99 h 466"/>
                    <a:gd name="T88" fmla="*/ 226 w 246"/>
                    <a:gd name="T89" fmla="*/ 61 h 466"/>
                    <a:gd name="T90" fmla="*/ 188 w 246"/>
                    <a:gd name="T91" fmla="*/ 82 h 466"/>
                    <a:gd name="T92" fmla="*/ 147 w 246"/>
                    <a:gd name="T93" fmla="*/ 109 h 46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246" h="466">
                      <a:moveTo>
                        <a:pt x="147" y="109"/>
                      </a:moveTo>
                      <a:lnTo>
                        <a:pt x="143" y="88"/>
                      </a:lnTo>
                      <a:lnTo>
                        <a:pt x="136" y="67"/>
                      </a:lnTo>
                      <a:lnTo>
                        <a:pt x="127" y="44"/>
                      </a:lnTo>
                      <a:lnTo>
                        <a:pt x="117" y="27"/>
                      </a:lnTo>
                      <a:lnTo>
                        <a:pt x="105" y="12"/>
                      </a:lnTo>
                      <a:lnTo>
                        <a:pt x="89" y="5"/>
                      </a:lnTo>
                      <a:lnTo>
                        <a:pt x="69" y="0"/>
                      </a:lnTo>
                      <a:lnTo>
                        <a:pt x="55" y="1"/>
                      </a:lnTo>
                      <a:lnTo>
                        <a:pt x="39" y="0"/>
                      </a:lnTo>
                      <a:lnTo>
                        <a:pt x="49" y="11"/>
                      </a:lnTo>
                      <a:lnTo>
                        <a:pt x="58" y="12"/>
                      </a:lnTo>
                      <a:lnTo>
                        <a:pt x="69" y="19"/>
                      </a:lnTo>
                      <a:lnTo>
                        <a:pt x="80" y="25"/>
                      </a:lnTo>
                      <a:lnTo>
                        <a:pt x="96" y="39"/>
                      </a:lnTo>
                      <a:lnTo>
                        <a:pt x="109" y="58"/>
                      </a:lnTo>
                      <a:lnTo>
                        <a:pt x="118" y="82"/>
                      </a:lnTo>
                      <a:lnTo>
                        <a:pt x="130" y="134"/>
                      </a:lnTo>
                      <a:lnTo>
                        <a:pt x="96" y="99"/>
                      </a:lnTo>
                      <a:lnTo>
                        <a:pt x="85" y="91"/>
                      </a:lnTo>
                      <a:lnTo>
                        <a:pt x="73" y="85"/>
                      </a:lnTo>
                      <a:lnTo>
                        <a:pt x="61" y="83"/>
                      </a:lnTo>
                      <a:lnTo>
                        <a:pt x="54" y="80"/>
                      </a:lnTo>
                      <a:lnTo>
                        <a:pt x="32" y="75"/>
                      </a:lnTo>
                      <a:lnTo>
                        <a:pt x="0" y="72"/>
                      </a:lnTo>
                      <a:lnTo>
                        <a:pt x="0" y="103"/>
                      </a:lnTo>
                      <a:lnTo>
                        <a:pt x="7" y="103"/>
                      </a:lnTo>
                      <a:lnTo>
                        <a:pt x="17" y="104"/>
                      </a:lnTo>
                      <a:lnTo>
                        <a:pt x="29" y="103"/>
                      </a:lnTo>
                      <a:lnTo>
                        <a:pt x="38" y="103"/>
                      </a:lnTo>
                      <a:lnTo>
                        <a:pt x="62" y="107"/>
                      </a:lnTo>
                      <a:lnTo>
                        <a:pt x="72" y="111"/>
                      </a:lnTo>
                      <a:lnTo>
                        <a:pt x="108" y="129"/>
                      </a:lnTo>
                      <a:lnTo>
                        <a:pt x="127" y="144"/>
                      </a:lnTo>
                      <a:lnTo>
                        <a:pt x="113" y="146"/>
                      </a:lnTo>
                      <a:lnTo>
                        <a:pt x="104" y="146"/>
                      </a:lnTo>
                      <a:lnTo>
                        <a:pt x="89" y="161"/>
                      </a:lnTo>
                      <a:lnTo>
                        <a:pt x="82" y="183"/>
                      </a:lnTo>
                      <a:lnTo>
                        <a:pt x="92" y="171"/>
                      </a:lnTo>
                      <a:lnTo>
                        <a:pt x="120" y="155"/>
                      </a:lnTo>
                      <a:lnTo>
                        <a:pt x="137" y="162"/>
                      </a:lnTo>
                      <a:lnTo>
                        <a:pt x="126" y="170"/>
                      </a:lnTo>
                      <a:lnTo>
                        <a:pt x="113" y="171"/>
                      </a:lnTo>
                      <a:lnTo>
                        <a:pt x="79" y="189"/>
                      </a:lnTo>
                      <a:lnTo>
                        <a:pt x="69" y="193"/>
                      </a:lnTo>
                      <a:lnTo>
                        <a:pt x="57" y="199"/>
                      </a:lnTo>
                      <a:lnTo>
                        <a:pt x="48" y="209"/>
                      </a:lnTo>
                      <a:lnTo>
                        <a:pt x="37" y="233"/>
                      </a:lnTo>
                      <a:lnTo>
                        <a:pt x="31" y="251"/>
                      </a:lnTo>
                      <a:lnTo>
                        <a:pt x="13" y="310"/>
                      </a:lnTo>
                      <a:lnTo>
                        <a:pt x="6" y="325"/>
                      </a:lnTo>
                      <a:lnTo>
                        <a:pt x="36" y="281"/>
                      </a:lnTo>
                      <a:lnTo>
                        <a:pt x="50" y="265"/>
                      </a:lnTo>
                      <a:lnTo>
                        <a:pt x="72" y="231"/>
                      </a:lnTo>
                      <a:lnTo>
                        <a:pt x="83" y="218"/>
                      </a:lnTo>
                      <a:lnTo>
                        <a:pt x="92" y="209"/>
                      </a:lnTo>
                      <a:lnTo>
                        <a:pt x="118" y="194"/>
                      </a:lnTo>
                      <a:lnTo>
                        <a:pt x="132" y="181"/>
                      </a:lnTo>
                      <a:lnTo>
                        <a:pt x="121" y="195"/>
                      </a:lnTo>
                      <a:lnTo>
                        <a:pt x="94" y="269"/>
                      </a:lnTo>
                      <a:lnTo>
                        <a:pt x="84" y="302"/>
                      </a:lnTo>
                      <a:lnTo>
                        <a:pt x="79" y="320"/>
                      </a:lnTo>
                      <a:lnTo>
                        <a:pt x="76" y="338"/>
                      </a:lnTo>
                      <a:lnTo>
                        <a:pt x="75" y="359"/>
                      </a:lnTo>
                      <a:lnTo>
                        <a:pt x="74" y="375"/>
                      </a:lnTo>
                      <a:lnTo>
                        <a:pt x="71" y="408"/>
                      </a:lnTo>
                      <a:lnTo>
                        <a:pt x="84" y="375"/>
                      </a:lnTo>
                      <a:lnTo>
                        <a:pt x="92" y="330"/>
                      </a:lnTo>
                      <a:lnTo>
                        <a:pt x="98" y="303"/>
                      </a:lnTo>
                      <a:lnTo>
                        <a:pt x="104" y="286"/>
                      </a:lnTo>
                      <a:lnTo>
                        <a:pt x="118" y="252"/>
                      </a:lnTo>
                      <a:lnTo>
                        <a:pt x="124" y="236"/>
                      </a:lnTo>
                      <a:lnTo>
                        <a:pt x="128" y="216"/>
                      </a:lnTo>
                      <a:lnTo>
                        <a:pt x="137" y="188"/>
                      </a:lnTo>
                      <a:lnTo>
                        <a:pt x="125" y="214"/>
                      </a:lnTo>
                      <a:lnTo>
                        <a:pt x="119" y="243"/>
                      </a:lnTo>
                      <a:lnTo>
                        <a:pt x="117" y="302"/>
                      </a:lnTo>
                      <a:lnTo>
                        <a:pt x="118" y="323"/>
                      </a:lnTo>
                      <a:lnTo>
                        <a:pt x="120" y="362"/>
                      </a:lnTo>
                      <a:lnTo>
                        <a:pt x="123" y="377"/>
                      </a:lnTo>
                      <a:lnTo>
                        <a:pt x="138" y="439"/>
                      </a:lnTo>
                      <a:lnTo>
                        <a:pt x="141" y="465"/>
                      </a:lnTo>
                      <a:lnTo>
                        <a:pt x="137" y="379"/>
                      </a:lnTo>
                      <a:lnTo>
                        <a:pt x="128" y="313"/>
                      </a:lnTo>
                      <a:lnTo>
                        <a:pt x="126" y="291"/>
                      </a:lnTo>
                      <a:lnTo>
                        <a:pt x="125" y="238"/>
                      </a:lnTo>
                      <a:lnTo>
                        <a:pt x="127" y="223"/>
                      </a:lnTo>
                      <a:lnTo>
                        <a:pt x="133" y="196"/>
                      </a:lnTo>
                      <a:lnTo>
                        <a:pt x="138" y="179"/>
                      </a:lnTo>
                      <a:lnTo>
                        <a:pt x="147" y="189"/>
                      </a:lnTo>
                      <a:lnTo>
                        <a:pt x="161" y="212"/>
                      </a:lnTo>
                      <a:lnTo>
                        <a:pt x="177" y="259"/>
                      </a:lnTo>
                      <a:lnTo>
                        <a:pt x="188" y="298"/>
                      </a:lnTo>
                      <a:lnTo>
                        <a:pt x="197" y="333"/>
                      </a:lnTo>
                      <a:lnTo>
                        <a:pt x="213" y="384"/>
                      </a:lnTo>
                      <a:lnTo>
                        <a:pt x="223" y="411"/>
                      </a:lnTo>
                      <a:lnTo>
                        <a:pt x="232" y="429"/>
                      </a:lnTo>
                      <a:lnTo>
                        <a:pt x="228" y="403"/>
                      </a:lnTo>
                      <a:lnTo>
                        <a:pt x="193" y="292"/>
                      </a:lnTo>
                      <a:lnTo>
                        <a:pt x="171" y="232"/>
                      </a:lnTo>
                      <a:lnTo>
                        <a:pt x="165" y="210"/>
                      </a:lnTo>
                      <a:lnTo>
                        <a:pt x="160" y="190"/>
                      </a:lnTo>
                      <a:lnTo>
                        <a:pt x="144" y="150"/>
                      </a:lnTo>
                      <a:lnTo>
                        <a:pt x="147" y="132"/>
                      </a:lnTo>
                      <a:lnTo>
                        <a:pt x="164" y="121"/>
                      </a:lnTo>
                      <a:lnTo>
                        <a:pt x="172" y="125"/>
                      </a:lnTo>
                      <a:lnTo>
                        <a:pt x="183" y="126"/>
                      </a:lnTo>
                      <a:lnTo>
                        <a:pt x="194" y="130"/>
                      </a:lnTo>
                      <a:lnTo>
                        <a:pt x="239" y="136"/>
                      </a:lnTo>
                      <a:lnTo>
                        <a:pt x="236" y="136"/>
                      </a:lnTo>
                      <a:lnTo>
                        <a:pt x="240" y="125"/>
                      </a:lnTo>
                      <a:lnTo>
                        <a:pt x="242" y="125"/>
                      </a:lnTo>
                      <a:lnTo>
                        <a:pt x="230" y="122"/>
                      </a:lnTo>
                      <a:lnTo>
                        <a:pt x="216" y="122"/>
                      </a:lnTo>
                      <a:lnTo>
                        <a:pt x="199" y="127"/>
                      </a:lnTo>
                      <a:lnTo>
                        <a:pt x="180" y="135"/>
                      </a:lnTo>
                      <a:lnTo>
                        <a:pt x="163" y="144"/>
                      </a:lnTo>
                      <a:lnTo>
                        <a:pt x="150" y="149"/>
                      </a:lnTo>
                      <a:lnTo>
                        <a:pt x="168" y="129"/>
                      </a:lnTo>
                      <a:lnTo>
                        <a:pt x="194" y="109"/>
                      </a:lnTo>
                      <a:lnTo>
                        <a:pt x="220" y="100"/>
                      </a:lnTo>
                      <a:lnTo>
                        <a:pt x="232" y="100"/>
                      </a:lnTo>
                      <a:lnTo>
                        <a:pt x="244" y="101"/>
                      </a:lnTo>
                      <a:lnTo>
                        <a:pt x="239" y="101"/>
                      </a:lnTo>
                      <a:lnTo>
                        <a:pt x="245" y="85"/>
                      </a:lnTo>
                      <a:lnTo>
                        <a:pt x="229" y="88"/>
                      </a:lnTo>
                      <a:lnTo>
                        <a:pt x="212" y="97"/>
                      </a:lnTo>
                      <a:lnTo>
                        <a:pt x="193" y="111"/>
                      </a:lnTo>
                      <a:lnTo>
                        <a:pt x="163" y="138"/>
                      </a:lnTo>
                      <a:lnTo>
                        <a:pt x="150" y="149"/>
                      </a:lnTo>
                      <a:lnTo>
                        <a:pt x="157" y="114"/>
                      </a:lnTo>
                      <a:lnTo>
                        <a:pt x="172" y="99"/>
                      </a:lnTo>
                      <a:lnTo>
                        <a:pt x="190" y="85"/>
                      </a:lnTo>
                      <a:lnTo>
                        <a:pt x="214" y="67"/>
                      </a:lnTo>
                      <a:lnTo>
                        <a:pt x="226" y="61"/>
                      </a:lnTo>
                      <a:lnTo>
                        <a:pt x="212" y="57"/>
                      </a:lnTo>
                      <a:lnTo>
                        <a:pt x="200" y="67"/>
                      </a:lnTo>
                      <a:lnTo>
                        <a:pt x="188" y="82"/>
                      </a:lnTo>
                      <a:lnTo>
                        <a:pt x="178" y="93"/>
                      </a:lnTo>
                      <a:lnTo>
                        <a:pt x="163" y="115"/>
                      </a:lnTo>
                      <a:lnTo>
                        <a:pt x="147" y="109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241" name="Group 25">
                <a:extLst>
                  <a:ext uri="{FF2B5EF4-FFF2-40B4-BE49-F238E27FC236}">
                    <a16:creationId xmlns:a16="http://schemas.microsoft.com/office/drawing/2014/main" id="{A91C7F37-2E5C-4BFB-A496-2445C10164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5" y="1419"/>
                <a:ext cx="465" cy="602"/>
                <a:chOff x="1985" y="1419"/>
                <a:chExt cx="465" cy="602"/>
              </a:xfrm>
            </p:grpSpPr>
            <p:sp>
              <p:nvSpPr>
                <p:cNvPr id="9242" name="Freeform 26">
                  <a:extLst>
                    <a:ext uri="{FF2B5EF4-FFF2-40B4-BE49-F238E27FC236}">
                      <a16:creationId xmlns:a16="http://schemas.microsoft.com/office/drawing/2014/main" id="{CFC7A61B-7D95-4DD5-8C24-1E1591E38B41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164" y="1525"/>
                  <a:ext cx="130" cy="496"/>
                </a:xfrm>
                <a:custGeom>
                  <a:avLst/>
                  <a:gdLst>
                    <a:gd name="T0" fmla="*/ 129 w 130"/>
                    <a:gd name="T1" fmla="*/ 230 h 496"/>
                    <a:gd name="T2" fmla="*/ 118 w 130"/>
                    <a:gd name="T3" fmla="*/ 330 h 496"/>
                    <a:gd name="T4" fmla="*/ 107 w 130"/>
                    <a:gd name="T5" fmla="*/ 411 h 496"/>
                    <a:gd name="T6" fmla="*/ 100 w 130"/>
                    <a:gd name="T7" fmla="*/ 471 h 496"/>
                    <a:gd name="T8" fmla="*/ 101 w 130"/>
                    <a:gd name="T9" fmla="*/ 495 h 496"/>
                    <a:gd name="T10" fmla="*/ 86 w 130"/>
                    <a:gd name="T11" fmla="*/ 495 h 496"/>
                    <a:gd name="T12" fmla="*/ 81 w 130"/>
                    <a:gd name="T13" fmla="*/ 460 h 496"/>
                    <a:gd name="T14" fmla="*/ 79 w 130"/>
                    <a:gd name="T15" fmla="*/ 408 h 496"/>
                    <a:gd name="T16" fmla="*/ 73 w 130"/>
                    <a:gd name="T17" fmla="*/ 358 h 496"/>
                    <a:gd name="T18" fmla="*/ 70 w 130"/>
                    <a:gd name="T19" fmla="*/ 321 h 496"/>
                    <a:gd name="T20" fmla="*/ 64 w 130"/>
                    <a:gd name="T21" fmla="*/ 268 h 496"/>
                    <a:gd name="T22" fmla="*/ 56 w 130"/>
                    <a:gd name="T23" fmla="*/ 222 h 496"/>
                    <a:gd name="T24" fmla="*/ 51 w 130"/>
                    <a:gd name="T25" fmla="*/ 181 h 496"/>
                    <a:gd name="T26" fmla="*/ 45 w 130"/>
                    <a:gd name="T27" fmla="*/ 137 h 496"/>
                    <a:gd name="T28" fmla="*/ 35 w 130"/>
                    <a:gd name="T29" fmla="*/ 94 h 496"/>
                    <a:gd name="T30" fmla="*/ 24 w 130"/>
                    <a:gd name="T31" fmla="*/ 57 h 496"/>
                    <a:gd name="T32" fmla="*/ 6 w 130"/>
                    <a:gd name="T33" fmla="*/ 21 h 496"/>
                    <a:gd name="T34" fmla="*/ 0 w 130"/>
                    <a:gd name="T35" fmla="*/ 8 h 496"/>
                    <a:gd name="T36" fmla="*/ 7 w 130"/>
                    <a:gd name="T37" fmla="*/ 0 h 496"/>
                    <a:gd name="T38" fmla="*/ 19 w 130"/>
                    <a:gd name="T39" fmla="*/ 14 h 496"/>
                    <a:gd name="T40" fmla="*/ 35 w 130"/>
                    <a:gd name="T41" fmla="*/ 47 h 496"/>
                    <a:gd name="T42" fmla="*/ 47 w 130"/>
                    <a:gd name="T43" fmla="*/ 81 h 496"/>
                    <a:gd name="T44" fmla="*/ 56 w 130"/>
                    <a:gd name="T45" fmla="*/ 116 h 496"/>
                    <a:gd name="T46" fmla="*/ 63 w 130"/>
                    <a:gd name="T47" fmla="*/ 161 h 496"/>
                    <a:gd name="T48" fmla="*/ 69 w 130"/>
                    <a:gd name="T49" fmla="*/ 204 h 496"/>
                    <a:gd name="T50" fmla="*/ 77 w 130"/>
                    <a:gd name="T51" fmla="*/ 262 h 496"/>
                    <a:gd name="T52" fmla="*/ 84 w 130"/>
                    <a:gd name="T53" fmla="*/ 309 h 496"/>
                    <a:gd name="T54" fmla="*/ 87 w 130"/>
                    <a:gd name="T55" fmla="*/ 347 h 496"/>
                    <a:gd name="T56" fmla="*/ 90 w 130"/>
                    <a:gd name="T57" fmla="*/ 386 h 496"/>
                    <a:gd name="T58" fmla="*/ 96 w 130"/>
                    <a:gd name="T59" fmla="*/ 427 h 496"/>
                    <a:gd name="T60" fmla="*/ 104 w 130"/>
                    <a:gd name="T61" fmla="*/ 357 h 496"/>
                    <a:gd name="T62" fmla="*/ 114 w 130"/>
                    <a:gd name="T63" fmla="*/ 292 h 496"/>
                    <a:gd name="T64" fmla="*/ 129 w 130"/>
                    <a:gd name="T65" fmla="*/ 230 h 49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30" h="496">
                      <a:moveTo>
                        <a:pt x="129" y="230"/>
                      </a:moveTo>
                      <a:lnTo>
                        <a:pt x="118" y="330"/>
                      </a:lnTo>
                      <a:lnTo>
                        <a:pt x="107" y="411"/>
                      </a:lnTo>
                      <a:lnTo>
                        <a:pt x="100" y="471"/>
                      </a:lnTo>
                      <a:lnTo>
                        <a:pt x="101" y="495"/>
                      </a:lnTo>
                      <a:lnTo>
                        <a:pt x="86" y="495"/>
                      </a:lnTo>
                      <a:lnTo>
                        <a:pt x="81" y="460"/>
                      </a:lnTo>
                      <a:lnTo>
                        <a:pt x="79" y="408"/>
                      </a:lnTo>
                      <a:lnTo>
                        <a:pt x="73" y="358"/>
                      </a:lnTo>
                      <a:lnTo>
                        <a:pt x="70" y="321"/>
                      </a:lnTo>
                      <a:lnTo>
                        <a:pt x="64" y="268"/>
                      </a:lnTo>
                      <a:lnTo>
                        <a:pt x="56" y="222"/>
                      </a:lnTo>
                      <a:lnTo>
                        <a:pt x="51" y="181"/>
                      </a:lnTo>
                      <a:lnTo>
                        <a:pt x="45" y="137"/>
                      </a:lnTo>
                      <a:lnTo>
                        <a:pt x="35" y="94"/>
                      </a:lnTo>
                      <a:lnTo>
                        <a:pt x="24" y="57"/>
                      </a:lnTo>
                      <a:lnTo>
                        <a:pt x="6" y="21"/>
                      </a:lnTo>
                      <a:lnTo>
                        <a:pt x="0" y="8"/>
                      </a:lnTo>
                      <a:lnTo>
                        <a:pt x="7" y="0"/>
                      </a:lnTo>
                      <a:lnTo>
                        <a:pt x="19" y="14"/>
                      </a:lnTo>
                      <a:lnTo>
                        <a:pt x="35" y="47"/>
                      </a:lnTo>
                      <a:lnTo>
                        <a:pt x="47" y="81"/>
                      </a:lnTo>
                      <a:lnTo>
                        <a:pt x="56" y="116"/>
                      </a:lnTo>
                      <a:lnTo>
                        <a:pt x="63" y="161"/>
                      </a:lnTo>
                      <a:lnTo>
                        <a:pt x="69" y="204"/>
                      </a:lnTo>
                      <a:lnTo>
                        <a:pt x="77" y="262"/>
                      </a:lnTo>
                      <a:lnTo>
                        <a:pt x="84" y="309"/>
                      </a:lnTo>
                      <a:lnTo>
                        <a:pt x="87" y="347"/>
                      </a:lnTo>
                      <a:lnTo>
                        <a:pt x="90" y="386"/>
                      </a:lnTo>
                      <a:lnTo>
                        <a:pt x="96" y="427"/>
                      </a:lnTo>
                      <a:lnTo>
                        <a:pt x="104" y="357"/>
                      </a:lnTo>
                      <a:lnTo>
                        <a:pt x="114" y="292"/>
                      </a:lnTo>
                      <a:lnTo>
                        <a:pt x="129" y="230"/>
                      </a:lnTo>
                    </a:path>
                  </a:pathLst>
                </a:custGeom>
                <a:solidFill>
                  <a:srgbClr val="3C002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43" name="Freeform 27">
                  <a:extLst>
                    <a:ext uri="{FF2B5EF4-FFF2-40B4-BE49-F238E27FC236}">
                      <a16:creationId xmlns:a16="http://schemas.microsoft.com/office/drawing/2014/main" id="{84BD6273-784B-46BE-ABBC-235D2874FDA8}"/>
                    </a:ext>
                  </a:extLst>
                </p:cNvPr>
                <p:cNvSpPr>
                  <a:spLocks/>
                </p:cNvSpPr>
                <p:nvPr/>
              </p:nvSpPr>
              <p:spPr bwMode="ltGray">
                <a:xfrm>
                  <a:off x="2204" y="1606"/>
                  <a:ext cx="229" cy="355"/>
                </a:xfrm>
                <a:custGeom>
                  <a:avLst/>
                  <a:gdLst>
                    <a:gd name="T0" fmla="*/ 60 w 229"/>
                    <a:gd name="T1" fmla="*/ 58 h 358"/>
                    <a:gd name="T2" fmla="*/ 67 w 229"/>
                    <a:gd name="T3" fmla="*/ 44 h 358"/>
                    <a:gd name="T4" fmla="*/ 64 w 229"/>
                    <a:gd name="T5" fmla="*/ 5 h 358"/>
                    <a:gd name="T6" fmla="*/ 64 w 229"/>
                    <a:gd name="T7" fmla="*/ 5 h 358"/>
                    <a:gd name="T8" fmla="*/ 64 w 229"/>
                    <a:gd name="T9" fmla="*/ 5 h 358"/>
                    <a:gd name="T10" fmla="*/ 64 w 229"/>
                    <a:gd name="T11" fmla="*/ 5 h 358"/>
                    <a:gd name="T12" fmla="*/ 64 w 229"/>
                    <a:gd name="T13" fmla="*/ 5 h 358"/>
                    <a:gd name="T14" fmla="*/ 70 w 229"/>
                    <a:gd name="T15" fmla="*/ 2 h 358"/>
                    <a:gd name="T16" fmla="*/ 82 w 229"/>
                    <a:gd name="T17" fmla="*/ 59 h 358"/>
                    <a:gd name="T18" fmla="*/ 94 w 229"/>
                    <a:gd name="T19" fmla="*/ 39 h 358"/>
                    <a:gd name="T20" fmla="*/ 101 w 229"/>
                    <a:gd name="T21" fmla="*/ 5 h 358"/>
                    <a:gd name="T22" fmla="*/ 104 w 229"/>
                    <a:gd name="T23" fmla="*/ 5 h 358"/>
                    <a:gd name="T24" fmla="*/ 103 w 229"/>
                    <a:gd name="T25" fmla="*/ 5 h 358"/>
                    <a:gd name="T26" fmla="*/ 104 w 229"/>
                    <a:gd name="T27" fmla="*/ 5 h 358"/>
                    <a:gd name="T28" fmla="*/ 102 w 229"/>
                    <a:gd name="T29" fmla="*/ 5 h 358"/>
                    <a:gd name="T30" fmla="*/ 103 w 229"/>
                    <a:gd name="T31" fmla="*/ 5 h 358"/>
                    <a:gd name="T32" fmla="*/ 105 w 229"/>
                    <a:gd name="T33" fmla="*/ 47 h 358"/>
                    <a:gd name="T34" fmla="*/ 111 w 229"/>
                    <a:gd name="T35" fmla="*/ 64 h 358"/>
                    <a:gd name="T36" fmla="*/ 139 w 229"/>
                    <a:gd name="T37" fmla="*/ 59 h 358"/>
                    <a:gd name="T38" fmla="*/ 176 w 229"/>
                    <a:gd name="T39" fmla="*/ 59 h 358"/>
                    <a:gd name="T40" fmla="*/ 205 w 229"/>
                    <a:gd name="T41" fmla="*/ 80 h 358"/>
                    <a:gd name="T42" fmla="*/ 228 w 229"/>
                    <a:gd name="T43" fmla="*/ 131 h 358"/>
                    <a:gd name="T44" fmla="*/ 200 w 229"/>
                    <a:gd name="T45" fmla="*/ 123 h 358"/>
                    <a:gd name="T46" fmla="*/ 171 w 229"/>
                    <a:gd name="T47" fmla="*/ 107 h 358"/>
                    <a:gd name="T48" fmla="*/ 132 w 229"/>
                    <a:gd name="T49" fmla="*/ 97 h 358"/>
                    <a:gd name="T50" fmla="*/ 107 w 229"/>
                    <a:gd name="T51" fmla="*/ 101 h 358"/>
                    <a:gd name="T52" fmla="*/ 122 w 229"/>
                    <a:gd name="T53" fmla="*/ 126 h 358"/>
                    <a:gd name="T54" fmla="*/ 154 w 229"/>
                    <a:gd name="T55" fmla="*/ 141 h 358"/>
                    <a:gd name="T56" fmla="*/ 187 w 229"/>
                    <a:gd name="T57" fmla="*/ 151 h 358"/>
                    <a:gd name="T58" fmla="*/ 212 w 229"/>
                    <a:gd name="T59" fmla="*/ 171 h 358"/>
                    <a:gd name="T60" fmla="*/ 224 w 229"/>
                    <a:gd name="T61" fmla="*/ 214 h 358"/>
                    <a:gd name="T62" fmla="*/ 194 w 229"/>
                    <a:gd name="T63" fmla="*/ 183 h 358"/>
                    <a:gd name="T64" fmla="*/ 163 w 229"/>
                    <a:gd name="T65" fmla="*/ 165 h 358"/>
                    <a:gd name="T66" fmla="*/ 133 w 229"/>
                    <a:gd name="T67" fmla="*/ 148 h 358"/>
                    <a:gd name="T68" fmla="*/ 111 w 229"/>
                    <a:gd name="T69" fmla="*/ 135 h 358"/>
                    <a:gd name="T70" fmla="*/ 97 w 229"/>
                    <a:gd name="T71" fmla="*/ 158 h 358"/>
                    <a:gd name="T72" fmla="*/ 115 w 229"/>
                    <a:gd name="T73" fmla="*/ 197 h 358"/>
                    <a:gd name="T74" fmla="*/ 132 w 229"/>
                    <a:gd name="T75" fmla="*/ 259 h 358"/>
                    <a:gd name="T76" fmla="*/ 114 w 229"/>
                    <a:gd name="T77" fmla="*/ 270 h 358"/>
                    <a:gd name="T78" fmla="*/ 95 w 229"/>
                    <a:gd name="T79" fmla="*/ 188 h 358"/>
                    <a:gd name="T80" fmla="*/ 78 w 229"/>
                    <a:gd name="T81" fmla="*/ 155 h 358"/>
                    <a:gd name="T82" fmla="*/ 73 w 229"/>
                    <a:gd name="T83" fmla="*/ 164 h 358"/>
                    <a:gd name="T84" fmla="*/ 74 w 229"/>
                    <a:gd name="T85" fmla="*/ 158 h 358"/>
                    <a:gd name="T86" fmla="*/ 70 w 229"/>
                    <a:gd name="T87" fmla="*/ 168 h 358"/>
                    <a:gd name="T88" fmla="*/ 51 w 229"/>
                    <a:gd name="T89" fmla="*/ 209 h 358"/>
                    <a:gd name="T90" fmla="*/ 32 w 229"/>
                    <a:gd name="T91" fmla="*/ 266 h 358"/>
                    <a:gd name="T92" fmla="*/ 28 w 229"/>
                    <a:gd name="T93" fmla="*/ 254 h 358"/>
                    <a:gd name="T94" fmla="*/ 38 w 229"/>
                    <a:gd name="T95" fmla="*/ 201 h 358"/>
                    <a:gd name="T96" fmla="*/ 59 w 229"/>
                    <a:gd name="T97" fmla="*/ 160 h 358"/>
                    <a:gd name="T98" fmla="*/ 82 w 229"/>
                    <a:gd name="T99" fmla="*/ 119 h 358"/>
                    <a:gd name="T100" fmla="*/ 65 w 229"/>
                    <a:gd name="T101" fmla="*/ 115 h 358"/>
                    <a:gd name="T102" fmla="*/ 40 w 229"/>
                    <a:gd name="T103" fmla="*/ 160 h 358"/>
                    <a:gd name="T104" fmla="*/ 18 w 229"/>
                    <a:gd name="T105" fmla="*/ 195 h 358"/>
                    <a:gd name="T106" fmla="*/ 2 w 229"/>
                    <a:gd name="T107" fmla="*/ 230 h 358"/>
                    <a:gd name="T108" fmla="*/ 13 w 229"/>
                    <a:gd name="T109" fmla="*/ 181 h 358"/>
                    <a:gd name="T110" fmla="*/ 37 w 229"/>
                    <a:gd name="T111" fmla="*/ 155 h 358"/>
                    <a:gd name="T112" fmla="*/ 70 w 229"/>
                    <a:gd name="T113" fmla="*/ 106 h 358"/>
                    <a:gd name="T114" fmla="*/ 62 w 229"/>
                    <a:gd name="T115" fmla="*/ 75 h 358"/>
                    <a:gd name="T116" fmla="*/ 37 w 229"/>
                    <a:gd name="T117" fmla="*/ 59 h 358"/>
                    <a:gd name="T118" fmla="*/ 11 w 229"/>
                    <a:gd name="T119" fmla="*/ 12 h 358"/>
                    <a:gd name="T120" fmla="*/ 14 w 229"/>
                    <a:gd name="T121" fmla="*/ 5 h 358"/>
                    <a:gd name="T122" fmla="*/ 27 w 229"/>
                    <a:gd name="T123" fmla="*/ 5 h 358"/>
                    <a:gd name="T124" fmla="*/ 31 w 229"/>
                    <a:gd name="T125" fmla="*/ 10 h 358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229" h="358">
                      <a:moveTo>
                        <a:pt x="43" y="31"/>
                      </a:moveTo>
                      <a:lnTo>
                        <a:pt x="47" y="39"/>
                      </a:lnTo>
                      <a:lnTo>
                        <a:pt x="51" y="44"/>
                      </a:lnTo>
                      <a:lnTo>
                        <a:pt x="55" y="51"/>
                      </a:lnTo>
                      <a:lnTo>
                        <a:pt x="60" y="58"/>
                      </a:lnTo>
                      <a:lnTo>
                        <a:pt x="64" y="63"/>
                      </a:lnTo>
                      <a:lnTo>
                        <a:pt x="68" y="66"/>
                      </a:lnTo>
                      <a:lnTo>
                        <a:pt x="72" y="69"/>
                      </a:lnTo>
                      <a:lnTo>
                        <a:pt x="70" y="58"/>
                      </a:lnTo>
                      <a:lnTo>
                        <a:pt x="67" y="44"/>
                      </a:lnTo>
                      <a:lnTo>
                        <a:pt x="65" y="30"/>
                      </a:lnTo>
                      <a:lnTo>
                        <a:pt x="63" y="15"/>
                      </a:lnTo>
                      <a:lnTo>
                        <a:pt x="64" y="5"/>
                      </a:lnTo>
                      <a:lnTo>
                        <a:pt x="69" y="5"/>
                      </a:lnTo>
                      <a:lnTo>
                        <a:pt x="70" y="5"/>
                      </a:lnTo>
                      <a:lnTo>
                        <a:pt x="70" y="2"/>
                      </a:lnTo>
                      <a:lnTo>
                        <a:pt x="73" y="16"/>
                      </a:lnTo>
                      <a:lnTo>
                        <a:pt x="76" y="30"/>
                      </a:lnTo>
                      <a:lnTo>
                        <a:pt x="78" y="41"/>
                      </a:lnTo>
                      <a:lnTo>
                        <a:pt x="81" y="56"/>
                      </a:lnTo>
                      <a:lnTo>
                        <a:pt x="82" y="66"/>
                      </a:lnTo>
                      <a:lnTo>
                        <a:pt x="84" y="71"/>
                      </a:lnTo>
                      <a:lnTo>
                        <a:pt x="87" y="66"/>
                      </a:lnTo>
                      <a:lnTo>
                        <a:pt x="89" y="59"/>
                      </a:lnTo>
                      <a:lnTo>
                        <a:pt x="93" y="52"/>
                      </a:lnTo>
                      <a:lnTo>
                        <a:pt x="94" y="39"/>
                      </a:lnTo>
                      <a:lnTo>
                        <a:pt x="95" y="30"/>
                      </a:lnTo>
                      <a:lnTo>
                        <a:pt x="96" y="14"/>
                      </a:lnTo>
                      <a:lnTo>
                        <a:pt x="96" y="0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3" y="5"/>
                      </a:lnTo>
                      <a:lnTo>
                        <a:pt x="105" y="5"/>
                      </a:lnTo>
                      <a:lnTo>
                        <a:pt x="103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1" y="5"/>
                      </a:lnTo>
                      <a:lnTo>
                        <a:pt x="104" y="5"/>
                      </a:lnTo>
                      <a:lnTo>
                        <a:pt x="103" y="5"/>
                      </a:lnTo>
                      <a:lnTo>
                        <a:pt x="100" y="5"/>
                      </a:lnTo>
                      <a:lnTo>
                        <a:pt x="101" y="5"/>
                      </a:lnTo>
                      <a:lnTo>
                        <a:pt x="103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2" y="5"/>
                      </a:lnTo>
                      <a:lnTo>
                        <a:pt x="107" y="5"/>
                      </a:lnTo>
                      <a:lnTo>
                        <a:pt x="103" y="5"/>
                      </a:lnTo>
                      <a:lnTo>
                        <a:pt x="104" y="5"/>
                      </a:lnTo>
                      <a:lnTo>
                        <a:pt x="107" y="2"/>
                      </a:lnTo>
                      <a:lnTo>
                        <a:pt x="107" y="15"/>
                      </a:lnTo>
                      <a:lnTo>
                        <a:pt x="106" y="31"/>
                      </a:lnTo>
                      <a:lnTo>
                        <a:pt x="105" y="47"/>
                      </a:lnTo>
                      <a:lnTo>
                        <a:pt x="103" y="66"/>
                      </a:lnTo>
                      <a:lnTo>
                        <a:pt x="102" y="83"/>
                      </a:lnTo>
                      <a:lnTo>
                        <a:pt x="101" y="100"/>
                      </a:lnTo>
                      <a:lnTo>
                        <a:pt x="105" y="95"/>
                      </a:lnTo>
                      <a:lnTo>
                        <a:pt x="111" y="88"/>
                      </a:lnTo>
                      <a:lnTo>
                        <a:pt x="118" y="80"/>
                      </a:lnTo>
                      <a:lnTo>
                        <a:pt x="123" y="78"/>
                      </a:lnTo>
                      <a:lnTo>
                        <a:pt x="129" y="76"/>
                      </a:lnTo>
                      <a:lnTo>
                        <a:pt x="134" y="79"/>
                      </a:lnTo>
                      <a:lnTo>
                        <a:pt x="139" y="79"/>
                      </a:lnTo>
                      <a:lnTo>
                        <a:pt x="146" y="81"/>
                      </a:lnTo>
                      <a:lnTo>
                        <a:pt x="154" y="83"/>
                      </a:lnTo>
                      <a:lnTo>
                        <a:pt x="162" y="83"/>
                      </a:lnTo>
                      <a:lnTo>
                        <a:pt x="169" y="81"/>
                      </a:lnTo>
                      <a:lnTo>
                        <a:pt x="176" y="81"/>
                      </a:lnTo>
                      <a:lnTo>
                        <a:pt x="182" y="83"/>
                      </a:lnTo>
                      <a:lnTo>
                        <a:pt x="188" y="88"/>
                      </a:lnTo>
                      <a:lnTo>
                        <a:pt x="195" y="93"/>
                      </a:lnTo>
                      <a:lnTo>
                        <a:pt x="200" y="98"/>
                      </a:lnTo>
                      <a:lnTo>
                        <a:pt x="205" y="104"/>
                      </a:lnTo>
                      <a:lnTo>
                        <a:pt x="211" y="112"/>
                      </a:lnTo>
                      <a:lnTo>
                        <a:pt x="214" y="117"/>
                      </a:lnTo>
                      <a:lnTo>
                        <a:pt x="220" y="129"/>
                      </a:lnTo>
                      <a:lnTo>
                        <a:pt x="223" y="142"/>
                      </a:lnTo>
                      <a:lnTo>
                        <a:pt x="228" y="155"/>
                      </a:lnTo>
                      <a:lnTo>
                        <a:pt x="223" y="156"/>
                      </a:lnTo>
                      <a:lnTo>
                        <a:pt x="217" y="154"/>
                      </a:lnTo>
                      <a:lnTo>
                        <a:pt x="210" y="152"/>
                      </a:lnTo>
                      <a:lnTo>
                        <a:pt x="205" y="150"/>
                      </a:lnTo>
                      <a:lnTo>
                        <a:pt x="200" y="147"/>
                      </a:lnTo>
                      <a:lnTo>
                        <a:pt x="195" y="143"/>
                      </a:lnTo>
                      <a:lnTo>
                        <a:pt x="189" y="138"/>
                      </a:lnTo>
                      <a:lnTo>
                        <a:pt x="184" y="135"/>
                      </a:lnTo>
                      <a:lnTo>
                        <a:pt x="179" y="133"/>
                      </a:lnTo>
                      <a:lnTo>
                        <a:pt x="171" y="131"/>
                      </a:lnTo>
                      <a:lnTo>
                        <a:pt x="162" y="129"/>
                      </a:lnTo>
                      <a:lnTo>
                        <a:pt x="154" y="126"/>
                      </a:lnTo>
                      <a:lnTo>
                        <a:pt x="146" y="124"/>
                      </a:lnTo>
                      <a:lnTo>
                        <a:pt x="138" y="122"/>
                      </a:lnTo>
                      <a:lnTo>
                        <a:pt x="132" y="121"/>
                      </a:lnTo>
                      <a:lnTo>
                        <a:pt x="128" y="120"/>
                      </a:lnTo>
                      <a:lnTo>
                        <a:pt x="122" y="120"/>
                      </a:lnTo>
                      <a:lnTo>
                        <a:pt x="116" y="121"/>
                      </a:lnTo>
                      <a:lnTo>
                        <a:pt x="112" y="122"/>
                      </a:lnTo>
                      <a:lnTo>
                        <a:pt x="107" y="125"/>
                      </a:lnTo>
                      <a:lnTo>
                        <a:pt x="100" y="129"/>
                      </a:lnTo>
                      <a:lnTo>
                        <a:pt x="105" y="135"/>
                      </a:lnTo>
                      <a:lnTo>
                        <a:pt x="111" y="140"/>
                      </a:lnTo>
                      <a:lnTo>
                        <a:pt x="116" y="147"/>
                      </a:lnTo>
                      <a:lnTo>
                        <a:pt x="122" y="150"/>
                      </a:lnTo>
                      <a:lnTo>
                        <a:pt x="129" y="155"/>
                      </a:lnTo>
                      <a:lnTo>
                        <a:pt x="133" y="158"/>
                      </a:lnTo>
                      <a:lnTo>
                        <a:pt x="139" y="159"/>
                      </a:lnTo>
                      <a:lnTo>
                        <a:pt x="147" y="162"/>
                      </a:lnTo>
                      <a:lnTo>
                        <a:pt x="154" y="165"/>
                      </a:lnTo>
                      <a:lnTo>
                        <a:pt x="161" y="167"/>
                      </a:lnTo>
                      <a:lnTo>
                        <a:pt x="168" y="169"/>
                      </a:lnTo>
                      <a:lnTo>
                        <a:pt x="174" y="170"/>
                      </a:lnTo>
                      <a:lnTo>
                        <a:pt x="181" y="174"/>
                      </a:lnTo>
                      <a:lnTo>
                        <a:pt x="187" y="175"/>
                      </a:lnTo>
                      <a:lnTo>
                        <a:pt x="191" y="179"/>
                      </a:lnTo>
                      <a:lnTo>
                        <a:pt x="197" y="186"/>
                      </a:lnTo>
                      <a:lnTo>
                        <a:pt x="202" y="193"/>
                      </a:lnTo>
                      <a:lnTo>
                        <a:pt x="206" y="202"/>
                      </a:lnTo>
                      <a:lnTo>
                        <a:pt x="212" y="212"/>
                      </a:lnTo>
                      <a:lnTo>
                        <a:pt x="214" y="218"/>
                      </a:lnTo>
                      <a:lnTo>
                        <a:pt x="217" y="229"/>
                      </a:lnTo>
                      <a:lnTo>
                        <a:pt x="219" y="240"/>
                      </a:lnTo>
                      <a:lnTo>
                        <a:pt x="221" y="253"/>
                      </a:lnTo>
                      <a:lnTo>
                        <a:pt x="224" y="262"/>
                      </a:lnTo>
                      <a:lnTo>
                        <a:pt x="219" y="257"/>
                      </a:lnTo>
                      <a:lnTo>
                        <a:pt x="212" y="250"/>
                      </a:lnTo>
                      <a:lnTo>
                        <a:pt x="206" y="245"/>
                      </a:lnTo>
                      <a:lnTo>
                        <a:pt x="200" y="238"/>
                      </a:lnTo>
                      <a:lnTo>
                        <a:pt x="194" y="231"/>
                      </a:lnTo>
                      <a:lnTo>
                        <a:pt x="188" y="226"/>
                      </a:lnTo>
                      <a:lnTo>
                        <a:pt x="182" y="219"/>
                      </a:lnTo>
                      <a:lnTo>
                        <a:pt x="176" y="213"/>
                      </a:lnTo>
                      <a:lnTo>
                        <a:pt x="169" y="206"/>
                      </a:lnTo>
                      <a:lnTo>
                        <a:pt x="163" y="199"/>
                      </a:lnTo>
                      <a:lnTo>
                        <a:pt x="158" y="194"/>
                      </a:lnTo>
                      <a:lnTo>
                        <a:pt x="151" y="187"/>
                      </a:lnTo>
                      <a:lnTo>
                        <a:pt x="145" y="182"/>
                      </a:lnTo>
                      <a:lnTo>
                        <a:pt x="139" y="177"/>
                      </a:lnTo>
                      <a:lnTo>
                        <a:pt x="133" y="172"/>
                      </a:lnTo>
                      <a:lnTo>
                        <a:pt x="129" y="170"/>
                      </a:lnTo>
                      <a:lnTo>
                        <a:pt x="125" y="166"/>
                      </a:lnTo>
                      <a:lnTo>
                        <a:pt x="119" y="162"/>
                      </a:lnTo>
                      <a:lnTo>
                        <a:pt x="115" y="158"/>
                      </a:lnTo>
                      <a:lnTo>
                        <a:pt x="111" y="159"/>
                      </a:lnTo>
                      <a:lnTo>
                        <a:pt x="107" y="162"/>
                      </a:lnTo>
                      <a:lnTo>
                        <a:pt x="103" y="161"/>
                      </a:lnTo>
                      <a:lnTo>
                        <a:pt x="99" y="158"/>
                      </a:lnTo>
                      <a:lnTo>
                        <a:pt x="98" y="170"/>
                      </a:lnTo>
                      <a:lnTo>
                        <a:pt x="97" y="185"/>
                      </a:lnTo>
                      <a:lnTo>
                        <a:pt x="100" y="197"/>
                      </a:lnTo>
                      <a:lnTo>
                        <a:pt x="102" y="211"/>
                      </a:lnTo>
                      <a:lnTo>
                        <a:pt x="107" y="220"/>
                      </a:lnTo>
                      <a:lnTo>
                        <a:pt x="111" y="231"/>
                      </a:lnTo>
                      <a:lnTo>
                        <a:pt x="115" y="245"/>
                      </a:lnTo>
                      <a:lnTo>
                        <a:pt x="119" y="259"/>
                      </a:lnTo>
                      <a:lnTo>
                        <a:pt x="123" y="268"/>
                      </a:lnTo>
                      <a:lnTo>
                        <a:pt x="127" y="278"/>
                      </a:lnTo>
                      <a:lnTo>
                        <a:pt x="131" y="297"/>
                      </a:lnTo>
                      <a:lnTo>
                        <a:pt x="132" y="312"/>
                      </a:lnTo>
                      <a:lnTo>
                        <a:pt x="135" y="331"/>
                      </a:lnTo>
                      <a:lnTo>
                        <a:pt x="138" y="349"/>
                      </a:lnTo>
                      <a:lnTo>
                        <a:pt x="125" y="349"/>
                      </a:lnTo>
                      <a:lnTo>
                        <a:pt x="122" y="349"/>
                      </a:lnTo>
                      <a:lnTo>
                        <a:pt x="114" y="328"/>
                      </a:lnTo>
                      <a:lnTo>
                        <a:pt x="108" y="307"/>
                      </a:lnTo>
                      <a:lnTo>
                        <a:pt x="103" y="290"/>
                      </a:lnTo>
                      <a:lnTo>
                        <a:pt x="100" y="273"/>
                      </a:lnTo>
                      <a:lnTo>
                        <a:pt x="98" y="255"/>
                      </a:lnTo>
                      <a:lnTo>
                        <a:pt x="95" y="236"/>
                      </a:lnTo>
                      <a:lnTo>
                        <a:pt x="90" y="209"/>
                      </a:lnTo>
                      <a:lnTo>
                        <a:pt x="87" y="200"/>
                      </a:lnTo>
                      <a:lnTo>
                        <a:pt x="84" y="184"/>
                      </a:lnTo>
                      <a:lnTo>
                        <a:pt x="81" y="177"/>
                      </a:lnTo>
                      <a:lnTo>
                        <a:pt x="78" y="179"/>
                      </a:lnTo>
                      <a:lnTo>
                        <a:pt x="75" y="181"/>
                      </a:lnTo>
                      <a:lnTo>
                        <a:pt x="74" y="191"/>
                      </a:lnTo>
                      <a:lnTo>
                        <a:pt x="74" y="186"/>
                      </a:lnTo>
                      <a:lnTo>
                        <a:pt x="74" y="192"/>
                      </a:lnTo>
                      <a:lnTo>
                        <a:pt x="73" y="197"/>
                      </a:lnTo>
                      <a:lnTo>
                        <a:pt x="72" y="198"/>
                      </a:lnTo>
                      <a:lnTo>
                        <a:pt x="74" y="197"/>
                      </a:lnTo>
                      <a:lnTo>
                        <a:pt x="73" y="194"/>
                      </a:lnTo>
                      <a:lnTo>
                        <a:pt x="74" y="189"/>
                      </a:lnTo>
                      <a:lnTo>
                        <a:pt x="74" y="186"/>
                      </a:lnTo>
                      <a:lnTo>
                        <a:pt x="74" y="187"/>
                      </a:lnTo>
                      <a:lnTo>
                        <a:pt x="74" y="192"/>
                      </a:lnTo>
                      <a:lnTo>
                        <a:pt x="75" y="197"/>
                      </a:lnTo>
                      <a:lnTo>
                        <a:pt x="73" y="198"/>
                      </a:lnTo>
                      <a:lnTo>
                        <a:pt x="70" y="206"/>
                      </a:lnTo>
                      <a:lnTo>
                        <a:pt x="65" y="218"/>
                      </a:lnTo>
                      <a:lnTo>
                        <a:pt x="61" y="227"/>
                      </a:lnTo>
                      <a:lnTo>
                        <a:pt x="58" y="236"/>
                      </a:lnTo>
                      <a:lnTo>
                        <a:pt x="54" y="248"/>
                      </a:lnTo>
                      <a:lnTo>
                        <a:pt x="51" y="257"/>
                      </a:lnTo>
                      <a:lnTo>
                        <a:pt x="47" y="268"/>
                      </a:lnTo>
                      <a:lnTo>
                        <a:pt x="43" y="280"/>
                      </a:lnTo>
                      <a:lnTo>
                        <a:pt x="40" y="293"/>
                      </a:lnTo>
                      <a:lnTo>
                        <a:pt x="36" y="307"/>
                      </a:lnTo>
                      <a:lnTo>
                        <a:pt x="32" y="322"/>
                      </a:lnTo>
                      <a:lnTo>
                        <a:pt x="29" y="339"/>
                      </a:lnTo>
                      <a:lnTo>
                        <a:pt x="24" y="357"/>
                      </a:lnTo>
                      <a:lnTo>
                        <a:pt x="26" y="335"/>
                      </a:lnTo>
                      <a:lnTo>
                        <a:pt x="27" y="321"/>
                      </a:lnTo>
                      <a:lnTo>
                        <a:pt x="28" y="304"/>
                      </a:lnTo>
                      <a:lnTo>
                        <a:pt x="29" y="295"/>
                      </a:lnTo>
                      <a:lnTo>
                        <a:pt x="31" y="287"/>
                      </a:lnTo>
                      <a:lnTo>
                        <a:pt x="33" y="273"/>
                      </a:lnTo>
                      <a:lnTo>
                        <a:pt x="36" y="260"/>
                      </a:lnTo>
                      <a:lnTo>
                        <a:pt x="38" y="249"/>
                      </a:lnTo>
                      <a:lnTo>
                        <a:pt x="43" y="236"/>
                      </a:lnTo>
                      <a:lnTo>
                        <a:pt x="47" y="224"/>
                      </a:lnTo>
                      <a:lnTo>
                        <a:pt x="52" y="211"/>
                      </a:lnTo>
                      <a:lnTo>
                        <a:pt x="56" y="197"/>
                      </a:lnTo>
                      <a:lnTo>
                        <a:pt x="59" y="189"/>
                      </a:lnTo>
                      <a:lnTo>
                        <a:pt x="63" y="181"/>
                      </a:lnTo>
                      <a:lnTo>
                        <a:pt x="68" y="172"/>
                      </a:lnTo>
                      <a:lnTo>
                        <a:pt x="73" y="164"/>
                      </a:lnTo>
                      <a:lnTo>
                        <a:pt x="77" y="154"/>
                      </a:lnTo>
                      <a:lnTo>
                        <a:pt x="82" y="143"/>
                      </a:lnTo>
                      <a:lnTo>
                        <a:pt x="80" y="139"/>
                      </a:lnTo>
                      <a:lnTo>
                        <a:pt x="76" y="133"/>
                      </a:lnTo>
                      <a:lnTo>
                        <a:pt x="73" y="129"/>
                      </a:lnTo>
                      <a:lnTo>
                        <a:pt x="70" y="132"/>
                      </a:lnTo>
                      <a:lnTo>
                        <a:pt x="65" y="139"/>
                      </a:lnTo>
                      <a:lnTo>
                        <a:pt x="60" y="147"/>
                      </a:lnTo>
                      <a:lnTo>
                        <a:pt x="55" y="154"/>
                      </a:lnTo>
                      <a:lnTo>
                        <a:pt x="51" y="164"/>
                      </a:lnTo>
                      <a:lnTo>
                        <a:pt x="45" y="177"/>
                      </a:lnTo>
                      <a:lnTo>
                        <a:pt x="40" y="189"/>
                      </a:lnTo>
                      <a:lnTo>
                        <a:pt x="36" y="199"/>
                      </a:lnTo>
                      <a:lnTo>
                        <a:pt x="31" y="207"/>
                      </a:lnTo>
                      <a:lnTo>
                        <a:pt x="27" y="218"/>
                      </a:lnTo>
                      <a:lnTo>
                        <a:pt x="22" y="230"/>
                      </a:lnTo>
                      <a:lnTo>
                        <a:pt x="18" y="243"/>
                      </a:lnTo>
                      <a:lnTo>
                        <a:pt x="14" y="255"/>
                      </a:lnTo>
                      <a:lnTo>
                        <a:pt x="9" y="268"/>
                      </a:lnTo>
                      <a:lnTo>
                        <a:pt x="5" y="282"/>
                      </a:lnTo>
                      <a:lnTo>
                        <a:pt x="0" y="298"/>
                      </a:lnTo>
                      <a:lnTo>
                        <a:pt x="2" y="278"/>
                      </a:lnTo>
                      <a:lnTo>
                        <a:pt x="4" y="262"/>
                      </a:lnTo>
                      <a:lnTo>
                        <a:pt x="5" y="248"/>
                      </a:lnTo>
                      <a:lnTo>
                        <a:pt x="6" y="244"/>
                      </a:lnTo>
                      <a:lnTo>
                        <a:pt x="9" y="238"/>
                      </a:lnTo>
                      <a:lnTo>
                        <a:pt x="13" y="229"/>
                      </a:lnTo>
                      <a:lnTo>
                        <a:pt x="17" y="219"/>
                      </a:lnTo>
                      <a:lnTo>
                        <a:pt x="22" y="209"/>
                      </a:lnTo>
                      <a:lnTo>
                        <a:pt x="27" y="199"/>
                      </a:lnTo>
                      <a:lnTo>
                        <a:pt x="33" y="187"/>
                      </a:lnTo>
                      <a:lnTo>
                        <a:pt x="37" y="179"/>
                      </a:lnTo>
                      <a:lnTo>
                        <a:pt x="43" y="170"/>
                      </a:lnTo>
                      <a:lnTo>
                        <a:pt x="49" y="159"/>
                      </a:lnTo>
                      <a:lnTo>
                        <a:pt x="55" y="149"/>
                      </a:lnTo>
                      <a:lnTo>
                        <a:pt x="60" y="142"/>
                      </a:lnTo>
                      <a:lnTo>
                        <a:pt x="70" y="130"/>
                      </a:lnTo>
                      <a:lnTo>
                        <a:pt x="75" y="125"/>
                      </a:lnTo>
                      <a:lnTo>
                        <a:pt x="78" y="123"/>
                      </a:lnTo>
                      <a:lnTo>
                        <a:pt x="73" y="117"/>
                      </a:lnTo>
                      <a:lnTo>
                        <a:pt x="67" y="108"/>
                      </a:lnTo>
                      <a:lnTo>
                        <a:pt x="62" y="99"/>
                      </a:lnTo>
                      <a:lnTo>
                        <a:pt x="57" y="92"/>
                      </a:lnTo>
                      <a:lnTo>
                        <a:pt x="52" y="85"/>
                      </a:lnTo>
                      <a:lnTo>
                        <a:pt x="47" y="78"/>
                      </a:lnTo>
                      <a:lnTo>
                        <a:pt x="43" y="71"/>
                      </a:lnTo>
                      <a:lnTo>
                        <a:pt x="37" y="59"/>
                      </a:lnTo>
                      <a:lnTo>
                        <a:pt x="32" y="48"/>
                      </a:lnTo>
                      <a:lnTo>
                        <a:pt x="26" y="38"/>
                      </a:lnTo>
                      <a:lnTo>
                        <a:pt x="19" y="26"/>
                      </a:lnTo>
                      <a:lnTo>
                        <a:pt x="14" y="19"/>
                      </a:lnTo>
                      <a:lnTo>
                        <a:pt x="11" y="12"/>
                      </a:lnTo>
                      <a:lnTo>
                        <a:pt x="7" y="4"/>
                      </a:lnTo>
                      <a:lnTo>
                        <a:pt x="14" y="5"/>
                      </a:lnTo>
                      <a:lnTo>
                        <a:pt x="27" y="5"/>
                      </a:lnTo>
                      <a:lnTo>
                        <a:pt x="31" y="10"/>
                      </a:lnTo>
                      <a:lnTo>
                        <a:pt x="37" y="22"/>
                      </a:lnTo>
                      <a:lnTo>
                        <a:pt x="43" y="31"/>
                      </a:lnTo>
                    </a:path>
                  </a:pathLst>
                </a:custGeom>
                <a:solidFill>
                  <a:srgbClr val="037C03">
                    <a:alpha val="50195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9244" name="Group 28">
                  <a:extLst>
                    <a:ext uri="{FF2B5EF4-FFF2-40B4-BE49-F238E27FC236}">
                      <a16:creationId xmlns:a16="http://schemas.microsoft.com/office/drawing/2014/main" id="{7A5DAD40-7931-4E3E-ABBD-98DCEBDE06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85" y="1419"/>
                  <a:ext cx="465" cy="349"/>
                  <a:chOff x="1985" y="1419"/>
                  <a:chExt cx="465" cy="349"/>
                </a:xfrm>
              </p:grpSpPr>
              <p:sp>
                <p:nvSpPr>
                  <p:cNvPr id="9245" name="Freeform 29">
                    <a:extLst>
                      <a:ext uri="{FF2B5EF4-FFF2-40B4-BE49-F238E27FC236}">
                        <a16:creationId xmlns:a16="http://schemas.microsoft.com/office/drawing/2014/main" id="{0487F615-6815-49BD-A25C-464845916B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030" y="1419"/>
                    <a:ext cx="420" cy="326"/>
                  </a:xfrm>
                  <a:custGeom>
                    <a:avLst/>
                    <a:gdLst>
                      <a:gd name="T0" fmla="*/ 159 w 420"/>
                      <a:gd name="T1" fmla="*/ 41 h 326"/>
                      <a:gd name="T2" fmla="*/ 193 w 420"/>
                      <a:gd name="T3" fmla="*/ 13 h 326"/>
                      <a:gd name="T4" fmla="*/ 233 w 420"/>
                      <a:gd name="T5" fmla="*/ 2 h 326"/>
                      <a:gd name="T6" fmla="*/ 279 w 420"/>
                      <a:gd name="T7" fmla="*/ 2 h 326"/>
                      <a:gd name="T8" fmla="*/ 290 w 420"/>
                      <a:gd name="T9" fmla="*/ 6 h 326"/>
                      <a:gd name="T10" fmla="*/ 260 w 420"/>
                      <a:gd name="T11" fmla="*/ 14 h 326"/>
                      <a:gd name="T12" fmla="*/ 225 w 420"/>
                      <a:gd name="T13" fmla="*/ 25 h 326"/>
                      <a:gd name="T14" fmla="*/ 186 w 420"/>
                      <a:gd name="T15" fmla="*/ 52 h 326"/>
                      <a:gd name="T16" fmla="*/ 183 w 420"/>
                      <a:gd name="T17" fmla="*/ 89 h 326"/>
                      <a:gd name="T18" fmla="*/ 240 w 420"/>
                      <a:gd name="T19" fmla="*/ 66 h 326"/>
                      <a:gd name="T20" fmla="*/ 288 w 420"/>
                      <a:gd name="T21" fmla="*/ 64 h 326"/>
                      <a:gd name="T22" fmla="*/ 338 w 420"/>
                      <a:gd name="T23" fmla="*/ 69 h 326"/>
                      <a:gd name="T24" fmla="*/ 397 w 420"/>
                      <a:gd name="T25" fmla="*/ 75 h 326"/>
                      <a:gd name="T26" fmla="*/ 398 w 420"/>
                      <a:gd name="T27" fmla="*/ 76 h 326"/>
                      <a:gd name="T28" fmla="*/ 341 w 420"/>
                      <a:gd name="T29" fmla="*/ 79 h 326"/>
                      <a:gd name="T30" fmla="*/ 288 w 420"/>
                      <a:gd name="T31" fmla="*/ 80 h 326"/>
                      <a:gd name="T32" fmla="*/ 242 w 420"/>
                      <a:gd name="T33" fmla="*/ 86 h 326"/>
                      <a:gd name="T34" fmla="*/ 191 w 420"/>
                      <a:gd name="T35" fmla="*/ 98 h 326"/>
                      <a:gd name="T36" fmla="*/ 212 w 420"/>
                      <a:gd name="T37" fmla="*/ 118 h 326"/>
                      <a:gd name="T38" fmla="*/ 227 w 420"/>
                      <a:gd name="T39" fmla="*/ 136 h 326"/>
                      <a:gd name="T40" fmla="*/ 175 w 420"/>
                      <a:gd name="T41" fmla="*/ 119 h 326"/>
                      <a:gd name="T42" fmla="*/ 165 w 420"/>
                      <a:gd name="T43" fmla="*/ 129 h 326"/>
                      <a:gd name="T44" fmla="*/ 221 w 420"/>
                      <a:gd name="T45" fmla="*/ 138 h 326"/>
                      <a:gd name="T46" fmla="*/ 269 w 420"/>
                      <a:gd name="T47" fmla="*/ 150 h 326"/>
                      <a:gd name="T48" fmla="*/ 306 w 420"/>
                      <a:gd name="T49" fmla="*/ 181 h 326"/>
                      <a:gd name="T50" fmla="*/ 335 w 420"/>
                      <a:gd name="T51" fmla="*/ 223 h 326"/>
                      <a:gd name="T52" fmla="*/ 329 w 420"/>
                      <a:gd name="T53" fmla="*/ 231 h 326"/>
                      <a:gd name="T54" fmla="*/ 290 w 420"/>
                      <a:gd name="T55" fmla="*/ 204 h 326"/>
                      <a:gd name="T56" fmla="*/ 248 w 420"/>
                      <a:gd name="T57" fmla="*/ 174 h 326"/>
                      <a:gd name="T58" fmla="*/ 202 w 420"/>
                      <a:gd name="T59" fmla="*/ 154 h 326"/>
                      <a:gd name="T60" fmla="*/ 173 w 420"/>
                      <a:gd name="T61" fmla="*/ 148 h 326"/>
                      <a:gd name="T62" fmla="*/ 196 w 420"/>
                      <a:gd name="T63" fmla="*/ 181 h 326"/>
                      <a:gd name="T64" fmla="*/ 227 w 420"/>
                      <a:gd name="T65" fmla="*/ 223 h 326"/>
                      <a:gd name="T66" fmla="*/ 244 w 420"/>
                      <a:gd name="T67" fmla="*/ 262 h 326"/>
                      <a:gd name="T68" fmla="*/ 243 w 420"/>
                      <a:gd name="T69" fmla="*/ 299 h 326"/>
                      <a:gd name="T70" fmla="*/ 222 w 420"/>
                      <a:gd name="T71" fmla="*/ 259 h 326"/>
                      <a:gd name="T72" fmla="*/ 199 w 420"/>
                      <a:gd name="T73" fmla="*/ 215 h 326"/>
                      <a:gd name="T74" fmla="*/ 173 w 420"/>
                      <a:gd name="T75" fmla="*/ 177 h 326"/>
                      <a:gd name="T76" fmla="*/ 150 w 420"/>
                      <a:gd name="T77" fmla="*/ 142 h 326"/>
                      <a:gd name="T78" fmla="*/ 109 w 420"/>
                      <a:gd name="T79" fmla="*/ 162 h 326"/>
                      <a:gd name="T80" fmla="*/ 77 w 420"/>
                      <a:gd name="T81" fmla="*/ 210 h 326"/>
                      <a:gd name="T82" fmla="*/ 49 w 420"/>
                      <a:gd name="T83" fmla="*/ 260 h 326"/>
                      <a:gd name="T84" fmla="*/ 18 w 420"/>
                      <a:gd name="T85" fmla="*/ 306 h 326"/>
                      <a:gd name="T86" fmla="*/ 8 w 420"/>
                      <a:gd name="T87" fmla="*/ 301 h 326"/>
                      <a:gd name="T88" fmla="*/ 45 w 420"/>
                      <a:gd name="T89" fmla="*/ 243 h 326"/>
                      <a:gd name="T90" fmla="*/ 78 w 420"/>
                      <a:gd name="T91" fmla="*/ 198 h 326"/>
                      <a:gd name="T92" fmla="*/ 107 w 420"/>
                      <a:gd name="T93" fmla="*/ 154 h 326"/>
                      <a:gd name="T94" fmla="*/ 132 w 420"/>
                      <a:gd name="T95" fmla="*/ 120 h 326"/>
                      <a:gd name="T96" fmla="*/ 95 w 420"/>
                      <a:gd name="T97" fmla="*/ 79 h 326"/>
                      <a:gd name="T98" fmla="*/ 42 w 420"/>
                      <a:gd name="T99" fmla="*/ 57 h 326"/>
                      <a:gd name="T100" fmla="*/ 19 w 420"/>
                      <a:gd name="T101" fmla="*/ 45 h 326"/>
                      <a:gd name="T102" fmla="*/ 60 w 420"/>
                      <a:gd name="T103" fmla="*/ 58 h 326"/>
                      <a:gd name="T104" fmla="*/ 116 w 420"/>
                      <a:gd name="T105" fmla="*/ 86 h 32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0" t="0" r="r" b="b"/>
                    <a:pathLst>
                      <a:path w="420" h="326">
                        <a:moveTo>
                          <a:pt x="132" y="83"/>
                        </a:moveTo>
                        <a:lnTo>
                          <a:pt x="135" y="74"/>
                        </a:lnTo>
                        <a:lnTo>
                          <a:pt x="140" y="65"/>
                        </a:lnTo>
                        <a:lnTo>
                          <a:pt x="146" y="57"/>
                        </a:lnTo>
                        <a:lnTo>
                          <a:pt x="152" y="48"/>
                        </a:lnTo>
                        <a:lnTo>
                          <a:pt x="159" y="41"/>
                        </a:lnTo>
                        <a:lnTo>
                          <a:pt x="164" y="34"/>
                        </a:lnTo>
                        <a:lnTo>
                          <a:pt x="170" y="29"/>
                        </a:lnTo>
                        <a:lnTo>
                          <a:pt x="176" y="25"/>
                        </a:lnTo>
                        <a:lnTo>
                          <a:pt x="181" y="20"/>
                        </a:lnTo>
                        <a:lnTo>
                          <a:pt x="187" y="17"/>
                        </a:lnTo>
                        <a:lnTo>
                          <a:pt x="193" y="13"/>
                        </a:lnTo>
                        <a:lnTo>
                          <a:pt x="199" y="10"/>
                        </a:lnTo>
                        <a:lnTo>
                          <a:pt x="204" y="8"/>
                        </a:lnTo>
                        <a:lnTo>
                          <a:pt x="212" y="6"/>
                        </a:lnTo>
                        <a:lnTo>
                          <a:pt x="220" y="5"/>
                        </a:lnTo>
                        <a:lnTo>
                          <a:pt x="226" y="3"/>
                        </a:lnTo>
                        <a:lnTo>
                          <a:pt x="233" y="2"/>
                        </a:lnTo>
                        <a:lnTo>
                          <a:pt x="241" y="2"/>
                        </a:lnTo>
                        <a:lnTo>
                          <a:pt x="248" y="1"/>
                        </a:lnTo>
                        <a:lnTo>
                          <a:pt x="258" y="1"/>
                        </a:lnTo>
                        <a:lnTo>
                          <a:pt x="265" y="1"/>
                        </a:lnTo>
                        <a:lnTo>
                          <a:pt x="272" y="2"/>
                        </a:lnTo>
                        <a:lnTo>
                          <a:pt x="279" y="2"/>
                        </a:lnTo>
                        <a:lnTo>
                          <a:pt x="285" y="1"/>
                        </a:lnTo>
                        <a:lnTo>
                          <a:pt x="293" y="1"/>
                        </a:lnTo>
                        <a:lnTo>
                          <a:pt x="300" y="0"/>
                        </a:lnTo>
                        <a:lnTo>
                          <a:pt x="296" y="2"/>
                        </a:lnTo>
                        <a:lnTo>
                          <a:pt x="293" y="3"/>
                        </a:lnTo>
                        <a:lnTo>
                          <a:pt x="290" y="6"/>
                        </a:lnTo>
                        <a:lnTo>
                          <a:pt x="287" y="10"/>
                        </a:lnTo>
                        <a:lnTo>
                          <a:pt x="281" y="10"/>
                        </a:lnTo>
                        <a:lnTo>
                          <a:pt x="275" y="10"/>
                        </a:lnTo>
                        <a:lnTo>
                          <a:pt x="270" y="11"/>
                        </a:lnTo>
                        <a:lnTo>
                          <a:pt x="265" y="12"/>
                        </a:lnTo>
                        <a:lnTo>
                          <a:pt x="260" y="14"/>
                        </a:lnTo>
                        <a:lnTo>
                          <a:pt x="254" y="15"/>
                        </a:lnTo>
                        <a:lnTo>
                          <a:pt x="248" y="17"/>
                        </a:lnTo>
                        <a:lnTo>
                          <a:pt x="242" y="19"/>
                        </a:lnTo>
                        <a:lnTo>
                          <a:pt x="236" y="20"/>
                        </a:lnTo>
                        <a:lnTo>
                          <a:pt x="231" y="22"/>
                        </a:lnTo>
                        <a:lnTo>
                          <a:pt x="225" y="25"/>
                        </a:lnTo>
                        <a:lnTo>
                          <a:pt x="218" y="28"/>
                        </a:lnTo>
                        <a:lnTo>
                          <a:pt x="212" y="31"/>
                        </a:lnTo>
                        <a:lnTo>
                          <a:pt x="205" y="35"/>
                        </a:lnTo>
                        <a:lnTo>
                          <a:pt x="199" y="39"/>
                        </a:lnTo>
                        <a:lnTo>
                          <a:pt x="192" y="45"/>
                        </a:lnTo>
                        <a:lnTo>
                          <a:pt x="186" y="52"/>
                        </a:lnTo>
                        <a:lnTo>
                          <a:pt x="180" y="61"/>
                        </a:lnTo>
                        <a:lnTo>
                          <a:pt x="173" y="73"/>
                        </a:lnTo>
                        <a:lnTo>
                          <a:pt x="167" y="86"/>
                        </a:lnTo>
                        <a:lnTo>
                          <a:pt x="159" y="101"/>
                        </a:lnTo>
                        <a:lnTo>
                          <a:pt x="172" y="95"/>
                        </a:lnTo>
                        <a:lnTo>
                          <a:pt x="183" y="89"/>
                        </a:lnTo>
                        <a:lnTo>
                          <a:pt x="197" y="82"/>
                        </a:lnTo>
                        <a:lnTo>
                          <a:pt x="212" y="75"/>
                        </a:lnTo>
                        <a:lnTo>
                          <a:pt x="218" y="73"/>
                        </a:lnTo>
                        <a:lnTo>
                          <a:pt x="225" y="70"/>
                        </a:lnTo>
                        <a:lnTo>
                          <a:pt x="232" y="69"/>
                        </a:lnTo>
                        <a:lnTo>
                          <a:pt x="240" y="66"/>
                        </a:lnTo>
                        <a:lnTo>
                          <a:pt x="249" y="65"/>
                        </a:lnTo>
                        <a:lnTo>
                          <a:pt x="256" y="64"/>
                        </a:lnTo>
                        <a:lnTo>
                          <a:pt x="263" y="64"/>
                        </a:lnTo>
                        <a:lnTo>
                          <a:pt x="272" y="63"/>
                        </a:lnTo>
                        <a:lnTo>
                          <a:pt x="281" y="64"/>
                        </a:lnTo>
                        <a:lnTo>
                          <a:pt x="288" y="64"/>
                        </a:lnTo>
                        <a:lnTo>
                          <a:pt x="297" y="65"/>
                        </a:lnTo>
                        <a:lnTo>
                          <a:pt x="305" y="65"/>
                        </a:lnTo>
                        <a:lnTo>
                          <a:pt x="313" y="66"/>
                        </a:lnTo>
                        <a:lnTo>
                          <a:pt x="321" y="67"/>
                        </a:lnTo>
                        <a:lnTo>
                          <a:pt x="329" y="68"/>
                        </a:lnTo>
                        <a:lnTo>
                          <a:pt x="338" y="69"/>
                        </a:lnTo>
                        <a:lnTo>
                          <a:pt x="346" y="69"/>
                        </a:lnTo>
                        <a:lnTo>
                          <a:pt x="354" y="70"/>
                        </a:lnTo>
                        <a:lnTo>
                          <a:pt x="364" y="71"/>
                        </a:lnTo>
                        <a:lnTo>
                          <a:pt x="374" y="72"/>
                        </a:lnTo>
                        <a:lnTo>
                          <a:pt x="383" y="74"/>
                        </a:lnTo>
                        <a:lnTo>
                          <a:pt x="397" y="75"/>
                        </a:lnTo>
                        <a:lnTo>
                          <a:pt x="402" y="75"/>
                        </a:lnTo>
                        <a:lnTo>
                          <a:pt x="406" y="75"/>
                        </a:lnTo>
                        <a:lnTo>
                          <a:pt x="411" y="77"/>
                        </a:lnTo>
                        <a:lnTo>
                          <a:pt x="419" y="80"/>
                        </a:lnTo>
                        <a:lnTo>
                          <a:pt x="404" y="77"/>
                        </a:lnTo>
                        <a:lnTo>
                          <a:pt x="398" y="76"/>
                        </a:lnTo>
                        <a:lnTo>
                          <a:pt x="392" y="76"/>
                        </a:lnTo>
                        <a:lnTo>
                          <a:pt x="379" y="77"/>
                        </a:lnTo>
                        <a:lnTo>
                          <a:pt x="370" y="78"/>
                        </a:lnTo>
                        <a:lnTo>
                          <a:pt x="360" y="78"/>
                        </a:lnTo>
                        <a:lnTo>
                          <a:pt x="350" y="78"/>
                        </a:lnTo>
                        <a:lnTo>
                          <a:pt x="341" y="79"/>
                        </a:lnTo>
                        <a:lnTo>
                          <a:pt x="332" y="79"/>
                        </a:lnTo>
                        <a:lnTo>
                          <a:pt x="325" y="78"/>
                        </a:lnTo>
                        <a:lnTo>
                          <a:pt x="315" y="78"/>
                        </a:lnTo>
                        <a:lnTo>
                          <a:pt x="305" y="78"/>
                        </a:lnTo>
                        <a:lnTo>
                          <a:pt x="296" y="79"/>
                        </a:lnTo>
                        <a:lnTo>
                          <a:pt x="288" y="80"/>
                        </a:lnTo>
                        <a:lnTo>
                          <a:pt x="279" y="80"/>
                        </a:lnTo>
                        <a:lnTo>
                          <a:pt x="272" y="80"/>
                        </a:lnTo>
                        <a:lnTo>
                          <a:pt x="264" y="81"/>
                        </a:lnTo>
                        <a:lnTo>
                          <a:pt x="256" y="83"/>
                        </a:lnTo>
                        <a:lnTo>
                          <a:pt x="249" y="84"/>
                        </a:lnTo>
                        <a:lnTo>
                          <a:pt x="242" y="86"/>
                        </a:lnTo>
                        <a:lnTo>
                          <a:pt x="235" y="87"/>
                        </a:lnTo>
                        <a:lnTo>
                          <a:pt x="227" y="89"/>
                        </a:lnTo>
                        <a:lnTo>
                          <a:pt x="219" y="92"/>
                        </a:lnTo>
                        <a:lnTo>
                          <a:pt x="212" y="93"/>
                        </a:lnTo>
                        <a:lnTo>
                          <a:pt x="199" y="97"/>
                        </a:lnTo>
                        <a:lnTo>
                          <a:pt x="191" y="98"/>
                        </a:lnTo>
                        <a:lnTo>
                          <a:pt x="180" y="104"/>
                        </a:lnTo>
                        <a:lnTo>
                          <a:pt x="164" y="109"/>
                        </a:lnTo>
                        <a:lnTo>
                          <a:pt x="180" y="111"/>
                        </a:lnTo>
                        <a:lnTo>
                          <a:pt x="199" y="112"/>
                        </a:lnTo>
                        <a:lnTo>
                          <a:pt x="203" y="113"/>
                        </a:lnTo>
                        <a:lnTo>
                          <a:pt x="212" y="118"/>
                        </a:lnTo>
                        <a:lnTo>
                          <a:pt x="217" y="120"/>
                        </a:lnTo>
                        <a:lnTo>
                          <a:pt x="223" y="123"/>
                        </a:lnTo>
                        <a:lnTo>
                          <a:pt x="224" y="125"/>
                        </a:lnTo>
                        <a:lnTo>
                          <a:pt x="227" y="130"/>
                        </a:lnTo>
                        <a:lnTo>
                          <a:pt x="233" y="140"/>
                        </a:lnTo>
                        <a:lnTo>
                          <a:pt x="227" y="136"/>
                        </a:lnTo>
                        <a:lnTo>
                          <a:pt x="219" y="131"/>
                        </a:lnTo>
                        <a:lnTo>
                          <a:pt x="212" y="129"/>
                        </a:lnTo>
                        <a:lnTo>
                          <a:pt x="199" y="125"/>
                        </a:lnTo>
                        <a:lnTo>
                          <a:pt x="190" y="123"/>
                        </a:lnTo>
                        <a:lnTo>
                          <a:pt x="180" y="120"/>
                        </a:lnTo>
                        <a:lnTo>
                          <a:pt x="175" y="119"/>
                        </a:lnTo>
                        <a:lnTo>
                          <a:pt x="165" y="120"/>
                        </a:lnTo>
                        <a:lnTo>
                          <a:pt x="158" y="122"/>
                        </a:lnTo>
                        <a:lnTo>
                          <a:pt x="148" y="123"/>
                        </a:lnTo>
                        <a:lnTo>
                          <a:pt x="153" y="125"/>
                        </a:lnTo>
                        <a:lnTo>
                          <a:pt x="158" y="127"/>
                        </a:lnTo>
                        <a:lnTo>
                          <a:pt x="165" y="129"/>
                        </a:lnTo>
                        <a:lnTo>
                          <a:pt x="173" y="129"/>
                        </a:lnTo>
                        <a:lnTo>
                          <a:pt x="186" y="129"/>
                        </a:lnTo>
                        <a:lnTo>
                          <a:pt x="194" y="131"/>
                        </a:lnTo>
                        <a:lnTo>
                          <a:pt x="204" y="133"/>
                        </a:lnTo>
                        <a:lnTo>
                          <a:pt x="212" y="136"/>
                        </a:lnTo>
                        <a:lnTo>
                          <a:pt x="221" y="138"/>
                        </a:lnTo>
                        <a:lnTo>
                          <a:pt x="231" y="141"/>
                        </a:lnTo>
                        <a:lnTo>
                          <a:pt x="240" y="143"/>
                        </a:lnTo>
                        <a:lnTo>
                          <a:pt x="248" y="145"/>
                        </a:lnTo>
                        <a:lnTo>
                          <a:pt x="254" y="146"/>
                        </a:lnTo>
                        <a:lnTo>
                          <a:pt x="261" y="148"/>
                        </a:lnTo>
                        <a:lnTo>
                          <a:pt x="269" y="150"/>
                        </a:lnTo>
                        <a:lnTo>
                          <a:pt x="277" y="154"/>
                        </a:lnTo>
                        <a:lnTo>
                          <a:pt x="285" y="158"/>
                        </a:lnTo>
                        <a:lnTo>
                          <a:pt x="289" y="160"/>
                        </a:lnTo>
                        <a:lnTo>
                          <a:pt x="295" y="167"/>
                        </a:lnTo>
                        <a:lnTo>
                          <a:pt x="302" y="174"/>
                        </a:lnTo>
                        <a:lnTo>
                          <a:pt x="306" y="181"/>
                        </a:lnTo>
                        <a:lnTo>
                          <a:pt x="311" y="188"/>
                        </a:lnTo>
                        <a:lnTo>
                          <a:pt x="316" y="195"/>
                        </a:lnTo>
                        <a:lnTo>
                          <a:pt x="320" y="202"/>
                        </a:lnTo>
                        <a:lnTo>
                          <a:pt x="325" y="208"/>
                        </a:lnTo>
                        <a:lnTo>
                          <a:pt x="329" y="215"/>
                        </a:lnTo>
                        <a:lnTo>
                          <a:pt x="335" y="223"/>
                        </a:lnTo>
                        <a:lnTo>
                          <a:pt x="339" y="232"/>
                        </a:lnTo>
                        <a:lnTo>
                          <a:pt x="345" y="238"/>
                        </a:lnTo>
                        <a:lnTo>
                          <a:pt x="351" y="246"/>
                        </a:lnTo>
                        <a:lnTo>
                          <a:pt x="343" y="240"/>
                        </a:lnTo>
                        <a:lnTo>
                          <a:pt x="337" y="236"/>
                        </a:lnTo>
                        <a:lnTo>
                          <a:pt x="329" y="231"/>
                        </a:lnTo>
                        <a:lnTo>
                          <a:pt x="321" y="225"/>
                        </a:lnTo>
                        <a:lnTo>
                          <a:pt x="315" y="220"/>
                        </a:lnTo>
                        <a:lnTo>
                          <a:pt x="309" y="215"/>
                        </a:lnTo>
                        <a:lnTo>
                          <a:pt x="303" y="212"/>
                        </a:lnTo>
                        <a:lnTo>
                          <a:pt x="297" y="208"/>
                        </a:lnTo>
                        <a:lnTo>
                          <a:pt x="290" y="204"/>
                        </a:lnTo>
                        <a:lnTo>
                          <a:pt x="284" y="200"/>
                        </a:lnTo>
                        <a:lnTo>
                          <a:pt x="278" y="196"/>
                        </a:lnTo>
                        <a:lnTo>
                          <a:pt x="271" y="191"/>
                        </a:lnTo>
                        <a:lnTo>
                          <a:pt x="263" y="186"/>
                        </a:lnTo>
                        <a:lnTo>
                          <a:pt x="255" y="179"/>
                        </a:lnTo>
                        <a:lnTo>
                          <a:pt x="248" y="174"/>
                        </a:lnTo>
                        <a:lnTo>
                          <a:pt x="241" y="170"/>
                        </a:lnTo>
                        <a:lnTo>
                          <a:pt x="234" y="166"/>
                        </a:lnTo>
                        <a:lnTo>
                          <a:pt x="226" y="162"/>
                        </a:lnTo>
                        <a:lnTo>
                          <a:pt x="219" y="159"/>
                        </a:lnTo>
                        <a:lnTo>
                          <a:pt x="212" y="157"/>
                        </a:lnTo>
                        <a:lnTo>
                          <a:pt x="202" y="154"/>
                        </a:lnTo>
                        <a:lnTo>
                          <a:pt x="192" y="151"/>
                        </a:lnTo>
                        <a:lnTo>
                          <a:pt x="185" y="150"/>
                        </a:lnTo>
                        <a:lnTo>
                          <a:pt x="178" y="147"/>
                        </a:lnTo>
                        <a:lnTo>
                          <a:pt x="167" y="142"/>
                        </a:lnTo>
                        <a:lnTo>
                          <a:pt x="156" y="137"/>
                        </a:lnTo>
                        <a:lnTo>
                          <a:pt x="173" y="148"/>
                        </a:lnTo>
                        <a:lnTo>
                          <a:pt x="174" y="150"/>
                        </a:lnTo>
                        <a:lnTo>
                          <a:pt x="178" y="155"/>
                        </a:lnTo>
                        <a:lnTo>
                          <a:pt x="182" y="160"/>
                        </a:lnTo>
                        <a:lnTo>
                          <a:pt x="187" y="167"/>
                        </a:lnTo>
                        <a:lnTo>
                          <a:pt x="192" y="173"/>
                        </a:lnTo>
                        <a:lnTo>
                          <a:pt x="196" y="181"/>
                        </a:lnTo>
                        <a:lnTo>
                          <a:pt x="202" y="188"/>
                        </a:lnTo>
                        <a:lnTo>
                          <a:pt x="207" y="194"/>
                        </a:lnTo>
                        <a:lnTo>
                          <a:pt x="212" y="200"/>
                        </a:lnTo>
                        <a:lnTo>
                          <a:pt x="216" y="207"/>
                        </a:lnTo>
                        <a:lnTo>
                          <a:pt x="223" y="216"/>
                        </a:lnTo>
                        <a:lnTo>
                          <a:pt x="227" y="223"/>
                        </a:lnTo>
                        <a:lnTo>
                          <a:pt x="231" y="229"/>
                        </a:lnTo>
                        <a:lnTo>
                          <a:pt x="235" y="236"/>
                        </a:lnTo>
                        <a:lnTo>
                          <a:pt x="238" y="243"/>
                        </a:lnTo>
                        <a:lnTo>
                          <a:pt x="241" y="250"/>
                        </a:lnTo>
                        <a:lnTo>
                          <a:pt x="243" y="255"/>
                        </a:lnTo>
                        <a:lnTo>
                          <a:pt x="244" y="262"/>
                        </a:lnTo>
                        <a:lnTo>
                          <a:pt x="245" y="272"/>
                        </a:lnTo>
                        <a:lnTo>
                          <a:pt x="246" y="281"/>
                        </a:lnTo>
                        <a:lnTo>
                          <a:pt x="247" y="290"/>
                        </a:lnTo>
                        <a:lnTo>
                          <a:pt x="249" y="299"/>
                        </a:lnTo>
                        <a:lnTo>
                          <a:pt x="250" y="308"/>
                        </a:lnTo>
                        <a:lnTo>
                          <a:pt x="243" y="299"/>
                        </a:lnTo>
                        <a:lnTo>
                          <a:pt x="238" y="292"/>
                        </a:lnTo>
                        <a:lnTo>
                          <a:pt x="233" y="286"/>
                        </a:lnTo>
                        <a:lnTo>
                          <a:pt x="231" y="281"/>
                        </a:lnTo>
                        <a:lnTo>
                          <a:pt x="227" y="274"/>
                        </a:lnTo>
                        <a:lnTo>
                          <a:pt x="225" y="267"/>
                        </a:lnTo>
                        <a:lnTo>
                          <a:pt x="222" y="259"/>
                        </a:lnTo>
                        <a:lnTo>
                          <a:pt x="218" y="251"/>
                        </a:lnTo>
                        <a:lnTo>
                          <a:pt x="214" y="242"/>
                        </a:lnTo>
                        <a:lnTo>
                          <a:pt x="211" y="235"/>
                        </a:lnTo>
                        <a:lnTo>
                          <a:pt x="207" y="227"/>
                        </a:lnTo>
                        <a:lnTo>
                          <a:pt x="202" y="220"/>
                        </a:lnTo>
                        <a:lnTo>
                          <a:pt x="199" y="215"/>
                        </a:lnTo>
                        <a:lnTo>
                          <a:pt x="193" y="208"/>
                        </a:lnTo>
                        <a:lnTo>
                          <a:pt x="187" y="201"/>
                        </a:lnTo>
                        <a:lnTo>
                          <a:pt x="182" y="196"/>
                        </a:lnTo>
                        <a:lnTo>
                          <a:pt x="177" y="190"/>
                        </a:lnTo>
                        <a:lnTo>
                          <a:pt x="176" y="184"/>
                        </a:lnTo>
                        <a:lnTo>
                          <a:pt x="173" y="177"/>
                        </a:lnTo>
                        <a:lnTo>
                          <a:pt x="169" y="170"/>
                        </a:lnTo>
                        <a:lnTo>
                          <a:pt x="166" y="163"/>
                        </a:lnTo>
                        <a:lnTo>
                          <a:pt x="164" y="161"/>
                        </a:lnTo>
                        <a:lnTo>
                          <a:pt x="158" y="154"/>
                        </a:lnTo>
                        <a:lnTo>
                          <a:pt x="154" y="148"/>
                        </a:lnTo>
                        <a:lnTo>
                          <a:pt x="150" y="142"/>
                        </a:lnTo>
                        <a:lnTo>
                          <a:pt x="145" y="136"/>
                        </a:lnTo>
                        <a:lnTo>
                          <a:pt x="138" y="140"/>
                        </a:lnTo>
                        <a:lnTo>
                          <a:pt x="131" y="144"/>
                        </a:lnTo>
                        <a:lnTo>
                          <a:pt x="123" y="151"/>
                        </a:lnTo>
                        <a:lnTo>
                          <a:pt x="115" y="156"/>
                        </a:lnTo>
                        <a:lnTo>
                          <a:pt x="109" y="162"/>
                        </a:lnTo>
                        <a:lnTo>
                          <a:pt x="105" y="168"/>
                        </a:lnTo>
                        <a:lnTo>
                          <a:pt x="99" y="176"/>
                        </a:lnTo>
                        <a:lnTo>
                          <a:pt x="93" y="186"/>
                        </a:lnTo>
                        <a:lnTo>
                          <a:pt x="87" y="193"/>
                        </a:lnTo>
                        <a:lnTo>
                          <a:pt x="81" y="202"/>
                        </a:lnTo>
                        <a:lnTo>
                          <a:pt x="77" y="210"/>
                        </a:lnTo>
                        <a:lnTo>
                          <a:pt x="72" y="218"/>
                        </a:lnTo>
                        <a:lnTo>
                          <a:pt x="67" y="226"/>
                        </a:lnTo>
                        <a:lnTo>
                          <a:pt x="64" y="233"/>
                        </a:lnTo>
                        <a:lnTo>
                          <a:pt x="59" y="242"/>
                        </a:lnTo>
                        <a:lnTo>
                          <a:pt x="55" y="250"/>
                        </a:lnTo>
                        <a:lnTo>
                          <a:pt x="49" y="260"/>
                        </a:lnTo>
                        <a:lnTo>
                          <a:pt x="43" y="269"/>
                        </a:lnTo>
                        <a:lnTo>
                          <a:pt x="37" y="280"/>
                        </a:lnTo>
                        <a:lnTo>
                          <a:pt x="31" y="289"/>
                        </a:lnTo>
                        <a:lnTo>
                          <a:pt x="27" y="294"/>
                        </a:lnTo>
                        <a:lnTo>
                          <a:pt x="22" y="300"/>
                        </a:lnTo>
                        <a:lnTo>
                          <a:pt x="18" y="306"/>
                        </a:lnTo>
                        <a:lnTo>
                          <a:pt x="12" y="312"/>
                        </a:lnTo>
                        <a:lnTo>
                          <a:pt x="7" y="317"/>
                        </a:lnTo>
                        <a:lnTo>
                          <a:pt x="0" y="325"/>
                        </a:lnTo>
                        <a:lnTo>
                          <a:pt x="2" y="316"/>
                        </a:lnTo>
                        <a:lnTo>
                          <a:pt x="4" y="309"/>
                        </a:lnTo>
                        <a:lnTo>
                          <a:pt x="8" y="301"/>
                        </a:lnTo>
                        <a:lnTo>
                          <a:pt x="12" y="294"/>
                        </a:lnTo>
                        <a:lnTo>
                          <a:pt x="19" y="284"/>
                        </a:lnTo>
                        <a:lnTo>
                          <a:pt x="26" y="274"/>
                        </a:lnTo>
                        <a:lnTo>
                          <a:pt x="33" y="262"/>
                        </a:lnTo>
                        <a:lnTo>
                          <a:pt x="39" y="253"/>
                        </a:lnTo>
                        <a:lnTo>
                          <a:pt x="45" y="243"/>
                        </a:lnTo>
                        <a:lnTo>
                          <a:pt x="51" y="235"/>
                        </a:lnTo>
                        <a:lnTo>
                          <a:pt x="56" y="227"/>
                        </a:lnTo>
                        <a:lnTo>
                          <a:pt x="61" y="220"/>
                        </a:lnTo>
                        <a:lnTo>
                          <a:pt x="66" y="214"/>
                        </a:lnTo>
                        <a:lnTo>
                          <a:pt x="72" y="206"/>
                        </a:lnTo>
                        <a:lnTo>
                          <a:pt x="78" y="198"/>
                        </a:lnTo>
                        <a:lnTo>
                          <a:pt x="84" y="190"/>
                        </a:lnTo>
                        <a:lnTo>
                          <a:pt x="90" y="181"/>
                        </a:lnTo>
                        <a:lnTo>
                          <a:pt x="95" y="174"/>
                        </a:lnTo>
                        <a:lnTo>
                          <a:pt x="101" y="166"/>
                        </a:lnTo>
                        <a:lnTo>
                          <a:pt x="104" y="160"/>
                        </a:lnTo>
                        <a:lnTo>
                          <a:pt x="107" y="154"/>
                        </a:lnTo>
                        <a:lnTo>
                          <a:pt x="109" y="149"/>
                        </a:lnTo>
                        <a:lnTo>
                          <a:pt x="112" y="143"/>
                        </a:lnTo>
                        <a:lnTo>
                          <a:pt x="116" y="138"/>
                        </a:lnTo>
                        <a:lnTo>
                          <a:pt x="122" y="131"/>
                        </a:lnTo>
                        <a:lnTo>
                          <a:pt x="128" y="125"/>
                        </a:lnTo>
                        <a:lnTo>
                          <a:pt x="132" y="120"/>
                        </a:lnTo>
                        <a:lnTo>
                          <a:pt x="137" y="114"/>
                        </a:lnTo>
                        <a:lnTo>
                          <a:pt x="135" y="109"/>
                        </a:lnTo>
                        <a:lnTo>
                          <a:pt x="133" y="101"/>
                        </a:lnTo>
                        <a:lnTo>
                          <a:pt x="121" y="97"/>
                        </a:lnTo>
                        <a:lnTo>
                          <a:pt x="108" y="88"/>
                        </a:lnTo>
                        <a:lnTo>
                          <a:pt x="95" y="79"/>
                        </a:lnTo>
                        <a:lnTo>
                          <a:pt x="87" y="74"/>
                        </a:lnTo>
                        <a:lnTo>
                          <a:pt x="81" y="71"/>
                        </a:lnTo>
                        <a:lnTo>
                          <a:pt x="71" y="66"/>
                        </a:lnTo>
                        <a:lnTo>
                          <a:pt x="61" y="63"/>
                        </a:lnTo>
                        <a:lnTo>
                          <a:pt x="50" y="60"/>
                        </a:lnTo>
                        <a:lnTo>
                          <a:pt x="42" y="57"/>
                        </a:lnTo>
                        <a:lnTo>
                          <a:pt x="32" y="53"/>
                        </a:lnTo>
                        <a:lnTo>
                          <a:pt x="23" y="51"/>
                        </a:lnTo>
                        <a:lnTo>
                          <a:pt x="14" y="49"/>
                        </a:lnTo>
                        <a:lnTo>
                          <a:pt x="7" y="47"/>
                        </a:lnTo>
                        <a:lnTo>
                          <a:pt x="14" y="46"/>
                        </a:lnTo>
                        <a:lnTo>
                          <a:pt x="19" y="45"/>
                        </a:lnTo>
                        <a:lnTo>
                          <a:pt x="23" y="44"/>
                        </a:lnTo>
                        <a:lnTo>
                          <a:pt x="28" y="44"/>
                        </a:lnTo>
                        <a:lnTo>
                          <a:pt x="33" y="44"/>
                        </a:lnTo>
                        <a:lnTo>
                          <a:pt x="43" y="49"/>
                        </a:lnTo>
                        <a:lnTo>
                          <a:pt x="51" y="53"/>
                        </a:lnTo>
                        <a:lnTo>
                          <a:pt x="60" y="58"/>
                        </a:lnTo>
                        <a:lnTo>
                          <a:pt x="69" y="63"/>
                        </a:lnTo>
                        <a:lnTo>
                          <a:pt x="79" y="68"/>
                        </a:lnTo>
                        <a:lnTo>
                          <a:pt x="89" y="74"/>
                        </a:lnTo>
                        <a:lnTo>
                          <a:pt x="96" y="77"/>
                        </a:lnTo>
                        <a:lnTo>
                          <a:pt x="109" y="84"/>
                        </a:lnTo>
                        <a:lnTo>
                          <a:pt x="116" y="86"/>
                        </a:lnTo>
                        <a:lnTo>
                          <a:pt x="122" y="85"/>
                        </a:lnTo>
                        <a:lnTo>
                          <a:pt x="127" y="84"/>
                        </a:lnTo>
                        <a:lnTo>
                          <a:pt x="132" y="83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46" name="Freeform 30">
                    <a:extLst>
                      <a:ext uri="{FF2B5EF4-FFF2-40B4-BE49-F238E27FC236}">
                        <a16:creationId xmlns:a16="http://schemas.microsoft.com/office/drawing/2014/main" id="{1E9BC63C-1C9E-47FC-B783-658602C7FA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2175" y="1584"/>
                    <a:ext cx="38" cy="181"/>
                  </a:xfrm>
                  <a:custGeom>
                    <a:avLst/>
                    <a:gdLst>
                      <a:gd name="T0" fmla="*/ 20 w 38"/>
                      <a:gd name="T1" fmla="*/ 0 h 181"/>
                      <a:gd name="T2" fmla="*/ 24 w 38"/>
                      <a:gd name="T3" fmla="*/ 8 h 181"/>
                      <a:gd name="T4" fmla="*/ 27 w 38"/>
                      <a:gd name="T5" fmla="*/ 14 h 181"/>
                      <a:gd name="T6" fmla="*/ 33 w 38"/>
                      <a:gd name="T7" fmla="*/ 22 h 181"/>
                      <a:gd name="T8" fmla="*/ 35 w 38"/>
                      <a:gd name="T9" fmla="*/ 30 h 181"/>
                      <a:gd name="T10" fmla="*/ 36 w 38"/>
                      <a:gd name="T11" fmla="*/ 41 h 181"/>
                      <a:gd name="T12" fmla="*/ 36 w 38"/>
                      <a:gd name="T13" fmla="*/ 53 h 181"/>
                      <a:gd name="T14" fmla="*/ 37 w 38"/>
                      <a:gd name="T15" fmla="*/ 61 h 181"/>
                      <a:gd name="T16" fmla="*/ 36 w 38"/>
                      <a:gd name="T17" fmla="*/ 70 h 181"/>
                      <a:gd name="T18" fmla="*/ 35 w 38"/>
                      <a:gd name="T19" fmla="*/ 81 h 181"/>
                      <a:gd name="T20" fmla="*/ 33 w 38"/>
                      <a:gd name="T21" fmla="*/ 91 h 181"/>
                      <a:gd name="T22" fmla="*/ 30 w 38"/>
                      <a:gd name="T23" fmla="*/ 106 h 181"/>
                      <a:gd name="T24" fmla="*/ 28 w 38"/>
                      <a:gd name="T25" fmla="*/ 114 h 181"/>
                      <a:gd name="T26" fmla="*/ 23 w 38"/>
                      <a:gd name="T27" fmla="*/ 124 h 181"/>
                      <a:gd name="T28" fmla="*/ 17 w 38"/>
                      <a:gd name="T29" fmla="*/ 135 h 181"/>
                      <a:gd name="T30" fmla="*/ 12 w 38"/>
                      <a:gd name="T31" fmla="*/ 145 h 181"/>
                      <a:gd name="T32" fmla="*/ 7 w 38"/>
                      <a:gd name="T33" fmla="*/ 155 h 181"/>
                      <a:gd name="T34" fmla="*/ 3 w 38"/>
                      <a:gd name="T35" fmla="*/ 163 h 181"/>
                      <a:gd name="T36" fmla="*/ 0 w 38"/>
                      <a:gd name="T37" fmla="*/ 180 h 181"/>
                      <a:gd name="T38" fmla="*/ 1 w 38"/>
                      <a:gd name="T39" fmla="*/ 163 h 181"/>
                      <a:gd name="T40" fmla="*/ 3 w 38"/>
                      <a:gd name="T41" fmla="*/ 152 h 181"/>
                      <a:gd name="T42" fmla="*/ 4 w 38"/>
                      <a:gd name="T43" fmla="*/ 141 h 181"/>
                      <a:gd name="T44" fmla="*/ 5 w 38"/>
                      <a:gd name="T45" fmla="*/ 130 h 181"/>
                      <a:gd name="T46" fmla="*/ 7 w 38"/>
                      <a:gd name="T47" fmla="*/ 116 h 181"/>
                      <a:gd name="T48" fmla="*/ 9 w 38"/>
                      <a:gd name="T49" fmla="*/ 106 h 181"/>
                      <a:gd name="T50" fmla="*/ 12 w 38"/>
                      <a:gd name="T51" fmla="*/ 96 h 181"/>
                      <a:gd name="T52" fmla="*/ 15 w 38"/>
                      <a:gd name="T53" fmla="*/ 87 h 181"/>
                      <a:gd name="T54" fmla="*/ 17 w 38"/>
                      <a:gd name="T55" fmla="*/ 77 h 181"/>
                      <a:gd name="T56" fmla="*/ 20 w 38"/>
                      <a:gd name="T57" fmla="*/ 67 h 181"/>
                      <a:gd name="T58" fmla="*/ 21 w 38"/>
                      <a:gd name="T59" fmla="*/ 57 h 181"/>
                      <a:gd name="T60" fmla="*/ 22 w 38"/>
                      <a:gd name="T61" fmla="*/ 49 h 181"/>
                      <a:gd name="T62" fmla="*/ 23 w 38"/>
                      <a:gd name="T63" fmla="*/ 39 h 181"/>
                      <a:gd name="T64" fmla="*/ 23 w 38"/>
                      <a:gd name="T65" fmla="*/ 28 h 181"/>
                      <a:gd name="T66" fmla="*/ 23 w 38"/>
                      <a:gd name="T67" fmla="*/ 14 h 181"/>
                      <a:gd name="T68" fmla="*/ 22 w 38"/>
                      <a:gd name="T69" fmla="*/ 8 h 181"/>
                      <a:gd name="T70" fmla="*/ 20 w 38"/>
                      <a:gd name="T71" fmla="*/ 0 h 181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0" t="0" r="r" b="b"/>
                    <a:pathLst>
                      <a:path w="38" h="181">
                        <a:moveTo>
                          <a:pt x="20" y="0"/>
                        </a:moveTo>
                        <a:lnTo>
                          <a:pt x="24" y="8"/>
                        </a:lnTo>
                        <a:lnTo>
                          <a:pt x="27" y="14"/>
                        </a:lnTo>
                        <a:lnTo>
                          <a:pt x="33" y="22"/>
                        </a:lnTo>
                        <a:lnTo>
                          <a:pt x="35" y="30"/>
                        </a:lnTo>
                        <a:lnTo>
                          <a:pt x="36" y="41"/>
                        </a:lnTo>
                        <a:lnTo>
                          <a:pt x="36" y="53"/>
                        </a:lnTo>
                        <a:lnTo>
                          <a:pt x="37" y="61"/>
                        </a:lnTo>
                        <a:lnTo>
                          <a:pt x="36" y="70"/>
                        </a:lnTo>
                        <a:lnTo>
                          <a:pt x="35" y="81"/>
                        </a:lnTo>
                        <a:lnTo>
                          <a:pt x="33" y="91"/>
                        </a:lnTo>
                        <a:lnTo>
                          <a:pt x="30" y="106"/>
                        </a:lnTo>
                        <a:lnTo>
                          <a:pt x="28" y="114"/>
                        </a:lnTo>
                        <a:lnTo>
                          <a:pt x="23" y="124"/>
                        </a:lnTo>
                        <a:lnTo>
                          <a:pt x="17" y="135"/>
                        </a:lnTo>
                        <a:lnTo>
                          <a:pt x="12" y="145"/>
                        </a:lnTo>
                        <a:lnTo>
                          <a:pt x="7" y="155"/>
                        </a:lnTo>
                        <a:lnTo>
                          <a:pt x="3" y="163"/>
                        </a:lnTo>
                        <a:lnTo>
                          <a:pt x="0" y="180"/>
                        </a:lnTo>
                        <a:lnTo>
                          <a:pt x="1" y="163"/>
                        </a:lnTo>
                        <a:lnTo>
                          <a:pt x="3" y="152"/>
                        </a:lnTo>
                        <a:lnTo>
                          <a:pt x="4" y="141"/>
                        </a:lnTo>
                        <a:lnTo>
                          <a:pt x="5" y="130"/>
                        </a:lnTo>
                        <a:lnTo>
                          <a:pt x="7" y="116"/>
                        </a:lnTo>
                        <a:lnTo>
                          <a:pt x="9" y="106"/>
                        </a:lnTo>
                        <a:lnTo>
                          <a:pt x="12" y="96"/>
                        </a:lnTo>
                        <a:lnTo>
                          <a:pt x="15" y="87"/>
                        </a:lnTo>
                        <a:lnTo>
                          <a:pt x="17" y="77"/>
                        </a:lnTo>
                        <a:lnTo>
                          <a:pt x="20" y="67"/>
                        </a:lnTo>
                        <a:lnTo>
                          <a:pt x="21" y="57"/>
                        </a:lnTo>
                        <a:lnTo>
                          <a:pt x="22" y="49"/>
                        </a:lnTo>
                        <a:lnTo>
                          <a:pt x="23" y="39"/>
                        </a:lnTo>
                        <a:lnTo>
                          <a:pt x="23" y="28"/>
                        </a:lnTo>
                        <a:lnTo>
                          <a:pt x="23" y="14"/>
                        </a:lnTo>
                        <a:lnTo>
                          <a:pt x="22" y="8"/>
                        </a:lnTo>
                        <a:lnTo>
                          <a:pt x="20" y="0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47" name="Freeform 31">
                    <a:extLst>
                      <a:ext uri="{FF2B5EF4-FFF2-40B4-BE49-F238E27FC236}">
                        <a16:creationId xmlns:a16="http://schemas.microsoft.com/office/drawing/2014/main" id="{A27E2986-841A-46EE-A01F-1A89408375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91" y="1486"/>
                    <a:ext cx="168" cy="48"/>
                  </a:xfrm>
                  <a:custGeom>
                    <a:avLst/>
                    <a:gdLst>
                      <a:gd name="T0" fmla="*/ 167 w 168"/>
                      <a:gd name="T1" fmla="*/ 47 h 48"/>
                      <a:gd name="T2" fmla="*/ 164 w 168"/>
                      <a:gd name="T3" fmla="*/ 38 h 48"/>
                      <a:gd name="T4" fmla="*/ 160 w 168"/>
                      <a:gd name="T5" fmla="*/ 31 h 48"/>
                      <a:gd name="T6" fmla="*/ 157 w 168"/>
                      <a:gd name="T7" fmla="*/ 30 h 48"/>
                      <a:gd name="T8" fmla="*/ 150 w 168"/>
                      <a:gd name="T9" fmla="*/ 28 h 48"/>
                      <a:gd name="T10" fmla="*/ 144 w 168"/>
                      <a:gd name="T11" fmla="*/ 26 h 48"/>
                      <a:gd name="T12" fmla="*/ 137 w 168"/>
                      <a:gd name="T13" fmla="*/ 28 h 48"/>
                      <a:gd name="T14" fmla="*/ 130 w 168"/>
                      <a:gd name="T15" fmla="*/ 29 h 48"/>
                      <a:gd name="T16" fmla="*/ 121 w 168"/>
                      <a:gd name="T17" fmla="*/ 25 h 48"/>
                      <a:gd name="T18" fmla="*/ 109 w 168"/>
                      <a:gd name="T19" fmla="*/ 21 h 48"/>
                      <a:gd name="T20" fmla="*/ 98 w 168"/>
                      <a:gd name="T21" fmla="*/ 17 h 48"/>
                      <a:gd name="T22" fmla="*/ 91 w 168"/>
                      <a:gd name="T23" fmla="*/ 15 h 48"/>
                      <a:gd name="T24" fmla="*/ 78 w 168"/>
                      <a:gd name="T25" fmla="*/ 12 h 48"/>
                      <a:gd name="T26" fmla="*/ 66 w 168"/>
                      <a:gd name="T27" fmla="*/ 8 h 48"/>
                      <a:gd name="T28" fmla="*/ 54 w 168"/>
                      <a:gd name="T29" fmla="*/ 4 h 48"/>
                      <a:gd name="T30" fmla="*/ 41 w 168"/>
                      <a:gd name="T31" fmla="*/ 1 h 48"/>
                      <a:gd name="T32" fmla="*/ 28 w 168"/>
                      <a:gd name="T33" fmla="*/ 0 h 48"/>
                      <a:gd name="T34" fmla="*/ 15 w 168"/>
                      <a:gd name="T35" fmla="*/ 0 h 48"/>
                      <a:gd name="T36" fmla="*/ 12 w 168"/>
                      <a:gd name="T37" fmla="*/ 1 h 48"/>
                      <a:gd name="T38" fmla="*/ 7 w 168"/>
                      <a:gd name="T39" fmla="*/ 4 h 48"/>
                      <a:gd name="T40" fmla="*/ 3 w 168"/>
                      <a:gd name="T41" fmla="*/ 7 h 48"/>
                      <a:gd name="T42" fmla="*/ 0 w 168"/>
                      <a:gd name="T43" fmla="*/ 10 h 48"/>
                      <a:gd name="T44" fmla="*/ 5 w 168"/>
                      <a:gd name="T45" fmla="*/ 10 h 48"/>
                      <a:gd name="T46" fmla="*/ 12 w 168"/>
                      <a:gd name="T47" fmla="*/ 11 h 48"/>
                      <a:gd name="T48" fmla="*/ 18 w 168"/>
                      <a:gd name="T49" fmla="*/ 12 h 48"/>
                      <a:gd name="T50" fmla="*/ 23 w 168"/>
                      <a:gd name="T51" fmla="*/ 11 h 48"/>
                      <a:gd name="T52" fmla="*/ 29 w 168"/>
                      <a:gd name="T53" fmla="*/ 10 h 48"/>
                      <a:gd name="T54" fmla="*/ 38 w 168"/>
                      <a:gd name="T55" fmla="*/ 10 h 48"/>
                      <a:gd name="T56" fmla="*/ 50 w 168"/>
                      <a:gd name="T57" fmla="*/ 10 h 48"/>
                      <a:gd name="T58" fmla="*/ 60 w 168"/>
                      <a:gd name="T59" fmla="*/ 12 h 48"/>
                      <a:gd name="T60" fmla="*/ 70 w 168"/>
                      <a:gd name="T61" fmla="*/ 13 h 48"/>
                      <a:gd name="T62" fmla="*/ 79 w 168"/>
                      <a:gd name="T63" fmla="*/ 15 h 48"/>
                      <a:gd name="T64" fmla="*/ 89 w 168"/>
                      <a:gd name="T65" fmla="*/ 16 h 48"/>
                      <a:gd name="T66" fmla="*/ 98 w 168"/>
                      <a:gd name="T67" fmla="*/ 18 h 48"/>
                      <a:gd name="T68" fmla="*/ 106 w 168"/>
                      <a:gd name="T69" fmla="*/ 22 h 48"/>
                      <a:gd name="T70" fmla="*/ 114 w 168"/>
                      <a:gd name="T71" fmla="*/ 26 h 48"/>
                      <a:gd name="T72" fmla="*/ 123 w 168"/>
                      <a:gd name="T73" fmla="*/ 30 h 48"/>
                      <a:gd name="T74" fmla="*/ 127 w 168"/>
                      <a:gd name="T75" fmla="*/ 30 h 48"/>
                      <a:gd name="T76" fmla="*/ 131 w 168"/>
                      <a:gd name="T77" fmla="*/ 30 h 48"/>
                      <a:gd name="T78" fmla="*/ 137 w 168"/>
                      <a:gd name="T79" fmla="*/ 33 h 48"/>
                      <a:gd name="T80" fmla="*/ 144 w 168"/>
                      <a:gd name="T81" fmla="*/ 36 h 48"/>
                      <a:gd name="T82" fmla="*/ 150 w 168"/>
                      <a:gd name="T83" fmla="*/ 38 h 48"/>
                      <a:gd name="T84" fmla="*/ 158 w 168"/>
                      <a:gd name="T85" fmla="*/ 42 h 48"/>
                      <a:gd name="T86" fmla="*/ 164 w 168"/>
                      <a:gd name="T87" fmla="*/ 45 h 48"/>
                      <a:gd name="T88" fmla="*/ 167 w 168"/>
                      <a:gd name="T89" fmla="*/ 47 h 48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0" t="0" r="r" b="b"/>
                    <a:pathLst>
                      <a:path w="168" h="48">
                        <a:moveTo>
                          <a:pt x="167" y="47"/>
                        </a:moveTo>
                        <a:lnTo>
                          <a:pt x="164" y="38"/>
                        </a:lnTo>
                        <a:lnTo>
                          <a:pt x="160" y="31"/>
                        </a:lnTo>
                        <a:lnTo>
                          <a:pt x="157" y="30"/>
                        </a:lnTo>
                        <a:lnTo>
                          <a:pt x="150" y="28"/>
                        </a:lnTo>
                        <a:lnTo>
                          <a:pt x="144" y="26"/>
                        </a:lnTo>
                        <a:lnTo>
                          <a:pt x="137" y="28"/>
                        </a:lnTo>
                        <a:lnTo>
                          <a:pt x="130" y="29"/>
                        </a:lnTo>
                        <a:lnTo>
                          <a:pt x="121" y="25"/>
                        </a:lnTo>
                        <a:lnTo>
                          <a:pt x="109" y="21"/>
                        </a:lnTo>
                        <a:lnTo>
                          <a:pt x="98" y="17"/>
                        </a:lnTo>
                        <a:lnTo>
                          <a:pt x="91" y="15"/>
                        </a:lnTo>
                        <a:lnTo>
                          <a:pt x="78" y="12"/>
                        </a:lnTo>
                        <a:lnTo>
                          <a:pt x="66" y="8"/>
                        </a:lnTo>
                        <a:lnTo>
                          <a:pt x="54" y="4"/>
                        </a:lnTo>
                        <a:lnTo>
                          <a:pt x="41" y="1"/>
                        </a:lnTo>
                        <a:lnTo>
                          <a:pt x="28" y="0"/>
                        </a:lnTo>
                        <a:lnTo>
                          <a:pt x="15" y="0"/>
                        </a:lnTo>
                        <a:lnTo>
                          <a:pt x="12" y="1"/>
                        </a:lnTo>
                        <a:lnTo>
                          <a:pt x="7" y="4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5" y="10"/>
                        </a:lnTo>
                        <a:lnTo>
                          <a:pt x="12" y="11"/>
                        </a:lnTo>
                        <a:lnTo>
                          <a:pt x="18" y="12"/>
                        </a:lnTo>
                        <a:lnTo>
                          <a:pt x="23" y="11"/>
                        </a:lnTo>
                        <a:lnTo>
                          <a:pt x="29" y="10"/>
                        </a:lnTo>
                        <a:lnTo>
                          <a:pt x="38" y="10"/>
                        </a:lnTo>
                        <a:lnTo>
                          <a:pt x="50" y="10"/>
                        </a:lnTo>
                        <a:lnTo>
                          <a:pt x="60" y="12"/>
                        </a:lnTo>
                        <a:lnTo>
                          <a:pt x="70" y="13"/>
                        </a:lnTo>
                        <a:lnTo>
                          <a:pt x="79" y="15"/>
                        </a:lnTo>
                        <a:lnTo>
                          <a:pt x="89" y="16"/>
                        </a:lnTo>
                        <a:lnTo>
                          <a:pt x="98" y="18"/>
                        </a:lnTo>
                        <a:lnTo>
                          <a:pt x="106" y="22"/>
                        </a:lnTo>
                        <a:lnTo>
                          <a:pt x="114" y="26"/>
                        </a:lnTo>
                        <a:lnTo>
                          <a:pt x="123" y="30"/>
                        </a:lnTo>
                        <a:lnTo>
                          <a:pt x="127" y="30"/>
                        </a:lnTo>
                        <a:lnTo>
                          <a:pt x="131" y="30"/>
                        </a:lnTo>
                        <a:lnTo>
                          <a:pt x="137" y="33"/>
                        </a:lnTo>
                        <a:lnTo>
                          <a:pt x="144" y="36"/>
                        </a:lnTo>
                        <a:lnTo>
                          <a:pt x="150" y="38"/>
                        </a:lnTo>
                        <a:lnTo>
                          <a:pt x="158" y="42"/>
                        </a:lnTo>
                        <a:lnTo>
                          <a:pt x="164" y="45"/>
                        </a:lnTo>
                        <a:lnTo>
                          <a:pt x="167" y="47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248" name="Freeform 32">
                    <a:extLst>
                      <a:ext uri="{FF2B5EF4-FFF2-40B4-BE49-F238E27FC236}">
                        <a16:creationId xmlns:a16="http://schemas.microsoft.com/office/drawing/2014/main" id="{EC889046-D30A-477C-9B99-6798BACAFE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ltGray">
                  <a:xfrm>
                    <a:off x="1985" y="1514"/>
                    <a:ext cx="173" cy="20"/>
                  </a:xfrm>
                  <a:custGeom>
                    <a:avLst/>
                    <a:gdLst>
                      <a:gd name="T0" fmla="*/ 172 w 173"/>
                      <a:gd name="T1" fmla="*/ 19 h 20"/>
                      <a:gd name="T2" fmla="*/ 167 w 173"/>
                      <a:gd name="T3" fmla="*/ 17 h 20"/>
                      <a:gd name="T4" fmla="*/ 163 w 173"/>
                      <a:gd name="T5" fmla="*/ 15 h 20"/>
                      <a:gd name="T6" fmla="*/ 157 w 173"/>
                      <a:gd name="T7" fmla="*/ 13 h 20"/>
                      <a:gd name="T8" fmla="*/ 152 w 173"/>
                      <a:gd name="T9" fmla="*/ 11 h 20"/>
                      <a:gd name="T10" fmla="*/ 146 w 173"/>
                      <a:gd name="T11" fmla="*/ 9 h 20"/>
                      <a:gd name="T12" fmla="*/ 138 w 173"/>
                      <a:gd name="T13" fmla="*/ 6 h 20"/>
                      <a:gd name="T14" fmla="*/ 131 w 173"/>
                      <a:gd name="T15" fmla="*/ 2 h 20"/>
                      <a:gd name="T16" fmla="*/ 125 w 173"/>
                      <a:gd name="T17" fmla="*/ 2 h 20"/>
                      <a:gd name="T18" fmla="*/ 118 w 173"/>
                      <a:gd name="T19" fmla="*/ 3 h 20"/>
                      <a:gd name="T20" fmla="*/ 108 w 173"/>
                      <a:gd name="T21" fmla="*/ 5 h 20"/>
                      <a:gd name="T22" fmla="*/ 103 w 173"/>
                      <a:gd name="T23" fmla="*/ 5 h 20"/>
                      <a:gd name="T24" fmla="*/ 91 w 173"/>
                      <a:gd name="T25" fmla="*/ 3 h 20"/>
                      <a:gd name="T26" fmla="*/ 77 w 173"/>
                      <a:gd name="T27" fmla="*/ 1 h 20"/>
                      <a:gd name="T28" fmla="*/ 67 w 173"/>
                      <a:gd name="T29" fmla="*/ 0 h 20"/>
                      <a:gd name="T30" fmla="*/ 55 w 173"/>
                      <a:gd name="T31" fmla="*/ 0 h 20"/>
                      <a:gd name="T32" fmla="*/ 43 w 173"/>
                      <a:gd name="T33" fmla="*/ 0 h 20"/>
                      <a:gd name="T34" fmla="*/ 35 w 173"/>
                      <a:gd name="T35" fmla="*/ 1 h 20"/>
                      <a:gd name="T36" fmla="*/ 26 w 173"/>
                      <a:gd name="T37" fmla="*/ 2 h 20"/>
                      <a:gd name="T38" fmla="*/ 18 w 173"/>
                      <a:gd name="T39" fmla="*/ 3 h 20"/>
                      <a:gd name="T40" fmla="*/ 9 w 173"/>
                      <a:gd name="T41" fmla="*/ 4 h 20"/>
                      <a:gd name="T42" fmla="*/ 8 w 173"/>
                      <a:gd name="T43" fmla="*/ 8 h 20"/>
                      <a:gd name="T44" fmla="*/ 6 w 173"/>
                      <a:gd name="T45" fmla="*/ 11 h 20"/>
                      <a:gd name="T46" fmla="*/ 4 w 173"/>
                      <a:gd name="T47" fmla="*/ 14 h 20"/>
                      <a:gd name="T48" fmla="*/ 0 w 173"/>
                      <a:gd name="T49" fmla="*/ 16 h 20"/>
                      <a:gd name="T50" fmla="*/ 7 w 173"/>
                      <a:gd name="T51" fmla="*/ 15 h 20"/>
                      <a:gd name="T52" fmla="*/ 15 w 173"/>
                      <a:gd name="T53" fmla="*/ 13 h 20"/>
                      <a:gd name="T54" fmla="*/ 21 w 173"/>
                      <a:gd name="T55" fmla="*/ 12 h 20"/>
                      <a:gd name="T56" fmla="*/ 29 w 173"/>
                      <a:gd name="T57" fmla="*/ 11 h 20"/>
                      <a:gd name="T58" fmla="*/ 36 w 173"/>
                      <a:gd name="T59" fmla="*/ 10 h 20"/>
                      <a:gd name="T60" fmla="*/ 49 w 173"/>
                      <a:gd name="T61" fmla="*/ 9 h 20"/>
                      <a:gd name="T62" fmla="*/ 62 w 173"/>
                      <a:gd name="T63" fmla="*/ 8 h 20"/>
                      <a:gd name="T64" fmla="*/ 77 w 173"/>
                      <a:gd name="T65" fmla="*/ 7 h 20"/>
                      <a:gd name="T66" fmla="*/ 92 w 173"/>
                      <a:gd name="T67" fmla="*/ 6 h 20"/>
                      <a:gd name="T68" fmla="*/ 106 w 173"/>
                      <a:gd name="T69" fmla="*/ 6 h 20"/>
                      <a:gd name="T70" fmla="*/ 118 w 173"/>
                      <a:gd name="T71" fmla="*/ 7 h 20"/>
                      <a:gd name="T72" fmla="*/ 126 w 173"/>
                      <a:gd name="T73" fmla="*/ 9 h 20"/>
                      <a:gd name="T74" fmla="*/ 135 w 173"/>
                      <a:gd name="T75" fmla="*/ 11 h 20"/>
                      <a:gd name="T76" fmla="*/ 145 w 173"/>
                      <a:gd name="T77" fmla="*/ 13 h 20"/>
                      <a:gd name="T78" fmla="*/ 155 w 173"/>
                      <a:gd name="T79" fmla="*/ 16 h 20"/>
                      <a:gd name="T80" fmla="*/ 163 w 173"/>
                      <a:gd name="T81" fmla="*/ 17 h 20"/>
                      <a:gd name="T82" fmla="*/ 172 w 173"/>
                      <a:gd name="T83" fmla="*/ 19 h 20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0" t="0" r="r" b="b"/>
                    <a:pathLst>
                      <a:path w="173" h="20">
                        <a:moveTo>
                          <a:pt x="172" y="19"/>
                        </a:moveTo>
                        <a:lnTo>
                          <a:pt x="167" y="17"/>
                        </a:lnTo>
                        <a:lnTo>
                          <a:pt x="163" y="15"/>
                        </a:lnTo>
                        <a:lnTo>
                          <a:pt x="157" y="13"/>
                        </a:lnTo>
                        <a:lnTo>
                          <a:pt x="152" y="11"/>
                        </a:lnTo>
                        <a:lnTo>
                          <a:pt x="146" y="9"/>
                        </a:lnTo>
                        <a:lnTo>
                          <a:pt x="138" y="6"/>
                        </a:lnTo>
                        <a:lnTo>
                          <a:pt x="131" y="2"/>
                        </a:lnTo>
                        <a:lnTo>
                          <a:pt x="125" y="2"/>
                        </a:lnTo>
                        <a:lnTo>
                          <a:pt x="118" y="3"/>
                        </a:lnTo>
                        <a:lnTo>
                          <a:pt x="108" y="5"/>
                        </a:lnTo>
                        <a:lnTo>
                          <a:pt x="103" y="5"/>
                        </a:lnTo>
                        <a:lnTo>
                          <a:pt x="91" y="3"/>
                        </a:lnTo>
                        <a:lnTo>
                          <a:pt x="77" y="1"/>
                        </a:lnTo>
                        <a:lnTo>
                          <a:pt x="67" y="0"/>
                        </a:lnTo>
                        <a:lnTo>
                          <a:pt x="55" y="0"/>
                        </a:lnTo>
                        <a:lnTo>
                          <a:pt x="43" y="0"/>
                        </a:lnTo>
                        <a:lnTo>
                          <a:pt x="35" y="1"/>
                        </a:lnTo>
                        <a:lnTo>
                          <a:pt x="26" y="2"/>
                        </a:lnTo>
                        <a:lnTo>
                          <a:pt x="18" y="3"/>
                        </a:lnTo>
                        <a:lnTo>
                          <a:pt x="9" y="4"/>
                        </a:lnTo>
                        <a:lnTo>
                          <a:pt x="8" y="8"/>
                        </a:lnTo>
                        <a:lnTo>
                          <a:pt x="6" y="11"/>
                        </a:lnTo>
                        <a:lnTo>
                          <a:pt x="4" y="14"/>
                        </a:lnTo>
                        <a:lnTo>
                          <a:pt x="0" y="16"/>
                        </a:lnTo>
                        <a:lnTo>
                          <a:pt x="7" y="15"/>
                        </a:lnTo>
                        <a:lnTo>
                          <a:pt x="15" y="13"/>
                        </a:lnTo>
                        <a:lnTo>
                          <a:pt x="21" y="12"/>
                        </a:lnTo>
                        <a:lnTo>
                          <a:pt x="29" y="11"/>
                        </a:lnTo>
                        <a:lnTo>
                          <a:pt x="36" y="10"/>
                        </a:lnTo>
                        <a:lnTo>
                          <a:pt x="49" y="9"/>
                        </a:lnTo>
                        <a:lnTo>
                          <a:pt x="62" y="8"/>
                        </a:lnTo>
                        <a:lnTo>
                          <a:pt x="77" y="7"/>
                        </a:lnTo>
                        <a:lnTo>
                          <a:pt x="92" y="6"/>
                        </a:lnTo>
                        <a:lnTo>
                          <a:pt x="106" y="6"/>
                        </a:lnTo>
                        <a:lnTo>
                          <a:pt x="118" y="7"/>
                        </a:lnTo>
                        <a:lnTo>
                          <a:pt x="126" y="9"/>
                        </a:lnTo>
                        <a:lnTo>
                          <a:pt x="135" y="11"/>
                        </a:lnTo>
                        <a:lnTo>
                          <a:pt x="145" y="13"/>
                        </a:lnTo>
                        <a:lnTo>
                          <a:pt x="155" y="16"/>
                        </a:lnTo>
                        <a:lnTo>
                          <a:pt x="163" y="17"/>
                        </a:lnTo>
                        <a:lnTo>
                          <a:pt x="172" y="19"/>
                        </a:lnTo>
                      </a:path>
                    </a:pathLst>
                  </a:custGeom>
                  <a:solidFill>
                    <a:srgbClr val="037C03">
                      <a:alpha val="50195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cap="rnd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9227" name="Group 33">
            <a:extLst>
              <a:ext uri="{FF2B5EF4-FFF2-40B4-BE49-F238E27FC236}">
                <a16:creationId xmlns:a16="http://schemas.microsoft.com/office/drawing/2014/main" id="{DDC318A5-87E5-4A88-A08B-E01B351AD9D4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6124575"/>
            <a:ext cx="322263" cy="420688"/>
            <a:chOff x="112" y="4288"/>
            <a:chExt cx="439" cy="478"/>
          </a:xfrm>
        </p:grpSpPr>
        <p:grpSp>
          <p:nvGrpSpPr>
            <p:cNvPr id="9232" name="Group 34">
              <a:extLst>
                <a:ext uri="{FF2B5EF4-FFF2-40B4-BE49-F238E27FC236}">
                  <a16:creationId xmlns:a16="http://schemas.microsoft.com/office/drawing/2014/main" id="{EB7C1FE9-DAF0-4C4B-9DB6-3E2E15F71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" y="4288"/>
              <a:ext cx="148" cy="478"/>
              <a:chOff x="259" y="4288"/>
              <a:chExt cx="148" cy="478"/>
            </a:xfrm>
          </p:grpSpPr>
          <p:sp>
            <p:nvSpPr>
              <p:cNvPr id="9236" name="Freeform 35">
                <a:extLst>
                  <a:ext uri="{FF2B5EF4-FFF2-40B4-BE49-F238E27FC236}">
                    <a16:creationId xmlns:a16="http://schemas.microsoft.com/office/drawing/2014/main" id="{2A89560E-5740-4179-995A-DC34D6C6A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88"/>
                <a:ext cx="147" cy="478"/>
              </a:xfrm>
              <a:custGeom>
                <a:avLst/>
                <a:gdLst>
                  <a:gd name="T0" fmla="*/ 49 w 147"/>
                  <a:gd name="T1" fmla="*/ 188 h 478"/>
                  <a:gd name="T2" fmla="*/ 131 w 147"/>
                  <a:gd name="T3" fmla="*/ 472 h 478"/>
                  <a:gd name="T4" fmla="*/ 135 w 147"/>
                  <a:gd name="T5" fmla="*/ 475 h 478"/>
                  <a:gd name="T6" fmla="*/ 139 w 147"/>
                  <a:gd name="T7" fmla="*/ 477 h 478"/>
                  <a:gd name="T8" fmla="*/ 142 w 147"/>
                  <a:gd name="T9" fmla="*/ 475 h 478"/>
                  <a:gd name="T10" fmla="*/ 144 w 147"/>
                  <a:gd name="T11" fmla="*/ 472 h 478"/>
                  <a:gd name="T12" fmla="*/ 146 w 147"/>
                  <a:gd name="T13" fmla="*/ 468 h 478"/>
                  <a:gd name="T14" fmla="*/ 146 w 147"/>
                  <a:gd name="T15" fmla="*/ 463 h 478"/>
                  <a:gd name="T16" fmla="*/ 143 w 147"/>
                  <a:gd name="T17" fmla="*/ 455 h 478"/>
                  <a:gd name="T18" fmla="*/ 61 w 147"/>
                  <a:gd name="T19" fmla="*/ 176 h 478"/>
                  <a:gd name="T20" fmla="*/ 9 w 147"/>
                  <a:gd name="T21" fmla="*/ 5 h 478"/>
                  <a:gd name="T22" fmla="*/ 6 w 147"/>
                  <a:gd name="T23" fmla="*/ 2 h 478"/>
                  <a:gd name="T24" fmla="*/ 4 w 147"/>
                  <a:gd name="T25" fmla="*/ 1 h 478"/>
                  <a:gd name="T26" fmla="*/ 1 w 147"/>
                  <a:gd name="T27" fmla="*/ 0 h 478"/>
                  <a:gd name="T28" fmla="*/ 0 w 147"/>
                  <a:gd name="T29" fmla="*/ 2 h 478"/>
                  <a:gd name="T30" fmla="*/ 0 w 147"/>
                  <a:gd name="T31" fmla="*/ 6 h 478"/>
                  <a:gd name="T32" fmla="*/ 0 w 147"/>
                  <a:gd name="T33" fmla="*/ 10 h 478"/>
                  <a:gd name="T34" fmla="*/ 49 w 147"/>
                  <a:gd name="T35" fmla="*/ 188 h 4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7" h="478">
                    <a:moveTo>
                      <a:pt x="49" y="188"/>
                    </a:moveTo>
                    <a:lnTo>
                      <a:pt x="131" y="472"/>
                    </a:lnTo>
                    <a:lnTo>
                      <a:pt x="135" y="475"/>
                    </a:lnTo>
                    <a:lnTo>
                      <a:pt x="139" y="477"/>
                    </a:lnTo>
                    <a:lnTo>
                      <a:pt x="142" y="475"/>
                    </a:lnTo>
                    <a:lnTo>
                      <a:pt x="144" y="472"/>
                    </a:lnTo>
                    <a:lnTo>
                      <a:pt x="146" y="468"/>
                    </a:lnTo>
                    <a:lnTo>
                      <a:pt x="146" y="463"/>
                    </a:lnTo>
                    <a:lnTo>
                      <a:pt x="143" y="455"/>
                    </a:lnTo>
                    <a:lnTo>
                      <a:pt x="61" y="176"/>
                    </a:lnTo>
                    <a:lnTo>
                      <a:pt x="9" y="5"/>
                    </a:lnTo>
                    <a:lnTo>
                      <a:pt x="6" y="2"/>
                    </a:lnTo>
                    <a:lnTo>
                      <a:pt x="4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49" y="188"/>
                    </a:lnTo>
                  </a:path>
                </a:pathLst>
              </a:cu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7" name="Freeform 36">
                <a:extLst>
                  <a:ext uri="{FF2B5EF4-FFF2-40B4-BE49-F238E27FC236}">
                    <a16:creationId xmlns:a16="http://schemas.microsoft.com/office/drawing/2014/main" id="{F4A4A2AA-C926-4270-B8A2-C81D1A62C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" y="4290"/>
                <a:ext cx="145" cy="476"/>
              </a:xfrm>
              <a:custGeom>
                <a:avLst/>
                <a:gdLst>
                  <a:gd name="T0" fmla="*/ 50 w 146"/>
                  <a:gd name="T1" fmla="*/ 186 h 477"/>
                  <a:gd name="T2" fmla="*/ 107 w 146"/>
                  <a:gd name="T3" fmla="*/ 447 h 477"/>
                  <a:gd name="T4" fmla="*/ 109 w 146"/>
                  <a:gd name="T5" fmla="*/ 450 h 477"/>
                  <a:gd name="T6" fmla="*/ 114 w 146"/>
                  <a:gd name="T7" fmla="*/ 452 h 477"/>
                  <a:gd name="T8" fmla="*/ 117 w 146"/>
                  <a:gd name="T9" fmla="*/ 450 h 477"/>
                  <a:gd name="T10" fmla="*/ 120 w 146"/>
                  <a:gd name="T11" fmla="*/ 449 h 477"/>
                  <a:gd name="T12" fmla="*/ 121 w 146"/>
                  <a:gd name="T13" fmla="*/ 443 h 477"/>
                  <a:gd name="T14" fmla="*/ 121 w 146"/>
                  <a:gd name="T15" fmla="*/ 438 h 477"/>
                  <a:gd name="T16" fmla="*/ 119 w 146"/>
                  <a:gd name="T17" fmla="*/ 430 h 477"/>
                  <a:gd name="T18" fmla="*/ 61 w 146"/>
                  <a:gd name="T19" fmla="*/ 174 h 477"/>
                  <a:gd name="T20" fmla="*/ 9 w 146"/>
                  <a:gd name="T21" fmla="*/ 4 h 477"/>
                  <a:gd name="T22" fmla="*/ 6 w 146"/>
                  <a:gd name="T23" fmla="*/ 2 h 477"/>
                  <a:gd name="T24" fmla="*/ 4 w 146"/>
                  <a:gd name="T25" fmla="*/ 0 h 477"/>
                  <a:gd name="T26" fmla="*/ 2 w 146"/>
                  <a:gd name="T27" fmla="*/ 0 h 477"/>
                  <a:gd name="T28" fmla="*/ 1 w 146"/>
                  <a:gd name="T29" fmla="*/ 2 h 477"/>
                  <a:gd name="T30" fmla="*/ 0 w 146"/>
                  <a:gd name="T31" fmla="*/ 5 h 477"/>
                  <a:gd name="T32" fmla="*/ 0 w 146"/>
                  <a:gd name="T33" fmla="*/ 9 h 477"/>
                  <a:gd name="T34" fmla="*/ 50 w 146"/>
                  <a:gd name="T35" fmla="*/ 186 h 47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46" h="477">
                    <a:moveTo>
                      <a:pt x="50" y="186"/>
                    </a:moveTo>
                    <a:lnTo>
                      <a:pt x="131" y="471"/>
                    </a:lnTo>
                    <a:lnTo>
                      <a:pt x="133" y="474"/>
                    </a:lnTo>
                    <a:lnTo>
                      <a:pt x="138" y="476"/>
                    </a:lnTo>
                    <a:lnTo>
                      <a:pt x="141" y="474"/>
                    </a:lnTo>
                    <a:lnTo>
                      <a:pt x="144" y="473"/>
                    </a:lnTo>
                    <a:lnTo>
                      <a:pt x="145" y="467"/>
                    </a:lnTo>
                    <a:lnTo>
                      <a:pt x="145" y="462"/>
                    </a:lnTo>
                    <a:lnTo>
                      <a:pt x="143" y="454"/>
                    </a:lnTo>
                    <a:lnTo>
                      <a:pt x="61" y="174"/>
                    </a:lnTo>
                    <a:lnTo>
                      <a:pt x="9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1" y="2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50" y="186"/>
                    </a:lnTo>
                  </a:path>
                </a:pathLst>
              </a:cu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233" name="Group 37">
              <a:extLst>
                <a:ext uri="{FF2B5EF4-FFF2-40B4-BE49-F238E27FC236}">
                  <a16:creationId xmlns:a16="http://schemas.microsoft.com/office/drawing/2014/main" id="{7A65B7A2-B0FC-448A-9232-20F5D459C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" y="4295"/>
              <a:ext cx="439" cy="321"/>
              <a:chOff x="112" y="4295"/>
              <a:chExt cx="439" cy="321"/>
            </a:xfrm>
          </p:grpSpPr>
          <p:sp>
            <p:nvSpPr>
              <p:cNvPr id="9234" name="Freeform 38">
                <a:extLst>
                  <a:ext uri="{FF2B5EF4-FFF2-40B4-BE49-F238E27FC236}">
                    <a16:creationId xmlns:a16="http://schemas.microsoft.com/office/drawing/2014/main" id="{F23BEA82-C1FE-4C0B-AB38-CEFBFD056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" y="4304"/>
                <a:ext cx="272" cy="276"/>
              </a:xfrm>
              <a:custGeom>
                <a:avLst/>
                <a:gdLst>
                  <a:gd name="T0" fmla="*/ 43 w 273"/>
                  <a:gd name="T1" fmla="*/ 32 h 276"/>
                  <a:gd name="T2" fmla="*/ 69 w 273"/>
                  <a:gd name="T3" fmla="*/ 13 h 276"/>
                  <a:gd name="T4" fmla="*/ 92 w 273"/>
                  <a:gd name="T5" fmla="*/ 4 h 276"/>
                  <a:gd name="T6" fmla="*/ 123 w 273"/>
                  <a:gd name="T7" fmla="*/ 0 h 276"/>
                  <a:gd name="T8" fmla="*/ 136 w 273"/>
                  <a:gd name="T9" fmla="*/ 9 h 276"/>
                  <a:gd name="T10" fmla="*/ 170 w 273"/>
                  <a:gd name="T11" fmla="*/ 36 h 276"/>
                  <a:gd name="T12" fmla="*/ 208 w 273"/>
                  <a:gd name="T13" fmla="*/ 75 h 276"/>
                  <a:gd name="T14" fmla="*/ 241 w 273"/>
                  <a:gd name="T15" fmla="*/ 128 h 276"/>
                  <a:gd name="T16" fmla="*/ 244 w 273"/>
                  <a:gd name="T17" fmla="*/ 156 h 276"/>
                  <a:gd name="T18" fmla="*/ 237 w 273"/>
                  <a:gd name="T19" fmla="*/ 146 h 276"/>
                  <a:gd name="T20" fmla="*/ 229 w 273"/>
                  <a:gd name="T21" fmla="*/ 138 h 276"/>
                  <a:gd name="T22" fmla="*/ 218 w 273"/>
                  <a:gd name="T23" fmla="*/ 133 h 276"/>
                  <a:gd name="T24" fmla="*/ 208 w 273"/>
                  <a:gd name="T25" fmla="*/ 132 h 276"/>
                  <a:gd name="T26" fmla="*/ 196 w 273"/>
                  <a:gd name="T27" fmla="*/ 133 h 276"/>
                  <a:gd name="T28" fmla="*/ 185 w 273"/>
                  <a:gd name="T29" fmla="*/ 137 h 276"/>
                  <a:gd name="T30" fmla="*/ 177 w 273"/>
                  <a:gd name="T31" fmla="*/ 144 h 276"/>
                  <a:gd name="T32" fmla="*/ 169 w 273"/>
                  <a:gd name="T33" fmla="*/ 155 h 276"/>
                  <a:gd name="T34" fmla="*/ 163 w 273"/>
                  <a:gd name="T35" fmla="*/ 167 h 276"/>
                  <a:gd name="T36" fmla="*/ 160 w 273"/>
                  <a:gd name="T37" fmla="*/ 181 h 276"/>
                  <a:gd name="T38" fmla="*/ 162 w 273"/>
                  <a:gd name="T39" fmla="*/ 196 h 276"/>
                  <a:gd name="T40" fmla="*/ 142 w 273"/>
                  <a:gd name="T41" fmla="*/ 150 h 276"/>
                  <a:gd name="T42" fmla="*/ 99 w 273"/>
                  <a:gd name="T43" fmla="*/ 225 h 276"/>
                  <a:gd name="T44" fmla="*/ 99 w 273"/>
                  <a:gd name="T45" fmla="*/ 231 h 276"/>
                  <a:gd name="T46" fmla="*/ 92 w 273"/>
                  <a:gd name="T47" fmla="*/ 221 h 276"/>
                  <a:gd name="T48" fmla="*/ 83 w 273"/>
                  <a:gd name="T49" fmla="*/ 212 h 276"/>
                  <a:gd name="T50" fmla="*/ 73 w 273"/>
                  <a:gd name="T51" fmla="*/ 207 h 276"/>
                  <a:gd name="T52" fmla="*/ 63 w 273"/>
                  <a:gd name="T53" fmla="*/ 204 h 276"/>
                  <a:gd name="T54" fmla="*/ 53 w 273"/>
                  <a:gd name="T55" fmla="*/ 206 h 276"/>
                  <a:gd name="T56" fmla="*/ 43 w 273"/>
                  <a:gd name="T57" fmla="*/ 208 h 276"/>
                  <a:gd name="T58" fmla="*/ 33 w 273"/>
                  <a:gd name="T59" fmla="*/ 214 h 276"/>
                  <a:gd name="T60" fmla="*/ 25 w 273"/>
                  <a:gd name="T61" fmla="*/ 222 h 276"/>
                  <a:gd name="T62" fmla="*/ 19 w 273"/>
                  <a:gd name="T63" fmla="*/ 231 h 276"/>
                  <a:gd name="T64" fmla="*/ 15 w 273"/>
                  <a:gd name="T65" fmla="*/ 243 h 276"/>
                  <a:gd name="T66" fmla="*/ 14 w 273"/>
                  <a:gd name="T67" fmla="*/ 258 h 276"/>
                  <a:gd name="T68" fmla="*/ 17 w 273"/>
                  <a:gd name="T69" fmla="*/ 275 h 276"/>
                  <a:gd name="T70" fmla="*/ 3 w 273"/>
                  <a:gd name="T71" fmla="*/ 229 h 276"/>
                  <a:gd name="T72" fmla="*/ 0 w 273"/>
                  <a:gd name="T73" fmla="*/ 173 h 276"/>
                  <a:gd name="T74" fmla="*/ 4 w 273"/>
                  <a:gd name="T75" fmla="*/ 119 h 276"/>
                  <a:gd name="T76" fmla="*/ 30 w 273"/>
                  <a:gd name="T77" fmla="*/ 48 h 27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73" h="276">
                    <a:moveTo>
                      <a:pt x="30" y="48"/>
                    </a:moveTo>
                    <a:lnTo>
                      <a:pt x="43" y="32"/>
                    </a:lnTo>
                    <a:lnTo>
                      <a:pt x="55" y="21"/>
                    </a:lnTo>
                    <a:lnTo>
                      <a:pt x="69" y="13"/>
                    </a:lnTo>
                    <a:lnTo>
                      <a:pt x="78" y="8"/>
                    </a:lnTo>
                    <a:lnTo>
                      <a:pt x="92" y="4"/>
                    </a:lnTo>
                    <a:lnTo>
                      <a:pt x="108" y="0"/>
                    </a:lnTo>
                    <a:lnTo>
                      <a:pt x="123" y="0"/>
                    </a:lnTo>
                    <a:lnTo>
                      <a:pt x="144" y="4"/>
                    </a:lnTo>
                    <a:lnTo>
                      <a:pt x="154" y="9"/>
                    </a:lnTo>
                    <a:lnTo>
                      <a:pt x="173" y="20"/>
                    </a:lnTo>
                    <a:lnTo>
                      <a:pt x="194" y="36"/>
                    </a:lnTo>
                    <a:lnTo>
                      <a:pt x="213" y="55"/>
                    </a:lnTo>
                    <a:lnTo>
                      <a:pt x="232" y="75"/>
                    </a:lnTo>
                    <a:lnTo>
                      <a:pt x="247" y="105"/>
                    </a:lnTo>
                    <a:lnTo>
                      <a:pt x="265" y="128"/>
                    </a:lnTo>
                    <a:lnTo>
                      <a:pt x="272" y="165"/>
                    </a:lnTo>
                    <a:lnTo>
                      <a:pt x="268" y="156"/>
                    </a:lnTo>
                    <a:lnTo>
                      <a:pt x="265" y="150"/>
                    </a:lnTo>
                    <a:lnTo>
                      <a:pt x="261" y="146"/>
                    </a:lnTo>
                    <a:lnTo>
                      <a:pt x="256" y="142"/>
                    </a:lnTo>
                    <a:lnTo>
                      <a:pt x="253" y="138"/>
                    </a:lnTo>
                    <a:lnTo>
                      <a:pt x="247" y="136"/>
                    </a:lnTo>
                    <a:lnTo>
                      <a:pt x="242" y="133"/>
                    </a:lnTo>
                    <a:lnTo>
                      <a:pt x="237" y="132"/>
                    </a:lnTo>
                    <a:lnTo>
                      <a:pt x="232" y="132"/>
                    </a:lnTo>
                    <a:lnTo>
                      <a:pt x="226" y="132"/>
                    </a:lnTo>
                    <a:lnTo>
                      <a:pt x="220" y="133"/>
                    </a:lnTo>
                    <a:lnTo>
                      <a:pt x="215" y="134"/>
                    </a:lnTo>
                    <a:lnTo>
                      <a:pt x="209" y="137"/>
                    </a:lnTo>
                    <a:lnTo>
                      <a:pt x="205" y="141"/>
                    </a:lnTo>
                    <a:lnTo>
                      <a:pt x="201" y="144"/>
                    </a:lnTo>
                    <a:lnTo>
                      <a:pt x="196" y="149"/>
                    </a:lnTo>
                    <a:lnTo>
                      <a:pt x="193" y="155"/>
                    </a:lnTo>
                    <a:lnTo>
                      <a:pt x="190" y="161"/>
                    </a:lnTo>
                    <a:lnTo>
                      <a:pt x="187" y="167"/>
                    </a:lnTo>
                    <a:lnTo>
                      <a:pt x="186" y="175"/>
                    </a:lnTo>
                    <a:lnTo>
                      <a:pt x="184" y="181"/>
                    </a:lnTo>
                    <a:lnTo>
                      <a:pt x="185" y="190"/>
                    </a:lnTo>
                    <a:lnTo>
                      <a:pt x="186" y="196"/>
                    </a:lnTo>
                    <a:lnTo>
                      <a:pt x="187" y="203"/>
                    </a:lnTo>
                    <a:lnTo>
                      <a:pt x="166" y="150"/>
                    </a:lnTo>
                    <a:lnTo>
                      <a:pt x="98" y="175"/>
                    </a:lnTo>
                    <a:lnTo>
                      <a:pt x="99" y="225"/>
                    </a:lnTo>
                    <a:lnTo>
                      <a:pt x="102" y="239"/>
                    </a:lnTo>
                    <a:lnTo>
                      <a:pt x="99" y="231"/>
                    </a:lnTo>
                    <a:lnTo>
                      <a:pt x="96" y="226"/>
                    </a:lnTo>
                    <a:lnTo>
                      <a:pt x="92" y="221"/>
                    </a:lnTo>
                    <a:lnTo>
                      <a:pt x="87" y="217"/>
                    </a:lnTo>
                    <a:lnTo>
                      <a:pt x="83" y="212"/>
                    </a:lnTo>
                    <a:lnTo>
                      <a:pt x="78" y="210"/>
                    </a:lnTo>
                    <a:lnTo>
                      <a:pt x="73" y="207"/>
                    </a:lnTo>
                    <a:lnTo>
                      <a:pt x="68" y="206"/>
                    </a:lnTo>
                    <a:lnTo>
                      <a:pt x="63" y="204"/>
                    </a:lnTo>
                    <a:lnTo>
                      <a:pt x="58" y="204"/>
                    </a:lnTo>
                    <a:lnTo>
                      <a:pt x="53" y="206"/>
                    </a:lnTo>
                    <a:lnTo>
                      <a:pt x="48" y="206"/>
                    </a:lnTo>
                    <a:lnTo>
                      <a:pt x="43" y="208"/>
                    </a:lnTo>
                    <a:lnTo>
                      <a:pt x="38" y="211"/>
                    </a:lnTo>
                    <a:lnTo>
                      <a:pt x="33" y="214"/>
                    </a:lnTo>
                    <a:lnTo>
                      <a:pt x="28" y="218"/>
                    </a:lnTo>
                    <a:lnTo>
                      <a:pt x="25" y="222"/>
                    </a:lnTo>
                    <a:lnTo>
                      <a:pt x="22" y="226"/>
                    </a:lnTo>
                    <a:lnTo>
                      <a:pt x="19" y="231"/>
                    </a:lnTo>
                    <a:lnTo>
                      <a:pt x="17" y="238"/>
                    </a:lnTo>
                    <a:lnTo>
                      <a:pt x="15" y="243"/>
                    </a:lnTo>
                    <a:lnTo>
                      <a:pt x="14" y="252"/>
                    </a:lnTo>
                    <a:lnTo>
                      <a:pt x="14" y="258"/>
                    </a:lnTo>
                    <a:lnTo>
                      <a:pt x="15" y="264"/>
                    </a:lnTo>
                    <a:lnTo>
                      <a:pt x="17" y="275"/>
                    </a:lnTo>
                    <a:lnTo>
                      <a:pt x="12" y="262"/>
                    </a:lnTo>
                    <a:lnTo>
                      <a:pt x="3" y="229"/>
                    </a:lnTo>
                    <a:lnTo>
                      <a:pt x="2" y="207"/>
                    </a:lnTo>
                    <a:lnTo>
                      <a:pt x="0" y="173"/>
                    </a:lnTo>
                    <a:lnTo>
                      <a:pt x="0" y="144"/>
                    </a:lnTo>
                    <a:lnTo>
                      <a:pt x="4" y="119"/>
                    </a:lnTo>
                    <a:lnTo>
                      <a:pt x="11" y="84"/>
                    </a:lnTo>
                    <a:lnTo>
                      <a:pt x="30" y="4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5" name="Freeform 39">
                <a:extLst>
                  <a:ext uri="{FF2B5EF4-FFF2-40B4-BE49-F238E27FC236}">
                    <a16:creationId xmlns:a16="http://schemas.microsoft.com/office/drawing/2014/main" id="{E04B0512-C5AD-4F3D-80E0-79CF42CE7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" y="4295"/>
                <a:ext cx="439" cy="321"/>
              </a:xfrm>
              <a:custGeom>
                <a:avLst/>
                <a:gdLst>
                  <a:gd name="T0" fmla="*/ 146 w 439"/>
                  <a:gd name="T1" fmla="*/ 22 h 321"/>
                  <a:gd name="T2" fmla="*/ 113 w 439"/>
                  <a:gd name="T3" fmla="*/ 43 h 321"/>
                  <a:gd name="T4" fmla="*/ 83 w 439"/>
                  <a:gd name="T5" fmla="*/ 67 h 321"/>
                  <a:gd name="T6" fmla="*/ 57 w 439"/>
                  <a:gd name="T7" fmla="*/ 96 h 321"/>
                  <a:gd name="T8" fmla="*/ 31 w 439"/>
                  <a:gd name="T9" fmla="*/ 134 h 321"/>
                  <a:gd name="T10" fmla="*/ 12 w 439"/>
                  <a:gd name="T11" fmla="*/ 177 h 321"/>
                  <a:gd name="T12" fmla="*/ 1 w 439"/>
                  <a:gd name="T13" fmla="*/ 227 h 321"/>
                  <a:gd name="T14" fmla="*/ 0 w 439"/>
                  <a:gd name="T15" fmla="*/ 278 h 321"/>
                  <a:gd name="T16" fmla="*/ 9 w 439"/>
                  <a:gd name="T17" fmla="*/ 320 h 321"/>
                  <a:gd name="T18" fmla="*/ 10 w 439"/>
                  <a:gd name="T19" fmla="*/ 282 h 321"/>
                  <a:gd name="T20" fmla="*/ 29 w 439"/>
                  <a:gd name="T21" fmla="*/ 258 h 321"/>
                  <a:gd name="T22" fmla="*/ 55 w 439"/>
                  <a:gd name="T23" fmla="*/ 250 h 321"/>
                  <a:gd name="T24" fmla="*/ 81 w 439"/>
                  <a:gd name="T25" fmla="*/ 260 h 321"/>
                  <a:gd name="T26" fmla="*/ 94 w 439"/>
                  <a:gd name="T27" fmla="*/ 276 h 321"/>
                  <a:gd name="T28" fmla="*/ 84 w 439"/>
                  <a:gd name="T29" fmla="*/ 229 h 321"/>
                  <a:gd name="T30" fmla="*/ 81 w 439"/>
                  <a:gd name="T31" fmla="*/ 178 h 321"/>
                  <a:gd name="T32" fmla="*/ 85 w 439"/>
                  <a:gd name="T33" fmla="*/ 129 h 321"/>
                  <a:gd name="T34" fmla="*/ 96 w 439"/>
                  <a:gd name="T35" fmla="*/ 91 h 321"/>
                  <a:gd name="T36" fmla="*/ 113 w 439"/>
                  <a:gd name="T37" fmla="*/ 57 h 321"/>
                  <a:gd name="T38" fmla="*/ 138 w 439"/>
                  <a:gd name="T39" fmla="*/ 30 h 321"/>
                  <a:gd name="T40" fmla="*/ 149 w 439"/>
                  <a:gd name="T41" fmla="*/ 30 h 321"/>
                  <a:gd name="T42" fmla="*/ 146 w 439"/>
                  <a:gd name="T43" fmla="*/ 71 h 321"/>
                  <a:gd name="T44" fmla="*/ 150 w 439"/>
                  <a:gd name="T45" fmla="*/ 116 h 321"/>
                  <a:gd name="T46" fmla="*/ 161 w 439"/>
                  <a:gd name="T47" fmla="*/ 172 h 321"/>
                  <a:gd name="T48" fmla="*/ 174 w 439"/>
                  <a:gd name="T49" fmla="*/ 220 h 321"/>
                  <a:gd name="T50" fmla="*/ 179 w 439"/>
                  <a:gd name="T51" fmla="*/ 231 h 321"/>
                  <a:gd name="T52" fmla="*/ 189 w 439"/>
                  <a:gd name="T53" fmla="*/ 196 h 321"/>
                  <a:gd name="T54" fmla="*/ 217 w 439"/>
                  <a:gd name="T55" fmla="*/ 178 h 321"/>
                  <a:gd name="T56" fmla="*/ 247 w 439"/>
                  <a:gd name="T57" fmla="*/ 184 h 321"/>
                  <a:gd name="T58" fmla="*/ 262 w 439"/>
                  <a:gd name="T59" fmla="*/ 198 h 321"/>
                  <a:gd name="T60" fmla="*/ 248 w 439"/>
                  <a:gd name="T61" fmla="*/ 158 h 321"/>
                  <a:gd name="T62" fmla="*/ 231 w 439"/>
                  <a:gd name="T63" fmla="*/ 115 h 321"/>
                  <a:gd name="T64" fmla="*/ 211 w 439"/>
                  <a:gd name="T65" fmla="*/ 75 h 321"/>
                  <a:gd name="T66" fmla="*/ 192 w 439"/>
                  <a:gd name="T67" fmla="*/ 44 h 321"/>
                  <a:gd name="T68" fmla="*/ 170 w 439"/>
                  <a:gd name="T69" fmla="*/ 20 h 321"/>
                  <a:gd name="T70" fmla="*/ 183 w 439"/>
                  <a:gd name="T71" fmla="*/ 12 h 321"/>
                  <a:gd name="T72" fmla="*/ 217 w 439"/>
                  <a:gd name="T73" fmla="*/ 14 h 321"/>
                  <a:gd name="T74" fmla="*/ 251 w 439"/>
                  <a:gd name="T75" fmla="*/ 30 h 321"/>
                  <a:gd name="T76" fmla="*/ 278 w 439"/>
                  <a:gd name="T77" fmla="*/ 52 h 321"/>
                  <a:gd name="T78" fmla="*/ 303 w 439"/>
                  <a:gd name="T79" fmla="*/ 80 h 321"/>
                  <a:gd name="T80" fmla="*/ 324 w 439"/>
                  <a:gd name="T81" fmla="*/ 112 h 321"/>
                  <a:gd name="T82" fmla="*/ 341 w 439"/>
                  <a:gd name="T83" fmla="*/ 149 h 321"/>
                  <a:gd name="T84" fmla="*/ 350 w 439"/>
                  <a:gd name="T85" fmla="*/ 157 h 321"/>
                  <a:gd name="T86" fmla="*/ 360 w 439"/>
                  <a:gd name="T87" fmla="*/ 125 h 321"/>
                  <a:gd name="T88" fmla="*/ 383 w 439"/>
                  <a:gd name="T89" fmla="*/ 106 h 321"/>
                  <a:gd name="T90" fmla="*/ 407 w 439"/>
                  <a:gd name="T91" fmla="*/ 106 h 321"/>
                  <a:gd name="T92" fmla="*/ 430 w 439"/>
                  <a:gd name="T93" fmla="*/ 125 h 321"/>
                  <a:gd name="T94" fmla="*/ 430 w 439"/>
                  <a:gd name="T95" fmla="*/ 116 h 321"/>
                  <a:gd name="T96" fmla="*/ 411 w 439"/>
                  <a:gd name="T97" fmla="*/ 83 h 321"/>
                  <a:gd name="T98" fmla="*/ 387 w 439"/>
                  <a:gd name="T99" fmla="*/ 53 h 321"/>
                  <a:gd name="T100" fmla="*/ 356 w 439"/>
                  <a:gd name="T101" fmla="*/ 29 h 321"/>
                  <a:gd name="T102" fmla="*/ 324 w 439"/>
                  <a:gd name="T103" fmla="*/ 13 h 321"/>
                  <a:gd name="T104" fmla="*/ 291 w 439"/>
                  <a:gd name="T105" fmla="*/ 4 h 321"/>
                  <a:gd name="T106" fmla="*/ 256 w 439"/>
                  <a:gd name="T107" fmla="*/ 0 h 321"/>
                  <a:gd name="T108" fmla="*/ 217 w 439"/>
                  <a:gd name="T109" fmla="*/ 1 h 321"/>
                  <a:gd name="T110" fmla="*/ 180 w 439"/>
                  <a:gd name="T111" fmla="*/ 9 h 32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439" h="321">
                    <a:moveTo>
                      <a:pt x="172" y="12"/>
                    </a:moveTo>
                    <a:lnTo>
                      <a:pt x="162" y="16"/>
                    </a:lnTo>
                    <a:lnTo>
                      <a:pt x="157" y="17"/>
                    </a:lnTo>
                    <a:lnTo>
                      <a:pt x="152" y="20"/>
                    </a:lnTo>
                    <a:lnTo>
                      <a:pt x="146" y="22"/>
                    </a:lnTo>
                    <a:lnTo>
                      <a:pt x="138" y="26"/>
                    </a:lnTo>
                    <a:lnTo>
                      <a:pt x="132" y="30"/>
                    </a:lnTo>
                    <a:lnTo>
                      <a:pt x="126" y="33"/>
                    </a:lnTo>
                    <a:lnTo>
                      <a:pt x="119" y="38"/>
                    </a:lnTo>
                    <a:lnTo>
                      <a:pt x="113" y="43"/>
                    </a:lnTo>
                    <a:lnTo>
                      <a:pt x="107" y="47"/>
                    </a:lnTo>
                    <a:lnTo>
                      <a:pt x="101" y="52"/>
                    </a:lnTo>
                    <a:lnTo>
                      <a:pt x="94" y="57"/>
                    </a:lnTo>
                    <a:lnTo>
                      <a:pt x="88" y="61"/>
                    </a:lnTo>
                    <a:lnTo>
                      <a:pt x="83" y="67"/>
                    </a:lnTo>
                    <a:lnTo>
                      <a:pt x="77" y="72"/>
                    </a:lnTo>
                    <a:lnTo>
                      <a:pt x="72" y="79"/>
                    </a:lnTo>
                    <a:lnTo>
                      <a:pt x="66" y="84"/>
                    </a:lnTo>
                    <a:lnTo>
                      <a:pt x="61" y="90"/>
                    </a:lnTo>
                    <a:lnTo>
                      <a:pt x="57" y="96"/>
                    </a:lnTo>
                    <a:lnTo>
                      <a:pt x="51" y="103"/>
                    </a:lnTo>
                    <a:lnTo>
                      <a:pt x="46" y="110"/>
                    </a:lnTo>
                    <a:lnTo>
                      <a:pt x="41" y="118"/>
                    </a:lnTo>
                    <a:lnTo>
                      <a:pt x="36" y="126"/>
                    </a:lnTo>
                    <a:lnTo>
                      <a:pt x="31" y="134"/>
                    </a:lnTo>
                    <a:lnTo>
                      <a:pt x="27" y="141"/>
                    </a:lnTo>
                    <a:lnTo>
                      <a:pt x="23" y="150"/>
                    </a:lnTo>
                    <a:lnTo>
                      <a:pt x="18" y="160"/>
                    </a:lnTo>
                    <a:lnTo>
                      <a:pt x="15" y="169"/>
                    </a:lnTo>
                    <a:lnTo>
                      <a:pt x="12" y="177"/>
                    </a:lnTo>
                    <a:lnTo>
                      <a:pt x="9" y="186"/>
                    </a:lnTo>
                    <a:lnTo>
                      <a:pt x="6" y="196"/>
                    </a:lnTo>
                    <a:lnTo>
                      <a:pt x="4" y="207"/>
                    </a:lnTo>
                    <a:lnTo>
                      <a:pt x="3" y="216"/>
                    </a:lnTo>
                    <a:lnTo>
                      <a:pt x="1" y="227"/>
                    </a:lnTo>
                    <a:lnTo>
                      <a:pt x="0" y="239"/>
                    </a:lnTo>
                    <a:lnTo>
                      <a:pt x="0" y="250"/>
                    </a:lnTo>
                    <a:lnTo>
                      <a:pt x="0" y="260"/>
                    </a:lnTo>
                    <a:lnTo>
                      <a:pt x="0" y="270"/>
                    </a:lnTo>
                    <a:lnTo>
                      <a:pt x="0" y="278"/>
                    </a:lnTo>
                    <a:lnTo>
                      <a:pt x="1" y="286"/>
                    </a:lnTo>
                    <a:lnTo>
                      <a:pt x="3" y="294"/>
                    </a:lnTo>
                    <a:lnTo>
                      <a:pt x="4" y="302"/>
                    </a:lnTo>
                    <a:lnTo>
                      <a:pt x="6" y="310"/>
                    </a:lnTo>
                    <a:lnTo>
                      <a:pt x="9" y="320"/>
                    </a:lnTo>
                    <a:lnTo>
                      <a:pt x="7" y="310"/>
                    </a:lnTo>
                    <a:lnTo>
                      <a:pt x="7" y="302"/>
                    </a:lnTo>
                    <a:lnTo>
                      <a:pt x="7" y="295"/>
                    </a:lnTo>
                    <a:lnTo>
                      <a:pt x="9" y="289"/>
                    </a:lnTo>
                    <a:lnTo>
                      <a:pt x="10" y="282"/>
                    </a:lnTo>
                    <a:lnTo>
                      <a:pt x="13" y="276"/>
                    </a:lnTo>
                    <a:lnTo>
                      <a:pt x="16" y="271"/>
                    </a:lnTo>
                    <a:lnTo>
                      <a:pt x="21" y="264"/>
                    </a:lnTo>
                    <a:lnTo>
                      <a:pt x="25" y="260"/>
                    </a:lnTo>
                    <a:lnTo>
                      <a:pt x="29" y="258"/>
                    </a:lnTo>
                    <a:lnTo>
                      <a:pt x="33" y="255"/>
                    </a:lnTo>
                    <a:lnTo>
                      <a:pt x="39" y="252"/>
                    </a:lnTo>
                    <a:lnTo>
                      <a:pt x="45" y="251"/>
                    </a:lnTo>
                    <a:lnTo>
                      <a:pt x="50" y="250"/>
                    </a:lnTo>
                    <a:lnTo>
                      <a:pt x="55" y="250"/>
                    </a:lnTo>
                    <a:lnTo>
                      <a:pt x="60" y="251"/>
                    </a:lnTo>
                    <a:lnTo>
                      <a:pt x="66" y="252"/>
                    </a:lnTo>
                    <a:lnTo>
                      <a:pt x="72" y="255"/>
                    </a:lnTo>
                    <a:lnTo>
                      <a:pt x="75" y="258"/>
                    </a:lnTo>
                    <a:lnTo>
                      <a:pt x="81" y="260"/>
                    </a:lnTo>
                    <a:lnTo>
                      <a:pt x="85" y="266"/>
                    </a:lnTo>
                    <a:lnTo>
                      <a:pt x="89" y="271"/>
                    </a:lnTo>
                    <a:lnTo>
                      <a:pt x="93" y="278"/>
                    </a:lnTo>
                    <a:lnTo>
                      <a:pt x="96" y="285"/>
                    </a:lnTo>
                    <a:lnTo>
                      <a:pt x="94" y="276"/>
                    </a:lnTo>
                    <a:lnTo>
                      <a:pt x="92" y="268"/>
                    </a:lnTo>
                    <a:lnTo>
                      <a:pt x="89" y="259"/>
                    </a:lnTo>
                    <a:lnTo>
                      <a:pt x="87" y="248"/>
                    </a:lnTo>
                    <a:lnTo>
                      <a:pt x="86" y="239"/>
                    </a:lnTo>
                    <a:lnTo>
                      <a:pt x="84" y="229"/>
                    </a:lnTo>
                    <a:lnTo>
                      <a:pt x="83" y="220"/>
                    </a:lnTo>
                    <a:lnTo>
                      <a:pt x="82" y="211"/>
                    </a:lnTo>
                    <a:lnTo>
                      <a:pt x="81" y="200"/>
                    </a:lnTo>
                    <a:lnTo>
                      <a:pt x="81" y="189"/>
                    </a:lnTo>
                    <a:lnTo>
                      <a:pt x="81" y="178"/>
                    </a:lnTo>
                    <a:lnTo>
                      <a:pt x="81" y="166"/>
                    </a:lnTo>
                    <a:lnTo>
                      <a:pt x="82" y="155"/>
                    </a:lnTo>
                    <a:lnTo>
                      <a:pt x="83" y="147"/>
                    </a:lnTo>
                    <a:lnTo>
                      <a:pt x="84" y="138"/>
                    </a:lnTo>
                    <a:lnTo>
                      <a:pt x="85" y="129"/>
                    </a:lnTo>
                    <a:lnTo>
                      <a:pt x="87" y="119"/>
                    </a:lnTo>
                    <a:lnTo>
                      <a:pt x="90" y="111"/>
                    </a:lnTo>
                    <a:lnTo>
                      <a:pt x="92" y="103"/>
                    </a:lnTo>
                    <a:lnTo>
                      <a:pt x="93" y="96"/>
                    </a:lnTo>
                    <a:lnTo>
                      <a:pt x="96" y="91"/>
                    </a:lnTo>
                    <a:lnTo>
                      <a:pt x="99" y="86"/>
                    </a:lnTo>
                    <a:lnTo>
                      <a:pt x="102" y="77"/>
                    </a:lnTo>
                    <a:lnTo>
                      <a:pt x="105" y="69"/>
                    </a:lnTo>
                    <a:lnTo>
                      <a:pt x="109" y="63"/>
                    </a:lnTo>
                    <a:lnTo>
                      <a:pt x="113" y="57"/>
                    </a:lnTo>
                    <a:lnTo>
                      <a:pt x="117" y="52"/>
                    </a:lnTo>
                    <a:lnTo>
                      <a:pt x="123" y="45"/>
                    </a:lnTo>
                    <a:lnTo>
                      <a:pt x="127" y="40"/>
                    </a:lnTo>
                    <a:lnTo>
                      <a:pt x="132" y="34"/>
                    </a:lnTo>
                    <a:lnTo>
                      <a:pt x="138" y="30"/>
                    </a:lnTo>
                    <a:lnTo>
                      <a:pt x="144" y="26"/>
                    </a:lnTo>
                    <a:lnTo>
                      <a:pt x="150" y="22"/>
                    </a:lnTo>
                    <a:lnTo>
                      <a:pt x="154" y="21"/>
                    </a:lnTo>
                    <a:lnTo>
                      <a:pt x="151" y="25"/>
                    </a:lnTo>
                    <a:lnTo>
                      <a:pt x="149" y="30"/>
                    </a:lnTo>
                    <a:lnTo>
                      <a:pt x="147" y="38"/>
                    </a:lnTo>
                    <a:lnTo>
                      <a:pt x="147" y="47"/>
                    </a:lnTo>
                    <a:lnTo>
                      <a:pt x="146" y="53"/>
                    </a:lnTo>
                    <a:lnTo>
                      <a:pt x="146" y="63"/>
                    </a:lnTo>
                    <a:lnTo>
                      <a:pt x="146" y="71"/>
                    </a:lnTo>
                    <a:lnTo>
                      <a:pt x="146" y="77"/>
                    </a:lnTo>
                    <a:lnTo>
                      <a:pt x="147" y="87"/>
                    </a:lnTo>
                    <a:lnTo>
                      <a:pt x="147" y="98"/>
                    </a:lnTo>
                    <a:lnTo>
                      <a:pt x="149" y="107"/>
                    </a:lnTo>
                    <a:lnTo>
                      <a:pt x="150" y="116"/>
                    </a:lnTo>
                    <a:lnTo>
                      <a:pt x="152" y="129"/>
                    </a:lnTo>
                    <a:lnTo>
                      <a:pt x="154" y="139"/>
                    </a:lnTo>
                    <a:lnTo>
                      <a:pt x="156" y="151"/>
                    </a:lnTo>
                    <a:lnTo>
                      <a:pt x="159" y="162"/>
                    </a:lnTo>
                    <a:lnTo>
                      <a:pt x="161" y="172"/>
                    </a:lnTo>
                    <a:lnTo>
                      <a:pt x="163" y="181"/>
                    </a:lnTo>
                    <a:lnTo>
                      <a:pt x="165" y="190"/>
                    </a:lnTo>
                    <a:lnTo>
                      <a:pt x="168" y="200"/>
                    </a:lnTo>
                    <a:lnTo>
                      <a:pt x="171" y="209"/>
                    </a:lnTo>
                    <a:lnTo>
                      <a:pt x="174" y="220"/>
                    </a:lnTo>
                    <a:lnTo>
                      <a:pt x="176" y="229"/>
                    </a:lnTo>
                    <a:lnTo>
                      <a:pt x="178" y="237"/>
                    </a:lnTo>
                    <a:lnTo>
                      <a:pt x="181" y="248"/>
                    </a:lnTo>
                    <a:lnTo>
                      <a:pt x="180" y="240"/>
                    </a:lnTo>
                    <a:lnTo>
                      <a:pt x="179" y="231"/>
                    </a:lnTo>
                    <a:lnTo>
                      <a:pt x="180" y="223"/>
                    </a:lnTo>
                    <a:lnTo>
                      <a:pt x="180" y="216"/>
                    </a:lnTo>
                    <a:lnTo>
                      <a:pt x="183" y="209"/>
                    </a:lnTo>
                    <a:lnTo>
                      <a:pt x="186" y="203"/>
                    </a:lnTo>
                    <a:lnTo>
                      <a:pt x="189" y="196"/>
                    </a:lnTo>
                    <a:lnTo>
                      <a:pt x="193" y="190"/>
                    </a:lnTo>
                    <a:lnTo>
                      <a:pt x="198" y="186"/>
                    </a:lnTo>
                    <a:lnTo>
                      <a:pt x="204" y="182"/>
                    </a:lnTo>
                    <a:lnTo>
                      <a:pt x="210" y="178"/>
                    </a:lnTo>
                    <a:lnTo>
                      <a:pt x="217" y="178"/>
                    </a:lnTo>
                    <a:lnTo>
                      <a:pt x="223" y="177"/>
                    </a:lnTo>
                    <a:lnTo>
                      <a:pt x="230" y="177"/>
                    </a:lnTo>
                    <a:lnTo>
                      <a:pt x="236" y="178"/>
                    </a:lnTo>
                    <a:lnTo>
                      <a:pt x="243" y="181"/>
                    </a:lnTo>
                    <a:lnTo>
                      <a:pt x="247" y="184"/>
                    </a:lnTo>
                    <a:lnTo>
                      <a:pt x="252" y="188"/>
                    </a:lnTo>
                    <a:lnTo>
                      <a:pt x="256" y="193"/>
                    </a:lnTo>
                    <a:lnTo>
                      <a:pt x="261" y="198"/>
                    </a:lnTo>
                    <a:lnTo>
                      <a:pt x="267" y="212"/>
                    </a:lnTo>
                    <a:lnTo>
                      <a:pt x="262" y="198"/>
                    </a:lnTo>
                    <a:lnTo>
                      <a:pt x="259" y="190"/>
                    </a:lnTo>
                    <a:lnTo>
                      <a:pt x="257" y="184"/>
                    </a:lnTo>
                    <a:lnTo>
                      <a:pt x="255" y="176"/>
                    </a:lnTo>
                    <a:lnTo>
                      <a:pt x="252" y="168"/>
                    </a:lnTo>
                    <a:lnTo>
                      <a:pt x="248" y="158"/>
                    </a:lnTo>
                    <a:lnTo>
                      <a:pt x="244" y="149"/>
                    </a:lnTo>
                    <a:lnTo>
                      <a:pt x="241" y="139"/>
                    </a:lnTo>
                    <a:lnTo>
                      <a:pt x="238" y="131"/>
                    </a:lnTo>
                    <a:lnTo>
                      <a:pt x="234" y="123"/>
                    </a:lnTo>
                    <a:lnTo>
                      <a:pt x="231" y="115"/>
                    </a:lnTo>
                    <a:lnTo>
                      <a:pt x="227" y="106"/>
                    </a:lnTo>
                    <a:lnTo>
                      <a:pt x="222" y="98"/>
                    </a:lnTo>
                    <a:lnTo>
                      <a:pt x="219" y="90"/>
                    </a:lnTo>
                    <a:lnTo>
                      <a:pt x="215" y="83"/>
                    </a:lnTo>
                    <a:lnTo>
                      <a:pt x="211" y="75"/>
                    </a:lnTo>
                    <a:lnTo>
                      <a:pt x="207" y="68"/>
                    </a:lnTo>
                    <a:lnTo>
                      <a:pt x="204" y="61"/>
                    </a:lnTo>
                    <a:lnTo>
                      <a:pt x="201" y="55"/>
                    </a:lnTo>
                    <a:lnTo>
                      <a:pt x="196" y="49"/>
                    </a:lnTo>
                    <a:lnTo>
                      <a:pt x="192" y="44"/>
                    </a:lnTo>
                    <a:lnTo>
                      <a:pt x="188" y="37"/>
                    </a:lnTo>
                    <a:lnTo>
                      <a:pt x="184" y="32"/>
                    </a:lnTo>
                    <a:lnTo>
                      <a:pt x="180" y="28"/>
                    </a:lnTo>
                    <a:lnTo>
                      <a:pt x="175" y="24"/>
                    </a:lnTo>
                    <a:lnTo>
                      <a:pt x="170" y="20"/>
                    </a:lnTo>
                    <a:lnTo>
                      <a:pt x="165" y="18"/>
                    </a:lnTo>
                    <a:lnTo>
                      <a:pt x="161" y="17"/>
                    </a:lnTo>
                    <a:lnTo>
                      <a:pt x="169" y="14"/>
                    </a:lnTo>
                    <a:lnTo>
                      <a:pt x="176" y="13"/>
                    </a:lnTo>
                    <a:lnTo>
                      <a:pt x="183" y="12"/>
                    </a:lnTo>
                    <a:lnTo>
                      <a:pt x="190" y="12"/>
                    </a:lnTo>
                    <a:lnTo>
                      <a:pt x="198" y="12"/>
                    </a:lnTo>
                    <a:lnTo>
                      <a:pt x="205" y="12"/>
                    </a:lnTo>
                    <a:lnTo>
                      <a:pt x="211" y="13"/>
                    </a:lnTo>
                    <a:lnTo>
                      <a:pt x="217" y="14"/>
                    </a:lnTo>
                    <a:lnTo>
                      <a:pt x="224" y="17"/>
                    </a:lnTo>
                    <a:lnTo>
                      <a:pt x="231" y="20"/>
                    </a:lnTo>
                    <a:lnTo>
                      <a:pt x="238" y="24"/>
                    </a:lnTo>
                    <a:lnTo>
                      <a:pt x="245" y="26"/>
                    </a:lnTo>
                    <a:lnTo>
                      <a:pt x="251" y="30"/>
                    </a:lnTo>
                    <a:lnTo>
                      <a:pt x="256" y="33"/>
                    </a:lnTo>
                    <a:lnTo>
                      <a:pt x="261" y="37"/>
                    </a:lnTo>
                    <a:lnTo>
                      <a:pt x="267" y="43"/>
                    </a:lnTo>
                    <a:lnTo>
                      <a:pt x="273" y="47"/>
                    </a:lnTo>
                    <a:lnTo>
                      <a:pt x="278" y="52"/>
                    </a:lnTo>
                    <a:lnTo>
                      <a:pt x="284" y="57"/>
                    </a:lnTo>
                    <a:lnTo>
                      <a:pt x="289" y="63"/>
                    </a:lnTo>
                    <a:lnTo>
                      <a:pt x="294" y="68"/>
                    </a:lnTo>
                    <a:lnTo>
                      <a:pt x="298" y="73"/>
                    </a:lnTo>
                    <a:lnTo>
                      <a:pt x="303" y="80"/>
                    </a:lnTo>
                    <a:lnTo>
                      <a:pt x="308" y="87"/>
                    </a:lnTo>
                    <a:lnTo>
                      <a:pt x="312" y="92"/>
                    </a:lnTo>
                    <a:lnTo>
                      <a:pt x="315" y="99"/>
                    </a:lnTo>
                    <a:lnTo>
                      <a:pt x="320" y="106"/>
                    </a:lnTo>
                    <a:lnTo>
                      <a:pt x="324" y="112"/>
                    </a:lnTo>
                    <a:lnTo>
                      <a:pt x="327" y="119"/>
                    </a:lnTo>
                    <a:lnTo>
                      <a:pt x="331" y="126"/>
                    </a:lnTo>
                    <a:lnTo>
                      <a:pt x="335" y="134"/>
                    </a:lnTo>
                    <a:lnTo>
                      <a:pt x="338" y="141"/>
                    </a:lnTo>
                    <a:lnTo>
                      <a:pt x="341" y="149"/>
                    </a:lnTo>
                    <a:lnTo>
                      <a:pt x="345" y="157"/>
                    </a:lnTo>
                    <a:lnTo>
                      <a:pt x="348" y="165"/>
                    </a:lnTo>
                    <a:lnTo>
                      <a:pt x="351" y="176"/>
                    </a:lnTo>
                    <a:lnTo>
                      <a:pt x="350" y="164"/>
                    </a:lnTo>
                    <a:lnTo>
                      <a:pt x="350" y="157"/>
                    </a:lnTo>
                    <a:lnTo>
                      <a:pt x="350" y="149"/>
                    </a:lnTo>
                    <a:lnTo>
                      <a:pt x="351" y="142"/>
                    </a:lnTo>
                    <a:lnTo>
                      <a:pt x="354" y="135"/>
                    </a:lnTo>
                    <a:lnTo>
                      <a:pt x="356" y="130"/>
                    </a:lnTo>
                    <a:lnTo>
                      <a:pt x="360" y="125"/>
                    </a:lnTo>
                    <a:lnTo>
                      <a:pt x="364" y="119"/>
                    </a:lnTo>
                    <a:lnTo>
                      <a:pt x="369" y="114"/>
                    </a:lnTo>
                    <a:lnTo>
                      <a:pt x="374" y="111"/>
                    </a:lnTo>
                    <a:lnTo>
                      <a:pt x="378" y="108"/>
                    </a:lnTo>
                    <a:lnTo>
                      <a:pt x="383" y="106"/>
                    </a:lnTo>
                    <a:lnTo>
                      <a:pt x="388" y="104"/>
                    </a:lnTo>
                    <a:lnTo>
                      <a:pt x="393" y="103"/>
                    </a:lnTo>
                    <a:lnTo>
                      <a:pt x="398" y="103"/>
                    </a:lnTo>
                    <a:lnTo>
                      <a:pt x="402" y="104"/>
                    </a:lnTo>
                    <a:lnTo>
                      <a:pt x="407" y="106"/>
                    </a:lnTo>
                    <a:lnTo>
                      <a:pt x="412" y="108"/>
                    </a:lnTo>
                    <a:lnTo>
                      <a:pt x="417" y="111"/>
                    </a:lnTo>
                    <a:lnTo>
                      <a:pt x="422" y="114"/>
                    </a:lnTo>
                    <a:lnTo>
                      <a:pt x="426" y="119"/>
                    </a:lnTo>
                    <a:lnTo>
                      <a:pt x="430" y="125"/>
                    </a:lnTo>
                    <a:lnTo>
                      <a:pt x="434" y="130"/>
                    </a:lnTo>
                    <a:lnTo>
                      <a:pt x="438" y="137"/>
                    </a:lnTo>
                    <a:lnTo>
                      <a:pt x="435" y="129"/>
                    </a:lnTo>
                    <a:lnTo>
                      <a:pt x="432" y="123"/>
                    </a:lnTo>
                    <a:lnTo>
                      <a:pt x="430" y="116"/>
                    </a:lnTo>
                    <a:lnTo>
                      <a:pt x="427" y="110"/>
                    </a:lnTo>
                    <a:lnTo>
                      <a:pt x="423" y="103"/>
                    </a:lnTo>
                    <a:lnTo>
                      <a:pt x="420" y="95"/>
                    </a:lnTo>
                    <a:lnTo>
                      <a:pt x="415" y="88"/>
                    </a:lnTo>
                    <a:lnTo>
                      <a:pt x="411" y="83"/>
                    </a:lnTo>
                    <a:lnTo>
                      <a:pt x="407" y="76"/>
                    </a:lnTo>
                    <a:lnTo>
                      <a:pt x="402" y="69"/>
                    </a:lnTo>
                    <a:lnTo>
                      <a:pt x="396" y="64"/>
                    </a:lnTo>
                    <a:lnTo>
                      <a:pt x="392" y="59"/>
                    </a:lnTo>
                    <a:lnTo>
                      <a:pt x="387" y="53"/>
                    </a:lnTo>
                    <a:lnTo>
                      <a:pt x="381" y="48"/>
                    </a:lnTo>
                    <a:lnTo>
                      <a:pt x="375" y="43"/>
                    </a:lnTo>
                    <a:lnTo>
                      <a:pt x="369" y="38"/>
                    </a:lnTo>
                    <a:lnTo>
                      <a:pt x="362" y="33"/>
                    </a:lnTo>
                    <a:lnTo>
                      <a:pt x="356" y="29"/>
                    </a:lnTo>
                    <a:lnTo>
                      <a:pt x="350" y="26"/>
                    </a:lnTo>
                    <a:lnTo>
                      <a:pt x="343" y="22"/>
                    </a:lnTo>
                    <a:lnTo>
                      <a:pt x="337" y="20"/>
                    </a:lnTo>
                    <a:lnTo>
                      <a:pt x="330" y="16"/>
                    </a:lnTo>
                    <a:lnTo>
                      <a:pt x="324" y="13"/>
                    </a:lnTo>
                    <a:lnTo>
                      <a:pt x="317" y="10"/>
                    </a:lnTo>
                    <a:lnTo>
                      <a:pt x="310" y="9"/>
                    </a:lnTo>
                    <a:lnTo>
                      <a:pt x="304" y="6"/>
                    </a:lnTo>
                    <a:lnTo>
                      <a:pt x="297" y="5"/>
                    </a:lnTo>
                    <a:lnTo>
                      <a:pt x="291" y="4"/>
                    </a:lnTo>
                    <a:lnTo>
                      <a:pt x="285" y="2"/>
                    </a:lnTo>
                    <a:lnTo>
                      <a:pt x="279" y="1"/>
                    </a:lnTo>
                    <a:lnTo>
                      <a:pt x="270" y="0"/>
                    </a:lnTo>
                    <a:lnTo>
                      <a:pt x="263" y="0"/>
                    </a:lnTo>
                    <a:lnTo>
                      <a:pt x="256" y="0"/>
                    </a:lnTo>
                    <a:lnTo>
                      <a:pt x="249" y="0"/>
                    </a:lnTo>
                    <a:lnTo>
                      <a:pt x="240" y="0"/>
                    </a:lnTo>
                    <a:lnTo>
                      <a:pt x="232" y="0"/>
                    </a:lnTo>
                    <a:lnTo>
                      <a:pt x="225" y="0"/>
                    </a:lnTo>
                    <a:lnTo>
                      <a:pt x="217" y="1"/>
                    </a:lnTo>
                    <a:lnTo>
                      <a:pt x="209" y="2"/>
                    </a:lnTo>
                    <a:lnTo>
                      <a:pt x="203" y="4"/>
                    </a:lnTo>
                    <a:lnTo>
                      <a:pt x="196" y="5"/>
                    </a:lnTo>
                    <a:lnTo>
                      <a:pt x="189" y="8"/>
                    </a:lnTo>
                    <a:lnTo>
                      <a:pt x="180" y="9"/>
                    </a:lnTo>
                    <a:lnTo>
                      <a:pt x="172" y="1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36" name="Text Box 40">
            <a:extLst>
              <a:ext uri="{FF2B5EF4-FFF2-40B4-BE49-F238E27FC236}">
                <a16:creationId xmlns:a16="http://schemas.microsoft.com/office/drawing/2014/main" id="{DC3565E1-4179-4FB3-A46C-44C66D289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©Silberschatz, Korth and Sudarshan</a:t>
            </a:r>
          </a:p>
        </p:txBody>
      </p:sp>
      <p:sp>
        <p:nvSpPr>
          <p:cNvPr id="1037" name="Text Box 41">
            <a:extLst>
              <a:ext uri="{FF2B5EF4-FFF2-40B4-BE49-F238E27FC236}">
                <a16:creationId xmlns:a16="http://schemas.microsoft.com/office/drawing/2014/main" id="{125CAB32-068E-4B94-A412-DE6C802AD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CC3300"/>
                </a:solidFill>
              </a:rPr>
              <a:t>7.</a:t>
            </a:r>
            <a:fld id="{60B7E9C8-B1F8-4EB7-9099-771C1D367FE8}" type="slidenum">
              <a:rPr lang="en-US" altLang="en-US" sz="1000" b="1" smtClean="0">
                <a:solidFill>
                  <a:srgbClr val="CC330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CC3300"/>
              </a:solidFill>
            </a:endParaRPr>
          </a:p>
        </p:txBody>
      </p:sp>
      <p:sp>
        <p:nvSpPr>
          <p:cNvPr id="115754" name="Rectangle 42">
            <a:extLst>
              <a:ext uri="{FF2B5EF4-FFF2-40B4-BE49-F238E27FC236}">
                <a16:creationId xmlns:a16="http://schemas.microsoft.com/office/drawing/2014/main" id="{4C631CBF-0D61-450C-90C1-4173B74A9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Box 43">
            <a:extLst>
              <a:ext uri="{FF2B5EF4-FFF2-40B4-BE49-F238E27FC236}">
                <a16:creationId xmlns:a16="http://schemas.microsoft.com/office/drawing/2014/main" id="{BFF551D1-FFDE-4832-9174-832C5AB33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1843088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Helvetic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>
                <a:solidFill>
                  <a:srgbClr val="CC3300"/>
                </a:solidFill>
              </a:rPr>
              <a:t>Database System Concepts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5" r:id="rId1"/>
    <p:sldLayoutId id="2147491857" r:id="rId2"/>
    <p:sldLayoutId id="2147491858" r:id="rId3"/>
    <p:sldLayoutId id="2147491859" r:id="rId4"/>
    <p:sldLayoutId id="2147491860" r:id="rId5"/>
    <p:sldLayoutId id="2147491861" r:id="rId6"/>
    <p:sldLayoutId id="2147491862" r:id="rId7"/>
    <p:sldLayoutId id="2147491863" r:id="rId8"/>
    <p:sldLayoutId id="2147491864" r:id="rId9"/>
    <p:sldLayoutId id="2147491865" r:id="rId10"/>
    <p:sldLayoutId id="21474918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Helvetica" pitchFamily="34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 pitchFamily="2" charset="2"/>
        <a:buChar char="H"/>
        <a:defRPr kumimoji="1" sz="2800">
          <a:solidFill>
            <a:schemeClr val="tx1"/>
          </a:solidFill>
          <a:latin typeface="+mn-lt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 pitchFamily="2" charset="2"/>
        <a:buChar char="4"/>
        <a:defRPr kumimoji="1" sz="2400">
          <a:solidFill>
            <a:schemeClr val="tx1"/>
          </a:solidFill>
          <a:latin typeface="+mn-lt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 kumimoji="1" sz="2000">
          <a:solidFill>
            <a:schemeClr val="tx1"/>
          </a:solidFill>
          <a:latin typeface="+mn-lt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dgar_F._Cod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ISBN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C635D94A-AFB7-4A38-B013-B48944D7315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Relational Database Design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3">
            <a:extLst>
              <a:ext uri="{FF2B5EF4-FFF2-40B4-BE49-F238E27FC236}">
                <a16:creationId xmlns:a16="http://schemas.microsoft.com/office/drawing/2014/main" id="{52552EBB-07A9-4F06-9E2E-8EE3B00F4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265113"/>
            <a:ext cx="8499475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2A7763-2387-4565-9E26-F0CEFC509A74}"/>
              </a:ext>
            </a:extLst>
          </p:cNvPr>
          <p:cNvSpPr txBox="1"/>
          <p:nvPr/>
        </p:nvSpPr>
        <p:spPr>
          <a:xfrm>
            <a:off x="871538" y="5303838"/>
            <a:ext cx="6862762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/>
              <a:t>Update:</a:t>
            </a:r>
          </a:p>
          <a:p>
            <a:pPr>
              <a:defRPr/>
            </a:pPr>
            <a:r>
              <a:rPr lang="en-US" sz="2000" dirty="0"/>
              <a:t>(</a:t>
            </a:r>
            <a:r>
              <a:rPr lang="en-US" sz="2000" b="1" dirty="0" err="1">
                <a:solidFill>
                  <a:srgbClr val="FF0000"/>
                </a:solidFill>
              </a:rPr>
              <a:t>Perryridge</a:t>
            </a:r>
            <a:r>
              <a:rPr lang="en-US" sz="2000" dirty="0"/>
              <a:t>, </a:t>
            </a:r>
            <a:r>
              <a:rPr lang="en-US" sz="2000" b="1" dirty="0" err="1">
                <a:solidFill>
                  <a:schemeClr val="accent3">
                    <a:lumMod val="10000"/>
                  </a:schemeClr>
                </a:solidFill>
              </a:rPr>
              <a:t>Horseneck</a:t>
            </a:r>
            <a:r>
              <a:rPr lang="en-US" sz="2000" b="1" dirty="0">
                <a:solidFill>
                  <a:schemeClr val="accent3">
                    <a:lumMod val="10000"/>
                  </a:schemeClr>
                </a:solidFill>
              </a:rPr>
              <a:t>, </a:t>
            </a:r>
            <a:r>
              <a:rPr lang="en-US" sz="2000" dirty="0"/>
              <a:t>1700000, Adams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b="1" dirty="0">
                <a:solidFill>
                  <a:srgbClr val="FF0000"/>
                </a:solidFill>
              </a:rPr>
              <a:t>L-31, 1500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6">
            <a:extLst>
              <a:ext uri="{FF2B5EF4-FFF2-40B4-BE49-F238E27FC236}">
                <a16:creationId xmlns:a16="http://schemas.microsoft.com/office/drawing/2014/main" id="{E7CADED7-E1AF-404A-B0F6-3756776F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88925"/>
            <a:ext cx="7667625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771" name="Picture 8">
            <a:extLst>
              <a:ext uri="{FF2B5EF4-FFF2-40B4-BE49-F238E27FC236}">
                <a16:creationId xmlns:a16="http://schemas.microsoft.com/office/drawing/2014/main" id="{362AA9EE-0B4A-4A2B-8891-FD07D5D3C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441450"/>
            <a:ext cx="807085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6">
            <a:extLst>
              <a:ext uri="{FF2B5EF4-FFF2-40B4-BE49-F238E27FC236}">
                <a16:creationId xmlns:a16="http://schemas.microsoft.com/office/drawing/2014/main" id="{A71CCABD-6988-41B9-93ED-7DA52C3FC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88925"/>
            <a:ext cx="7667625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1795" name="Group 4">
            <a:extLst>
              <a:ext uri="{FF2B5EF4-FFF2-40B4-BE49-F238E27FC236}">
                <a16:creationId xmlns:a16="http://schemas.microsoft.com/office/drawing/2014/main" id="{78DC0190-73AA-4147-B92C-410AAEF34D85}"/>
              </a:ext>
            </a:extLst>
          </p:cNvPr>
          <p:cNvGrpSpPr>
            <a:grpSpLocks/>
          </p:cNvGrpSpPr>
          <p:nvPr/>
        </p:nvGrpSpPr>
        <p:grpSpPr bwMode="auto">
          <a:xfrm>
            <a:off x="92471" y="1812925"/>
            <a:ext cx="8970567" cy="2898775"/>
            <a:chOff x="92472" y="1812991"/>
            <a:chExt cx="8970873" cy="2898709"/>
          </a:xfrm>
        </p:grpSpPr>
        <p:pic>
          <p:nvPicPr>
            <p:cNvPr id="161796" name="Picture 8">
              <a:extLst>
                <a:ext uri="{FF2B5EF4-FFF2-40B4-BE49-F238E27FC236}">
                  <a16:creationId xmlns:a16="http://schemas.microsoft.com/office/drawing/2014/main" id="{7E6F221F-7B48-4EFE-A3E5-FA88C297F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72" y="1812991"/>
              <a:ext cx="4562016" cy="2898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797" name="Picture 2">
              <a:extLst>
                <a:ext uri="{FF2B5EF4-FFF2-40B4-BE49-F238E27FC236}">
                  <a16:creationId xmlns:a16="http://schemas.microsoft.com/office/drawing/2014/main" id="{FC435FCF-E3EE-4708-B8BA-D7675E14C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030" y="1889191"/>
              <a:ext cx="4311315" cy="2149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597991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6">
            <a:extLst>
              <a:ext uri="{FF2B5EF4-FFF2-40B4-BE49-F238E27FC236}">
                <a16:creationId xmlns:a16="http://schemas.microsoft.com/office/drawing/2014/main" id="{A71CCABD-6988-41B9-93ED-7DA52C3FC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88925"/>
            <a:ext cx="7667625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1795" name="Group 4">
            <a:extLst>
              <a:ext uri="{FF2B5EF4-FFF2-40B4-BE49-F238E27FC236}">
                <a16:creationId xmlns:a16="http://schemas.microsoft.com/office/drawing/2014/main" id="{78DC0190-73AA-4147-B92C-410AAEF34D85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1812925"/>
            <a:ext cx="8986838" cy="2898775"/>
            <a:chOff x="76200" y="1812991"/>
            <a:chExt cx="8987145" cy="2898709"/>
          </a:xfrm>
        </p:grpSpPr>
        <p:pic>
          <p:nvPicPr>
            <p:cNvPr id="161796" name="Picture 8">
              <a:extLst>
                <a:ext uri="{FF2B5EF4-FFF2-40B4-BE49-F238E27FC236}">
                  <a16:creationId xmlns:a16="http://schemas.microsoft.com/office/drawing/2014/main" id="{7E6F221F-7B48-4EFE-A3E5-FA88C297F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72" y="1812991"/>
              <a:ext cx="4562016" cy="2898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797" name="Picture 2">
              <a:extLst>
                <a:ext uri="{FF2B5EF4-FFF2-40B4-BE49-F238E27FC236}">
                  <a16:creationId xmlns:a16="http://schemas.microsoft.com/office/drawing/2014/main" id="{FC435FCF-E3EE-4708-B8BA-D7675E14C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030" y="1889191"/>
              <a:ext cx="4311315" cy="2149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1798" name="Rectangle 3">
              <a:extLst>
                <a:ext uri="{FF2B5EF4-FFF2-40B4-BE49-F238E27FC236}">
                  <a16:creationId xmlns:a16="http://schemas.microsoft.com/office/drawing/2014/main" id="{AC5F97C8-2B53-4DBC-9284-42001F1AF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" y="3802380"/>
              <a:ext cx="4572000" cy="16002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1799" name="Rectangle 7">
              <a:extLst>
                <a:ext uri="{FF2B5EF4-FFF2-40B4-BE49-F238E27FC236}">
                  <a16:creationId xmlns:a16="http://schemas.microsoft.com/office/drawing/2014/main" id="{544089DB-0692-408D-89FA-FDFEA7EC6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2842260"/>
              <a:ext cx="4572000" cy="16002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1800" name="Rectangle 9">
              <a:extLst>
                <a:ext uri="{FF2B5EF4-FFF2-40B4-BE49-F238E27FC236}">
                  <a16:creationId xmlns:a16="http://schemas.microsoft.com/office/drawing/2014/main" id="{519EC337-FB64-47ED-9DF2-ACFFF4F1D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" y="2385060"/>
              <a:ext cx="4572000" cy="16002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1801" name="Rectangle 10">
              <a:extLst>
                <a:ext uri="{FF2B5EF4-FFF2-40B4-BE49-F238E27FC236}">
                  <a16:creationId xmlns:a16="http://schemas.microsoft.com/office/drawing/2014/main" id="{8CB8449E-1F5E-4E69-A4C0-92BD0F482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" y="3192780"/>
              <a:ext cx="4572000" cy="16002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4">
            <a:extLst>
              <a:ext uri="{FF2B5EF4-FFF2-40B4-BE49-F238E27FC236}">
                <a16:creationId xmlns:a16="http://schemas.microsoft.com/office/drawing/2014/main" id="{57A2E178-0E9B-466E-B540-B8975D4B8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676275"/>
            <a:ext cx="8855075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2819" name="Group 12">
            <a:extLst>
              <a:ext uri="{FF2B5EF4-FFF2-40B4-BE49-F238E27FC236}">
                <a16:creationId xmlns:a16="http://schemas.microsoft.com/office/drawing/2014/main" id="{B1201136-FE86-4DE1-9A28-25E39705A04A}"/>
              </a:ext>
            </a:extLst>
          </p:cNvPr>
          <p:cNvGrpSpPr>
            <a:grpSpLocks/>
          </p:cNvGrpSpPr>
          <p:nvPr/>
        </p:nvGrpSpPr>
        <p:grpSpPr bwMode="auto">
          <a:xfrm>
            <a:off x="85725" y="1812925"/>
            <a:ext cx="8977313" cy="2898775"/>
            <a:chOff x="85090" y="1812991"/>
            <a:chExt cx="8978255" cy="2898709"/>
          </a:xfrm>
        </p:grpSpPr>
        <p:pic>
          <p:nvPicPr>
            <p:cNvPr id="162820" name="Picture 8">
              <a:extLst>
                <a:ext uri="{FF2B5EF4-FFF2-40B4-BE49-F238E27FC236}">
                  <a16:creationId xmlns:a16="http://schemas.microsoft.com/office/drawing/2014/main" id="{80D099D9-B460-4A67-A313-EC45EDA42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72" y="1812991"/>
              <a:ext cx="4562016" cy="2898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821" name="Picture 2">
              <a:extLst>
                <a:ext uri="{FF2B5EF4-FFF2-40B4-BE49-F238E27FC236}">
                  <a16:creationId xmlns:a16="http://schemas.microsoft.com/office/drawing/2014/main" id="{1CCC8461-1B88-42FB-8F31-C455D8615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030" y="1889191"/>
              <a:ext cx="4311315" cy="2149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822" name="Rectangle 9">
              <a:extLst>
                <a:ext uri="{FF2B5EF4-FFF2-40B4-BE49-F238E27FC236}">
                  <a16:creationId xmlns:a16="http://schemas.microsoft.com/office/drawing/2014/main" id="{4D3D27DE-63EE-412E-B5C0-D4675E5C6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" y="2385060"/>
              <a:ext cx="4572000" cy="16002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2823" name="Rectangle 10">
              <a:extLst>
                <a:ext uri="{FF2B5EF4-FFF2-40B4-BE49-F238E27FC236}">
                  <a16:creationId xmlns:a16="http://schemas.microsoft.com/office/drawing/2014/main" id="{00F8D302-2B47-4778-83C3-05C9EC348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0" y="3332480"/>
              <a:ext cx="4572000" cy="293370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2824" name="Rectangle 11">
              <a:extLst>
                <a:ext uri="{FF2B5EF4-FFF2-40B4-BE49-F238E27FC236}">
                  <a16:creationId xmlns:a16="http://schemas.microsoft.com/office/drawing/2014/main" id="{7302B644-DE3F-439E-B5C6-BFC23A1CF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400" y="2880359"/>
              <a:ext cx="4178238" cy="299721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2825" name="Oval 5">
              <a:extLst>
                <a:ext uri="{FF2B5EF4-FFF2-40B4-BE49-F238E27FC236}">
                  <a16:creationId xmlns:a16="http://schemas.microsoft.com/office/drawing/2014/main" id="{C17BABFB-930D-46B0-A39E-20C5FA94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834" y="2385060"/>
              <a:ext cx="854710" cy="16002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Box 4">
            <a:extLst>
              <a:ext uri="{FF2B5EF4-FFF2-40B4-BE49-F238E27FC236}">
                <a16:creationId xmlns:a16="http://schemas.microsoft.com/office/drawing/2014/main" id="{BC48B66F-9E97-4C16-B7DB-F6909D8D5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71475"/>
            <a:ext cx="8509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/>
              <a:t>Problem: </a:t>
            </a:r>
            <a:r>
              <a:rPr kumimoji="0" lang="en-US" altLang="en-US" sz="1800" dirty="0"/>
              <a:t>If a customer happens to have several loans from different branches, we cannot tell which loan belongs to which branch.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/>
              <a:t>Thus, when we join branch-customer and customer-loan, we obtain not only the tuples we had originally in lending, but also several additional tuples. </a:t>
            </a:r>
          </a:p>
        </p:txBody>
      </p:sp>
      <p:sp>
        <p:nvSpPr>
          <p:cNvPr id="163843" name="TextBox 7">
            <a:extLst>
              <a:ext uri="{FF2B5EF4-FFF2-40B4-BE49-F238E27FC236}">
                <a16:creationId xmlns:a16="http://schemas.microsoft.com/office/drawing/2014/main" id="{001117B2-9EAA-4F17-A2B9-F784700402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5286375"/>
            <a:ext cx="6635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(Downtown, Brooklyn, 9000000, Jones, L-93, 500)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(Perryridge, Horseneck, 1700000, Hayes, L-16, 1300)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(Mianus, Horseneck, 400000, Jones, L-17, 1000)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/>
              <a:t>(North Town, Rye, 3700000, Hayes, L-15, 1500)</a:t>
            </a:r>
          </a:p>
        </p:txBody>
      </p:sp>
      <p:pic>
        <p:nvPicPr>
          <p:cNvPr id="163844" name="Picture 9">
            <a:extLst>
              <a:ext uri="{FF2B5EF4-FFF2-40B4-BE49-F238E27FC236}">
                <a16:creationId xmlns:a16="http://schemas.microsoft.com/office/drawing/2014/main" id="{56A266E0-12B7-4447-812E-303C87D5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2020888"/>
            <a:ext cx="5318125" cy="277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5" name="Picture 5">
            <a:extLst>
              <a:ext uri="{FF2B5EF4-FFF2-40B4-BE49-F238E27FC236}">
                <a16:creationId xmlns:a16="http://schemas.microsoft.com/office/drawing/2014/main" id="{F9DA540D-E002-4449-8B2E-D65082D7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63" y="2020888"/>
            <a:ext cx="3589337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Box 4">
            <a:extLst>
              <a:ext uri="{FF2B5EF4-FFF2-40B4-BE49-F238E27FC236}">
                <a16:creationId xmlns:a16="http://schemas.microsoft.com/office/drawing/2014/main" id="{FD3324FC-08DA-4D16-AC46-375D6D1C3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255588"/>
            <a:ext cx="7650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Lending-schema</a:t>
            </a:r>
            <a:r>
              <a:rPr kumimoji="0" lang="en-US" altLang="en-US" b="1">
                <a:solidFill>
                  <a:srgbClr val="000000"/>
                </a:solidFill>
              </a:rPr>
              <a:t> = (branch-name, branch-city, assets, customer-name, loan-number, amount)</a:t>
            </a:r>
          </a:p>
        </p:txBody>
      </p:sp>
      <p:grpSp>
        <p:nvGrpSpPr>
          <p:cNvPr id="164867" name="Group 2">
            <a:extLst>
              <a:ext uri="{FF2B5EF4-FFF2-40B4-BE49-F238E27FC236}">
                <a16:creationId xmlns:a16="http://schemas.microsoft.com/office/drawing/2014/main" id="{4AAAC146-65EE-476B-A912-5116AA253D02}"/>
              </a:ext>
            </a:extLst>
          </p:cNvPr>
          <p:cNvGrpSpPr>
            <a:grpSpLocks/>
          </p:cNvGrpSpPr>
          <p:nvPr/>
        </p:nvGrpSpPr>
        <p:grpSpPr bwMode="auto">
          <a:xfrm>
            <a:off x="322263" y="1266825"/>
            <a:ext cx="8499475" cy="4711700"/>
            <a:chOff x="322262" y="1266598"/>
            <a:chExt cx="8499475" cy="4711700"/>
          </a:xfrm>
        </p:grpSpPr>
        <p:pic>
          <p:nvPicPr>
            <p:cNvPr id="164868" name="Picture 3">
              <a:extLst>
                <a:ext uri="{FF2B5EF4-FFF2-40B4-BE49-F238E27FC236}">
                  <a16:creationId xmlns:a16="http://schemas.microsoft.com/office/drawing/2014/main" id="{4D6132DE-0429-44D0-B816-59227D268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62" y="1266598"/>
              <a:ext cx="8499475" cy="471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869" name="Rectangle 1">
              <a:extLst>
                <a:ext uri="{FF2B5EF4-FFF2-40B4-BE49-F238E27FC236}">
                  <a16:creationId xmlns:a16="http://schemas.microsoft.com/office/drawing/2014/main" id="{CACE3EA4-AB87-4A67-9AFB-9387A8249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550" y="2028825"/>
              <a:ext cx="6610350" cy="25717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4870" name="Rectangle 6">
              <a:extLst>
                <a:ext uri="{FF2B5EF4-FFF2-40B4-BE49-F238E27FC236}">
                  <a16:creationId xmlns:a16="http://schemas.microsoft.com/office/drawing/2014/main" id="{76285976-151A-4C26-B4CA-39C1EC1E0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" y="3200400"/>
              <a:ext cx="6610350" cy="257175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4871" name="Rectangle 7">
              <a:extLst>
                <a:ext uri="{FF2B5EF4-FFF2-40B4-BE49-F238E27FC236}">
                  <a16:creationId xmlns:a16="http://schemas.microsoft.com/office/drawing/2014/main" id="{EB66D3BB-438F-44E4-9EB1-E93DC4B6C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" y="2609850"/>
              <a:ext cx="6610350" cy="25717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4872" name="Rectangle 8">
              <a:extLst>
                <a:ext uri="{FF2B5EF4-FFF2-40B4-BE49-F238E27FC236}">
                  <a16:creationId xmlns:a16="http://schemas.microsoft.com/office/drawing/2014/main" id="{758CB537-E5AA-4A7F-B587-52B71D036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25" y="4067175"/>
              <a:ext cx="6610350" cy="25717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8">
            <a:extLst>
              <a:ext uri="{FF2B5EF4-FFF2-40B4-BE49-F238E27FC236}">
                <a16:creationId xmlns:a16="http://schemas.microsoft.com/office/drawing/2014/main" id="{CBB2B706-3194-4ADE-9A7A-F42EFAD3B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746250"/>
            <a:ext cx="5295900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915" name="TextBox 4">
            <a:extLst>
              <a:ext uri="{FF2B5EF4-FFF2-40B4-BE49-F238E27FC236}">
                <a16:creationId xmlns:a16="http://schemas.microsoft.com/office/drawing/2014/main" id="{434F2D02-6E6A-4E63-99D2-ABD5F915C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71475"/>
            <a:ext cx="8509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>
                <a:solidFill>
                  <a:srgbClr val="000000"/>
                </a:solidFill>
              </a:rPr>
              <a:t>Problem: </a:t>
            </a:r>
            <a:r>
              <a:rPr kumimoji="0" lang="en-US" altLang="en-US" sz="1800" dirty="0">
                <a:solidFill>
                  <a:srgbClr val="000000"/>
                </a:solidFill>
              </a:rPr>
              <a:t>If a customer happens </a:t>
            </a:r>
            <a:r>
              <a:rPr kumimoji="0" lang="en-US" altLang="en-US" sz="1800" b="1" dirty="0">
                <a:solidFill>
                  <a:srgbClr val="000000"/>
                </a:solidFill>
              </a:rPr>
              <a:t>to have several loans from different branches</a:t>
            </a:r>
            <a:r>
              <a:rPr kumimoji="0" lang="en-US" altLang="en-US" sz="1800" dirty="0">
                <a:solidFill>
                  <a:srgbClr val="000000"/>
                </a:solidFill>
              </a:rPr>
              <a:t>, we cannot tell which loan belongs to which branch.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Thus, when we join branch-customer and customer-loan, we obtain not only the tuples we had originally in lending, but also several additional tuples.  </a:t>
            </a:r>
          </a:p>
        </p:txBody>
      </p:sp>
      <p:sp>
        <p:nvSpPr>
          <p:cNvPr id="166916" name="TextBox 7">
            <a:extLst>
              <a:ext uri="{FF2B5EF4-FFF2-40B4-BE49-F238E27FC236}">
                <a16:creationId xmlns:a16="http://schemas.microsoft.com/office/drawing/2014/main" id="{3A669E44-2A06-42E6-B63C-DCB1B0066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5286375"/>
            <a:ext cx="6635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</a:rPr>
              <a:t>(Downtown, Brooklyn, 9000000, Jones, L-93, 500)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</a:rPr>
              <a:t>(Perryridge, Horseneck, 1700000, Hayes, L-16, 1300)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</a:rPr>
              <a:t>(Mianus, Horseneck, 400000, Jones, L-17, 1000)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</a:rPr>
              <a:t>(North Town, Rye, 3700000, Hayes, L-15, 1500)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Box 10">
            <a:extLst>
              <a:ext uri="{FF2B5EF4-FFF2-40B4-BE49-F238E27FC236}">
                <a16:creationId xmlns:a16="http://schemas.microsoft.com/office/drawing/2014/main" id="{AA237E10-C501-4BD0-8507-DD191C99F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1117600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branch-customer </a:t>
            </a:r>
            <a:r>
              <a:rPr kumimoji="0" lang="en-US" altLang="en-US">
                <a:solidFill>
                  <a:srgbClr val="000000"/>
                </a:solidFill>
                <a:latin typeface="CMR10"/>
              </a:rPr>
              <a:t>= Π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branch</a:t>
            </a:r>
            <a:r>
              <a:rPr kumimoji="0" lang="en-US" altLang="en-US" baseline="-25000">
                <a:solidFill>
                  <a:srgbClr val="000000"/>
                </a:solidFill>
                <a:latin typeface="Palatino-Roman"/>
              </a:rPr>
              <a:t>-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name</a:t>
            </a:r>
            <a:r>
              <a:rPr kumimoji="0" lang="en-US" altLang="en-US" i="1" baseline="-25000">
                <a:solidFill>
                  <a:srgbClr val="000000"/>
                </a:solidFill>
                <a:latin typeface="CMMI7"/>
              </a:rPr>
              <a:t>, 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branch</a:t>
            </a:r>
            <a:r>
              <a:rPr kumimoji="0" lang="en-US" altLang="en-US" baseline="-25000">
                <a:solidFill>
                  <a:srgbClr val="000000"/>
                </a:solidFill>
                <a:latin typeface="Palatino-Roman"/>
              </a:rPr>
              <a:t>-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city</a:t>
            </a:r>
            <a:r>
              <a:rPr kumimoji="0" lang="en-US" altLang="en-US" i="1" baseline="-25000">
                <a:solidFill>
                  <a:srgbClr val="000000"/>
                </a:solidFill>
                <a:latin typeface="CMMI7"/>
              </a:rPr>
              <a:t>, 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assets</a:t>
            </a:r>
            <a:r>
              <a:rPr kumimoji="0" lang="en-US" altLang="en-US" i="1" baseline="-25000">
                <a:solidFill>
                  <a:srgbClr val="000000"/>
                </a:solidFill>
                <a:latin typeface="CMMI7"/>
              </a:rPr>
              <a:t>, 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customer</a:t>
            </a:r>
            <a:r>
              <a:rPr kumimoji="0" lang="en-US" altLang="en-US" baseline="-25000">
                <a:solidFill>
                  <a:srgbClr val="000000"/>
                </a:solidFill>
                <a:latin typeface="Palatino-Roman"/>
              </a:rPr>
              <a:t>-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name</a:t>
            </a:r>
            <a:r>
              <a:rPr kumimoji="0" lang="en-US" altLang="en-US" i="1">
                <a:solidFill>
                  <a:srgbClr val="000000"/>
                </a:solidFill>
                <a:latin typeface="CMTI7"/>
              </a:rPr>
              <a:t> </a:t>
            </a:r>
            <a:r>
              <a:rPr kumimoji="0" lang="en-US" altLang="en-US">
                <a:solidFill>
                  <a:srgbClr val="000000"/>
                </a:solidFill>
                <a:latin typeface="CMR10"/>
              </a:rPr>
              <a:t>(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lending)</a:t>
            </a:r>
            <a:endParaRPr kumimoji="0" lang="en-US" altLang="en-US">
              <a:solidFill>
                <a:srgbClr val="000000"/>
              </a:solidFill>
            </a:endParaRPr>
          </a:p>
        </p:txBody>
      </p:sp>
      <p:sp>
        <p:nvSpPr>
          <p:cNvPr id="167939" name="TextBox 12">
            <a:extLst>
              <a:ext uri="{FF2B5EF4-FFF2-40B4-BE49-F238E27FC236}">
                <a16:creationId xmlns:a16="http://schemas.microsoft.com/office/drawing/2014/main" id="{4FF0F434-C246-460D-B8B4-9EEF12B8C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950" y="1117600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i="1">
                <a:solidFill>
                  <a:srgbClr val="000000"/>
                </a:solidFill>
                <a:latin typeface="CMTI10"/>
              </a:rPr>
              <a:t>customer</a:t>
            </a:r>
            <a:r>
              <a:rPr kumimoji="0" lang="en-US" altLang="en-US">
                <a:solidFill>
                  <a:srgbClr val="000000"/>
                </a:solidFill>
                <a:latin typeface="Palatino-Roman"/>
              </a:rPr>
              <a:t>-</a:t>
            </a:r>
            <a:r>
              <a:rPr kumimoji="0" lang="en-US" altLang="en-US" i="1">
                <a:solidFill>
                  <a:srgbClr val="000000"/>
                </a:solidFill>
                <a:latin typeface="CMTI10"/>
              </a:rPr>
              <a:t>loan </a:t>
            </a:r>
            <a:r>
              <a:rPr kumimoji="0" lang="en-US" altLang="en-US">
                <a:solidFill>
                  <a:srgbClr val="000000"/>
                </a:solidFill>
                <a:latin typeface="CMR10"/>
              </a:rPr>
              <a:t>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CMR10"/>
              </a:rPr>
              <a:t>Π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customer</a:t>
            </a:r>
            <a:r>
              <a:rPr kumimoji="0" lang="en-US" altLang="en-US" baseline="-25000">
                <a:solidFill>
                  <a:srgbClr val="000000"/>
                </a:solidFill>
                <a:latin typeface="Palatino-Roman"/>
              </a:rPr>
              <a:t>-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name</a:t>
            </a:r>
            <a:r>
              <a:rPr kumimoji="0" lang="en-US" altLang="en-US" i="1" baseline="-25000">
                <a:solidFill>
                  <a:srgbClr val="000000"/>
                </a:solidFill>
                <a:latin typeface="CMMI7"/>
              </a:rPr>
              <a:t>, 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loan</a:t>
            </a:r>
            <a:r>
              <a:rPr kumimoji="0" lang="en-US" altLang="en-US" baseline="-25000">
                <a:solidFill>
                  <a:srgbClr val="000000"/>
                </a:solidFill>
                <a:latin typeface="Palatino-Roman"/>
              </a:rPr>
              <a:t>-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number</a:t>
            </a:r>
            <a:r>
              <a:rPr kumimoji="0" lang="en-US" altLang="en-US" i="1" baseline="-25000">
                <a:solidFill>
                  <a:srgbClr val="000000"/>
                </a:solidFill>
                <a:latin typeface="CMMI7"/>
              </a:rPr>
              <a:t>, </a:t>
            </a:r>
            <a:r>
              <a:rPr kumimoji="0" lang="en-US" altLang="en-US" i="1" baseline="-25000">
                <a:solidFill>
                  <a:srgbClr val="000000"/>
                </a:solidFill>
                <a:latin typeface="CMTI7"/>
              </a:rPr>
              <a:t>amount </a:t>
            </a:r>
            <a:r>
              <a:rPr kumimoji="0" lang="en-US" altLang="en-US">
                <a:solidFill>
                  <a:srgbClr val="000000"/>
                </a:solidFill>
                <a:latin typeface="CMR10"/>
              </a:rPr>
              <a:t>(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lending</a:t>
            </a:r>
            <a:r>
              <a:rPr kumimoji="0" lang="en-US" altLang="en-US">
                <a:solidFill>
                  <a:srgbClr val="000000"/>
                </a:solidFill>
                <a:latin typeface="CMR10"/>
              </a:rPr>
              <a:t>)</a:t>
            </a:r>
            <a:endParaRPr kumimoji="0" lang="en-US" altLang="en-US">
              <a:solidFill>
                <a:srgbClr val="000000"/>
              </a:solidFill>
            </a:endParaRPr>
          </a:p>
        </p:txBody>
      </p:sp>
      <p:grpSp>
        <p:nvGrpSpPr>
          <p:cNvPr id="167940" name="Group 27">
            <a:extLst>
              <a:ext uri="{FF2B5EF4-FFF2-40B4-BE49-F238E27FC236}">
                <a16:creationId xmlns:a16="http://schemas.microsoft.com/office/drawing/2014/main" id="{20B3A5C6-049F-43CF-8E6B-85745C2C1DD5}"/>
              </a:ext>
            </a:extLst>
          </p:cNvPr>
          <p:cNvGrpSpPr>
            <a:grpSpLocks/>
          </p:cNvGrpSpPr>
          <p:nvPr/>
        </p:nvGrpSpPr>
        <p:grpSpPr bwMode="auto">
          <a:xfrm>
            <a:off x="344488" y="2117725"/>
            <a:ext cx="8154987" cy="2209800"/>
            <a:chOff x="343725" y="2118360"/>
            <a:chExt cx="8156386" cy="2209800"/>
          </a:xfrm>
        </p:grpSpPr>
        <p:pic>
          <p:nvPicPr>
            <p:cNvPr id="167942" name="Picture 4">
              <a:extLst>
                <a:ext uri="{FF2B5EF4-FFF2-40B4-BE49-F238E27FC236}">
                  <a16:creationId xmlns:a16="http://schemas.microsoft.com/office/drawing/2014/main" id="{EA8496D4-4E1C-43F8-89BE-E4A175C9B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25" y="2118360"/>
              <a:ext cx="4228275" cy="2209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7943" name="Picture 6">
              <a:extLst>
                <a:ext uri="{FF2B5EF4-FFF2-40B4-BE49-F238E27FC236}">
                  <a16:creationId xmlns:a16="http://schemas.microsoft.com/office/drawing/2014/main" id="{90411897-30A6-4C6E-8518-2F50927DE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7873" y="2137410"/>
              <a:ext cx="2662238" cy="219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7944" name="Straight Arrow Connector 11">
              <a:extLst>
                <a:ext uri="{FF2B5EF4-FFF2-40B4-BE49-F238E27FC236}">
                  <a16:creationId xmlns:a16="http://schemas.microsoft.com/office/drawing/2014/main" id="{69657707-E7FE-4598-9928-2B60BF59C98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29100" y="2392531"/>
              <a:ext cx="1798320" cy="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945" name="Straight Arrow Connector 15">
              <a:extLst>
                <a:ext uri="{FF2B5EF4-FFF2-40B4-BE49-F238E27FC236}">
                  <a16:creationId xmlns:a16="http://schemas.microsoft.com/office/drawing/2014/main" id="{56DE3DFB-E7B0-491D-A7DE-84437BE8A2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49181" y="2453490"/>
              <a:ext cx="1778239" cy="617522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7946" name="Straight Arrow Connector 19">
              <a:extLst>
                <a:ext uri="{FF2B5EF4-FFF2-40B4-BE49-F238E27FC236}">
                  <a16:creationId xmlns:a16="http://schemas.microsoft.com/office/drawing/2014/main" id="{49783D40-F832-424E-81B2-C1728D541C7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49181" y="2468580"/>
              <a:ext cx="1778239" cy="609754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C186511-A82A-4A7D-9884-3AA2B07095F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29003" y="3131185"/>
              <a:ext cx="1798947" cy="1587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7948" name="Rectangle 1">
              <a:extLst>
                <a:ext uri="{FF2B5EF4-FFF2-40B4-BE49-F238E27FC236}">
                  <a16:creationId xmlns:a16="http://schemas.microsoft.com/office/drawing/2014/main" id="{57E5DA5F-8ABA-4CFC-8A41-1B9AAC268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320" y="2339191"/>
              <a:ext cx="746760" cy="16763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7949" name="Rectangle 13">
              <a:extLst>
                <a:ext uri="{FF2B5EF4-FFF2-40B4-BE49-F238E27FC236}">
                  <a16:creationId xmlns:a16="http://schemas.microsoft.com/office/drawing/2014/main" id="{93062098-6F43-4F90-868C-110F586B4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700" y="3047851"/>
              <a:ext cx="746760" cy="16763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7950" name="Rectangle 14">
              <a:extLst>
                <a:ext uri="{FF2B5EF4-FFF2-40B4-BE49-F238E27FC236}">
                  <a16:creationId xmlns:a16="http://schemas.microsoft.com/office/drawing/2014/main" id="{FD95A871-F345-4624-B65E-661D47DF8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2354431"/>
              <a:ext cx="746760" cy="16763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7951" name="Rectangle 16">
              <a:extLst>
                <a:ext uri="{FF2B5EF4-FFF2-40B4-BE49-F238E27FC236}">
                  <a16:creationId xmlns:a16="http://schemas.microsoft.com/office/drawing/2014/main" id="{4CC4C5BB-0DDE-4B08-88C1-A4F250E8F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0880" y="3040231"/>
              <a:ext cx="746760" cy="16763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7952" name="Rectangle 17">
              <a:extLst>
                <a:ext uri="{FF2B5EF4-FFF2-40B4-BE49-F238E27FC236}">
                  <a16:creationId xmlns:a16="http://schemas.microsoft.com/office/drawing/2014/main" id="{28043B14-3834-4C87-8B70-9C69C8DDE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340" y="2362051"/>
              <a:ext cx="746760" cy="16763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7953" name="Rectangle 18">
              <a:extLst>
                <a:ext uri="{FF2B5EF4-FFF2-40B4-BE49-F238E27FC236}">
                  <a16:creationId xmlns:a16="http://schemas.microsoft.com/office/drawing/2014/main" id="{09DB30B7-D971-45F3-BE51-6ADB621D1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2340" y="3055471"/>
              <a:ext cx="746760" cy="16763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7954" name="Rectangle 20">
              <a:extLst>
                <a:ext uri="{FF2B5EF4-FFF2-40B4-BE49-F238E27FC236}">
                  <a16:creationId xmlns:a16="http://schemas.microsoft.com/office/drawing/2014/main" id="{8E9A4394-B4CA-424E-9352-EF65ECD27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40" y="2369671"/>
              <a:ext cx="746760" cy="16763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67955" name="Rectangle 22">
              <a:extLst>
                <a:ext uri="{FF2B5EF4-FFF2-40B4-BE49-F238E27FC236}">
                  <a16:creationId xmlns:a16="http://schemas.microsoft.com/office/drawing/2014/main" id="{040F2675-3E1F-49DB-BF87-53C2F5124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1240" y="3055471"/>
              <a:ext cx="746760" cy="167638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0" name="Rectangle: Diagonal Corners Snipped 9">
              <a:extLst>
                <a:ext uri="{FF2B5EF4-FFF2-40B4-BE49-F238E27FC236}">
                  <a16:creationId xmlns:a16="http://schemas.microsoft.com/office/drawing/2014/main" id="{3A94C876-3C3D-493C-852D-38898F707DD9}"/>
                </a:ext>
              </a:extLst>
            </p:cNvPr>
            <p:cNvSpPr/>
            <p:nvPr/>
          </p:nvSpPr>
          <p:spPr bwMode="auto">
            <a:xfrm>
              <a:off x="3482750" y="3566160"/>
              <a:ext cx="746253" cy="182563"/>
            </a:xfrm>
            <a:prstGeom prst="snip2Diag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: Diagonal Corners Snipped 23">
              <a:extLst>
                <a:ext uri="{FF2B5EF4-FFF2-40B4-BE49-F238E27FC236}">
                  <a16:creationId xmlns:a16="http://schemas.microsoft.com/office/drawing/2014/main" id="{9EF169E7-4343-4D50-A91C-E84DCBDBB6B5}"/>
                </a:ext>
              </a:extLst>
            </p:cNvPr>
            <p:cNvSpPr/>
            <p:nvPr/>
          </p:nvSpPr>
          <p:spPr bwMode="auto">
            <a:xfrm>
              <a:off x="3490690" y="2705735"/>
              <a:ext cx="746253" cy="182563"/>
            </a:xfrm>
            <a:prstGeom prst="snip2Diag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: Diagonal Corners Snipped 24">
              <a:extLst>
                <a:ext uri="{FF2B5EF4-FFF2-40B4-BE49-F238E27FC236}">
                  <a16:creationId xmlns:a16="http://schemas.microsoft.com/office/drawing/2014/main" id="{91942FA3-52EE-4C3A-9A91-A3BA1BAD1C9E}"/>
                </a:ext>
              </a:extLst>
            </p:cNvPr>
            <p:cNvSpPr/>
            <p:nvPr/>
          </p:nvSpPr>
          <p:spPr bwMode="auto">
            <a:xfrm>
              <a:off x="6050179" y="3574098"/>
              <a:ext cx="746253" cy="182562"/>
            </a:xfrm>
            <a:prstGeom prst="snip2Diag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: Diagonal Corners Snipped 25">
              <a:extLst>
                <a:ext uri="{FF2B5EF4-FFF2-40B4-BE49-F238E27FC236}">
                  <a16:creationId xmlns:a16="http://schemas.microsoft.com/office/drawing/2014/main" id="{4DF44F85-925A-4136-98CB-E6620B23C40F}"/>
                </a:ext>
              </a:extLst>
            </p:cNvPr>
            <p:cNvSpPr/>
            <p:nvPr/>
          </p:nvSpPr>
          <p:spPr bwMode="auto">
            <a:xfrm>
              <a:off x="6104163" y="2712085"/>
              <a:ext cx="746253" cy="182563"/>
            </a:xfrm>
            <a:prstGeom prst="snip2DiagRect">
              <a:avLst/>
            </a:prstGeom>
            <a:noFill/>
            <a:ln w="2857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167941" name="Picture 26">
            <a:extLst>
              <a:ext uri="{FF2B5EF4-FFF2-40B4-BE49-F238E27FC236}">
                <a16:creationId xmlns:a16="http://schemas.microsoft.com/office/drawing/2014/main" id="{71959F23-ACFF-410F-B780-672404387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797425"/>
            <a:ext cx="87122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2" name="Picture 6">
            <a:extLst>
              <a:ext uri="{FF2B5EF4-FFF2-40B4-BE49-F238E27FC236}">
                <a16:creationId xmlns:a16="http://schemas.microsoft.com/office/drawing/2014/main" id="{A0BB4460-72D0-480E-B5DB-1047B879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88925"/>
            <a:ext cx="7667625" cy="8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963" name="Picture 2">
            <a:extLst>
              <a:ext uri="{FF2B5EF4-FFF2-40B4-BE49-F238E27FC236}">
                <a16:creationId xmlns:a16="http://schemas.microsoft.com/office/drawing/2014/main" id="{AA4B6E7E-3E2F-4A90-9E18-5C5A927D6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1889125"/>
            <a:ext cx="431165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8964" name="Group 4">
            <a:extLst>
              <a:ext uri="{FF2B5EF4-FFF2-40B4-BE49-F238E27FC236}">
                <a16:creationId xmlns:a16="http://schemas.microsoft.com/office/drawing/2014/main" id="{BE417E4E-6AE5-4608-83E7-F125999B39A0}"/>
              </a:ext>
            </a:extLst>
          </p:cNvPr>
          <p:cNvGrpSpPr>
            <a:grpSpLocks/>
          </p:cNvGrpSpPr>
          <p:nvPr/>
        </p:nvGrpSpPr>
        <p:grpSpPr bwMode="auto">
          <a:xfrm>
            <a:off x="92075" y="1812925"/>
            <a:ext cx="4562475" cy="2898775"/>
            <a:chOff x="92472" y="1812991"/>
            <a:chExt cx="4562016" cy="2898709"/>
          </a:xfrm>
        </p:grpSpPr>
        <p:pic>
          <p:nvPicPr>
            <p:cNvPr id="168965" name="Picture 8">
              <a:extLst>
                <a:ext uri="{FF2B5EF4-FFF2-40B4-BE49-F238E27FC236}">
                  <a16:creationId xmlns:a16="http://schemas.microsoft.com/office/drawing/2014/main" id="{984903C7-9081-4717-879B-98C42B852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72" y="1812991"/>
              <a:ext cx="4562016" cy="2898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8966" name="Rectangle 9">
              <a:extLst>
                <a:ext uri="{FF2B5EF4-FFF2-40B4-BE49-F238E27FC236}">
                  <a16:creationId xmlns:a16="http://schemas.microsoft.com/office/drawing/2014/main" id="{485E03DD-10D3-4A92-8721-B48B09F38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2240280"/>
              <a:ext cx="1943100" cy="31242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68967" name="Rectangle 11">
              <a:extLst>
                <a:ext uri="{FF2B5EF4-FFF2-40B4-BE49-F238E27FC236}">
                  <a16:creationId xmlns:a16="http://schemas.microsoft.com/office/drawing/2014/main" id="{5196FF78-DE95-4260-BB31-0A324C4A7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8820" y="3185160"/>
              <a:ext cx="1943100" cy="312420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10534C-29AD-4D98-970F-18FCC140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Why is the decomposition lossy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7C0D5-F155-4730-9E95-7E940B3C1CF0}"/>
              </a:ext>
            </a:extLst>
          </p:cNvPr>
          <p:cNvSpPr txBox="1"/>
          <p:nvPr/>
        </p:nvSpPr>
        <p:spPr>
          <a:xfrm>
            <a:off x="292100" y="1201738"/>
            <a:ext cx="8851900" cy="378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There is one attribute in common between </a:t>
            </a:r>
          </a:p>
          <a:p>
            <a:pPr>
              <a:defRPr/>
            </a:pPr>
            <a:r>
              <a:rPr lang="en-US" sz="2000" b="1" dirty="0" err="1"/>
              <a:t>Branchc</a:t>
            </a:r>
            <a:r>
              <a:rPr lang="en-US" sz="2000" b="1" dirty="0"/>
              <a:t>-</a:t>
            </a:r>
            <a:r>
              <a:rPr lang="en-US" sz="2000" b="1" dirty="0" err="1"/>
              <a:t>ustomer</a:t>
            </a:r>
            <a:r>
              <a:rPr lang="en-US" sz="2000" b="1" dirty="0"/>
              <a:t>-schema </a:t>
            </a:r>
            <a:r>
              <a:rPr lang="en-US" sz="2000" dirty="0"/>
              <a:t>and </a:t>
            </a:r>
            <a:r>
              <a:rPr lang="en-US" sz="2000" b="1" dirty="0"/>
              <a:t>Customer-loan-schema: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b="1" dirty="0"/>
              <a:t>Branch-customer-schema ∩ Customer-loan-schema = {customer-name}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b="1" dirty="0"/>
              <a:t>The only way </a:t>
            </a:r>
            <a:r>
              <a:rPr lang="en-US" sz="2000" dirty="0"/>
              <a:t>that we can </a:t>
            </a:r>
            <a:r>
              <a:rPr lang="en-US" sz="2000" b="1" dirty="0"/>
              <a:t>represent a relationship </a:t>
            </a:r>
            <a:r>
              <a:rPr lang="en-US" sz="2000" dirty="0"/>
              <a:t>between: </a:t>
            </a:r>
          </a:p>
          <a:p>
            <a:pPr>
              <a:defRPr/>
            </a:pPr>
            <a:r>
              <a:rPr lang="en-US" sz="2000" dirty="0"/>
              <a:t>Example </a:t>
            </a:r>
          </a:p>
          <a:p>
            <a:pPr>
              <a:defRPr/>
            </a:pPr>
            <a:r>
              <a:rPr lang="en-US" sz="2000" dirty="0"/>
              <a:t>	loan-number and branch-name is through customer-name. 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b="1" dirty="0"/>
              <a:t>This representation is not adequate because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FF0000"/>
                </a:solidFill>
              </a:rPr>
              <a:t>A </a:t>
            </a:r>
            <a:r>
              <a:rPr lang="en-US" sz="2000" b="1" dirty="0">
                <a:solidFill>
                  <a:srgbClr val="FF0000"/>
                </a:solidFill>
              </a:rPr>
              <a:t>customer may have several loans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/>
              <a:t>yet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These loans are not necessarily obtained from the </a:t>
            </a:r>
            <a:r>
              <a:rPr lang="en-US" sz="2000" b="1" dirty="0"/>
              <a:t>same branch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242A5ED-7B1F-4368-8E7E-D975DEE0C1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E85D480B-AB8F-4914-A438-53BA2975FB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738188"/>
            <a:ext cx="8043863" cy="5934075"/>
          </a:xfrm>
        </p:spPr>
        <p:txBody>
          <a:bodyPr/>
          <a:lstStyle/>
          <a:p>
            <a:pPr>
              <a:tabLst>
                <a:tab pos="625475" algn="l"/>
                <a:tab pos="2574925" algn="l"/>
              </a:tabLst>
            </a:pPr>
            <a:r>
              <a:rPr lang="en-US" altLang="en-US" sz="1800" dirty="0"/>
              <a:t>Consider the relation schema:</a:t>
            </a:r>
            <a:br>
              <a:rPr lang="en-US" altLang="en-US" sz="1800" dirty="0"/>
            </a:br>
            <a:r>
              <a:rPr lang="en-US" altLang="en-US" sz="1800" dirty="0"/>
              <a:t>  	   </a:t>
            </a:r>
            <a:r>
              <a:rPr lang="en-US" altLang="en-US" sz="1800" i="1" dirty="0"/>
              <a:t>Lending-schema </a:t>
            </a:r>
            <a:r>
              <a:rPr lang="en-US" altLang="en-US" sz="1800" dirty="0"/>
              <a:t>= (</a:t>
            </a:r>
            <a:r>
              <a:rPr lang="en-US" altLang="en-US" sz="1800" i="1" dirty="0"/>
              <a:t>branch-name, branch-city, assets, </a:t>
            </a:r>
            <a:br>
              <a:rPr lang="en-US" altLang="en-US" sz="1800" i="1" dirty="0"/>
            </a:br>
            <a:r>
              <a:rPr lang="en-US" altLang="en-US" sz="1800" i="1" dirty="0"/>
              <a:t>		      customer-name, loan-number, amount)</a:t>
            </a:r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 i="1" dirty="0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 i="1" dirty="0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 dirty="0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 dirty="0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 dirty="0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 dirty="0"/>
          </a:p>
          <a:p>
            <a:pPr lvl="1">
              <a:tabLst>
                <a:tab pos="625475" algn="l"/>
                <a:tab pos="2574925" algn="l"/>
              </a:tabLst>
            </a:pPr>
            <a:endParaRPr lang="en-US" altLang="en-US" sz="1600" dirty="0"/>
          </a:p>
        </p:txBody>
      </p:sp>
      <p:pic>
        <p:nvPicPr>
          <p:cNvPr id="63493" name="Picture 5">
            <a:extLst>
              <a:ext uri="{FF2B5EF4-FFF2-40B4-BE49-F238E27FC236}">
                <a16:creationId xmlns:a16="http://schemas.microsoft.com/office/drawing/2014/main" id="{30543268-A091-4866-86C8-FBE73F064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" t="18605" r="1163" b="52428"/>
          <a:stretch>
            <a:fillRect/>
          </a:stretch>
        </p:blipFill>
        <p:spPr bwMode="auto">
          <a:xfrm>
            <a:off x="1041400" y="1924050"/>
            <a:ext cx="7340600" cy="1633538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767125-7B8F-4281-9250-159498D32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>
                <a:latin typeface="Palatino-Roman"/>
              </a:rPr>
              <a:t>Alternative Design?</a:t>
            </a:r>
            <a:endParaRPr lang="en-US" sz="4800" dirty="0"/>
          </a:p>
        </p:txBody>
      </p:sp>
      <p:sp>
        <p:nvSpPr>
          <p:cNvPr id="171011" name="TextBox 3">
            <a:extLst>
              <a:ext uri="{FF2B5EF4-FFF2-40B4-BE49-F238E27FC236}">
                <a16:creationId xmlns:a16="http://schemas.microsoft.com/office/drawing/2014/main" id="{31CC57FE-FBB3-4480-9399-60390DD30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1270793"/>
            <a:ext cx="8178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/>
              <a:t>Branch-schema </a:t>
            </a:r>
            <a:r>
              <a:rPr kumimoji="0" lang="en-US" altLang="en-US" sz="1800" dirty="0"/>
              <a:t>=</a:t>
            </a:r>
            <a:r>
              <a:rPr kumimoji="0" lang="en-US" altLang="en-US" sz="1800" b="1" dirty="0">
                <a:solidFill>
                  <a:srgbClr val="FF0000"/>
                </a:solidFill>
              </a:rPr>
              <a:t> (branch-name</a:t>
            </a:r>
            <a:r>
              <a:rPr kumimoji="0" lang="en-US" altLang="en-US" sz="1800" dirty="0"/>
              <a:t>, branch-city, assets)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/>
              <a:t>Loan-info-schema</a:t>
            </a:r>
            <a:r>
              <a:rPr kumimoji="0" lang="en-US" altLang="en-US" sz="1800" dirty="0"/>
              <a:t> = </a:t>
            </a:r>
            <a:r>
              <a:rPr kumimoji="0" lang="en-US" altLang="en-US" sz="1800" b="1" dirty="0">
                <a:solidFill>
                  <a:srgbClr val="FF0000"/>
                </a:solidFill>
              </a:rPr>
              <a:t>(branch-name</a:t>
            </a:r>
            <a:r>
              <a:rPr kumimoji="0" lang="en-US" altLang="en-US" sz="1800" dirty="0"/>
              <a:t>, customer-name, loan-number, amount)</a:t>
            </a:r>
          </a:p>
        </p:txBody>
      </p:sp>
      <p:sp>
        <p:nvSpPr>
          <p:cNvPr id="171012" name="TextBox 5">
            <a:extLst>
              <a:ext uri="{FF2B5EF4-FFF2-40B4-BE49-F238E27FC236}">
                <a16:creationId xmlns:a16="http://schemas.microsoft.com/office/drawing/2014/main" id="{E457B763-310A-4BCB-8C57-9159E7783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2478484"/>
            <a:ext cx="7747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 dirty="0">
                <a:latin typeface="Palatino-Italic"/>
              </a:rPr>
              <a:t>Branch-loan-schema </a:t>
            </a:r>
            <a:r>
              <a:rPr kumimoji="0" lang="en-US" altLang="en-US" sz="2400" b="1" i="1" dirty="0">
                <a:latin typeface="CMSY10"/>
              </a:rPr>
              <a:t>∩ </a:t>
            </a:r>
            <a:r>
              <a:rPr kumimoji="0" lang="en-US" altLang="en-US" sz="2400" b="1" i="1" dirty="0">
                <a:latin typeface="Palatino-Italic"/>
              </a:rPr>
              <a:t>Customer-loan-schema </a:t>
            </a:r>
            <a:r>
              <a:rPr kumimoji="0" lang="en-US" altLang="en-US" sz="2400" b="1" dirty="0">
                <a:latin typeface="CMR10"/>
              </a:rPr>
              <a:t>= </a:t>
            </a:r>
            <a:r>
              <a:rPr kumimoji="0" lang="en-US" altLang="en-US" sz="2400" b="1" i="1" dirty="0">
                <a:latin typeface="CMSY10"/>
              </a:rPr>
              <a:t>{</a:t>
            </a:r>
            <a:r>
              <a:rPr kumimoji="0" lang="en-US" altLang="en-US" sz="2400" b="1" i="1" dirty="0">
                <a:latin typeface="Palatino-Italic"/>
              </a:rPr>
              <a:t>branch-name</a:t>
            </a:r>
            <a:r>
              <a:rPr kumimoji="0" lang="en-US" altLang="en-US" sz="2400" b="1" i="1" dirty="0">
                <a:latin typeface="CMSY10"/>
              </a:rPr>
              <a:t>}</a:t>
            </a:r>
            <a:endParaRPr kumimoji="0" lang="en-US" altLang="en-US" sz="4800" b="1" dirty="0"/>
          </a:p>
        </p:txBody>
      </p:sp>
      <p:sp>
        <p:nvSpPr>
          <p:cNvPr id="171013" name="TextBox 7">
            <a:extLst>
              <a:ext uri="{FF2B5EF4-FFF2-40B4-BE49-F238E27FC236}">
                <a16:creationId xmlns:a16="http://schemas.microsoft.com/office/drawing/2014/main" id="{319816EF-2625-489B-9BF0-209B9D830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" y="3870325"/>
            <a:ext cx="8597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latin typeface="Palatino-Roman"/>
              </a:rPr>
              <a:t> For a given </a:t>
            </a:r>
            <a:r>
              <a:rPr kumimoji="0" lang="en-US" altLang="en-US" sz="2400" b="1" i="1">
                <a:latin typeface="Palatino-Roman"/>
              </a:rPr>
              <a:t>branch-name,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latin typeface="Palatino-Roman"/>
              </a:rPr>
              <a:t> there is </a:t>
            </a:r>
            <a:r>
              <a:rPr kumimoji="0" lang="en-US" altLang="en-US" sz="2400" b="1">
                <a:latin typeface="Palatino-Roman"/>
              </a:rPr>
              <a:t>exactly one assets </a:t>
            </a:r>
            <a:r>
              <a:rPr kumimoji="0" lang="en-US" altLang="en-US" sz="2400">
                <a:latin typeface="Palatino-Roman"/>
              </a:rPr>
              <a:t>value and </a:t>
            </a:r>
            <a:r>
              <a:rPr kumimoji="0" lang="en-US" altLang="en-US" sz="2400" b="1">
                <a:latin typeface="Palatino-Roman"/>
              </a:rPr>
              <a:t>exactly one branch-city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latin typeface="Palatino-Roman"/>
              </a:rPr>
              <a:t> </a:t>
            </a: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branch-name </a:t>
            </a:r>
            <a:r>
              <a:rPr kumimoji="0" lang="en-US" altLang="en-US" sz="2400" b="1" i="1">
                <a:solidFill>
                  <a:srgbClr val="FF0000"/>
                </a:solidFill>
                <a:latin typeface="CMSY10"/>
              </a:rPr>
              <a:t>→ </a:t>
            </a: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assets, branch-city</a:t>
            </a:r>
            <a:endParaRPr kumimoji="0" lang="en-US" altLang="en-US" sz="4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7E118C-B8A5-46AB-8558-833831932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 general:</a:t>
            </a:r>
          </a:p>
        </p:txBody>
      </p:sp>
      <p:pic>
        <p:nvPicPr>
          <p:cNvPr id="172035" name="Picture 3">
            <a:extLst>
              <a:ext uri="{FF2B5EF4-FFF2-40B4-BE49-F238E27FC236}">
                <a16:creationId xmlns:a16="http://schemas.microsoft.com/office/drawing/2014/main" id="{C2D45D47-99E9-451D-9A8A-54E42CEF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841375"/>
            <a:ext cx="4854575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TextBox 5">
            <a:extLst>
              <a:ext uri="{FF2B5EF4-FFF2-40B4-BE49-F238E27FC236}">
                <a16:creationId xmlns:a16="http://schemas.microsoft.com/office/drawing/2014/main" id="{AA9FFBE7-8FCD-4FB6-A86B-607E1D741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1949450"/>
            <a:ext cx="705485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200">
                <a:latin typeface="Palatino-Roman"/>
              </a:rPr>
              <a:t>Let </a:t>
            </a:r>
            <a:r>
              <a:rPr kumimoji="0" lang="en-US" altLang="en-US" sz="3200" i="1">
                <a:latin typeface="Palatino-Italic"/>
              </a:rPr>
              <a:t>r </a:t>
            </a:r>
            <a:r>
              <a:rPr kumimoji="0" lang="en-US" altLang="en-US" sz="3200">
                <a:latin typeface="Palatino-Roman"/>
              </a:rPr>
              <a:t>be a relation on schema </a:t>
            </a:r>
            <a:r>
              <a:rPr kumimoji="0" lang="en-US" altLang="en-US" sz="3200" i="1">
                <a:latin typeface="Palatino-Italic"/>
              </a:rPr>
              <a:t>R</a:t>
            </a:r>
            <a:r>
              <a:rPr kumimoji="0" lang="en-US" altLang="en-US" sz="3200">
                <a:latin typeface="Palatino-Roman"/>
              </a:rPr>
              <a:t>, 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200">
                <a:latin typeface="Palatino-Roman"/>
              </a:rPr>
              <a:t>let </a:t>
            </a:r>
            <a:r>
              <a:rPr kumimoji="0" lang="en-US" altLang="en-US" sz="3200" i="1">
                <a:latin typeface="CMMI10"/>
              </a:rPr>
              <a:t>r</a:t>
            </a:r>
            <a:r>
              <a:rPr kumimoji="0" lang="en-US" altLang="en-US" i="1">
                <a:latin typeface="CMMI7"/>
              </a:rPr>
              <a:t>i </a:t>
            </a:r>
            <a:r>
              <a:rPr kumimoji="0" lang="en-US" altLang="en-US" sz="3200">
                <a:latin typeface="CMR10"/>
              </a:rPr>
              <a:t>= Π</a:t>
            </a:r>
            <a:r>
              <a:rPr kumimoji="0" lang="en-US" altLang="en-US" i="1">
                <a:latin typeface="CMMI7"/>
              </a:rPr>
              <a:t>R</a:t>
            </a:r>
            <a:r>
              <a:rPr kumimoji="0" lang="en-US" altLang="en-US" sz="1600" i="1">
                <a:latin typeface="CMMI5"/>
              </a:rPr>
              <a:t>i</a:t>
            </a:r>
            <a:r>
              <a:rPr kumimoji="0" lang="en-US" altLang="en-US" sz="3200">
                <a:latin typeface="CMR10"/>
              </a:rPr>
              <a:t>(</a:t>
            </a:r>
            <a:r>
              <a:rPr kumimoji="0" lang="en-US" altLang="en-US" sz="3200" i="1">
                <a:latin typeface="CMMI10"/>
              </a:rPr>
              <a:t>r</a:t>
            </a:r>
            <a:r>
              <a:rPr kumimoji="0" lang="en-US" altLang="en-US" sz="3200">
                <a:latin typeface="CMR10"/>
              </a:rPr>
              <a:t>) </a:t>
            </a:r>
            <a:r>
              <a:rPr kumimoji="0" lang="en-US" altLang="en-US" sz="3200">
                <a:latin typeface="Palatino-Roman"/>
              </a:rPr>
              <a:t>for </a:t>
            </a:r>
            <a:r>
              <a:rPr kumimoji="0" lang="en-US" altLang="en-US" sz="3200" i="1">
                <a:latin typeface="CMMI10"/>
              </a:rPr>
              <a:t>i </a:t>
            </a:r>
            <a:r>
              <a:rPr kumimoji="0" lang="en-US" altLang="en-US" sz="3200">
                <a:latin typeface="CMR10"/>
              </a:rPr>
              <a:t>= 1</a:t>
            </a:r>
            <a:r>
              <a:rPr kumimoji="0" lang="en-US" altLang="en-US" sz="3200" i="1">
                <a:latin typeface="CMMI10"/>
              </a:rPr>
              <a:t>, </a:t>
            </a:r>
            <a:r>
              <a:rPr kumimoji="0" lang="en-US" altLang="en-US" sz="3200">
                <a:latin typeface="CMR10"/>
              </a:rPr>
              <a:t>2</a:t>
            </a:r>
            <a:r>
              <a:rPr kumimoji="0" lang="en-US" altLang="en-US" sz="3200" i="1">
                <a:latin typeface="CMMI10"/>
              </a:rPr>
              <a:t>, . . . , n</a:t>
            </a:r>
            <a:r>
              <a:rPr kumimoji="0" lang="en-US" altLang="en-US" sz="3200">
                <a:latin typeface="Palatino-Roman"/>
              </a:rPr>
              <a:t>.</a:t>
            </a:r>
            <a:endParaRPr kumimoji="0" lang="en-US" altLang="en-US" sz="6000"/>
          </a:p>
        </p:txBody>
      </p:sp>
      <p:pic>
        <p:nvPicPr>
          <p:cNvPr id="172037" name="Picture 7">
            <a:extLst>
              <a:ext uri="{FF2B5EF4-FFF2-40B4-BE49-F238E27FC236}">
                <a16:creationId xmlns:a16="http://schemas.microsoft.com/office/drawing/2014/main" id="{1E6240C4-7F93-4C0D-9F7A-01B892802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3429000"/>
            <a:ext cx="555307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38" name="Picture 9">
            <a:extLst>
              <a:ext uri="{FF2B5EF4-FFF2-40B4-BE49-F238E27FC236}">
                <a16:creationId xmlns:a16="http://schemas.microsoft.com/office/drawing/2014/main" id="{CDF65653-AF6D-400B-9256-6B9F8762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675" y="5029200"/>
            <a:ext cx="91582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B9C3A-4CCB-4090-ABE4-EB32B0A3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Palatino-Bold"/>
              </a:rPr>
              <a:t>Lossless-join decomposition</a:t>
            </a:r>
            <a:endParaRPr lang="en-US" sz="4800" dirty="0"/>
          </a:p>
        </p:txBody>
      </p:sp>
      <p:sp>
        <p:nvSpPr>
          <p:cNvPr id="173059" name="TextBox 3">
            <a:extLst>
              <a:ext uri="{FF2B5EF4-FFF2-40B4-BE49-F238E27FC236}">
                <a16:creationId xmlns:a16="http://schemas.microsoft.com/office/drawing/2014/main" id="{AEE70F81-0523-43CF-A9BE-929E36628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178050"/>
            <a:ext cx="56943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Palatino-Roman"/>
              </a:rPr>
              <a:t>A </a:t>
            </a:r>
            <a:r>
              <a:rPr kumimoji="0" lang="en-US" altLang="en-US" sz="2400" b="1" dirty="0">
                <a:latin typeface="Palatino-Bold"/>
              </a:rPr>
              <a:t>lossless-join decomposition </a:t>
            </a:r>
            <a:r>
              <a:rPr kumimoji="0" lang="en-US" altLang="en-US" sz="2400" dirty="0">
                <a:latin typeface="Palatino-Roman"/>
              </a:rPr>
              <a:t>if,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Palatino-Roman"/>
              </a:rPr>
              <a:t>for </a:t>
            </a:r>
            <a:r>
              <a:rPr kumimoji="0" lang="en-US" altLang="en-US" sz="2400" b="1" dirty="0">
                <a:solidFill>
                  <a:srgbClr val="FF0000"/>
                </a:solidFill>
                <a:latin typeface="Palatino-Roman"/>
              </a:rPr>
              <a:t>all relations </a:t>
            </a:r>
            <a:r>
              <a:rPr kumimoji="0" lang="en-US" altLang="en-US" sz="2400" b="1" i="1" dirty="0">
                <a:solidFill>
                  <a:srgbClr val="FF0000"/>
                </a:solidFill>
                <a:latin typeface="Palatino-Italic"/>
              </a:rPr>
              <a:t>r </a:t>
            </a:r>
            <a:r>
              <a:rPr kumimoji="0" lang="en-US" altLang="en-US" sz="2400" b="1" dirty="0">
                <a:solidFill>
                  <a:srgbClr val="FF0000"/>
                </a:solidFill>
                <a:latin typeface="Palatino-Roman"/>
              </a:rPr>
              <a:t>on schema </a:t>
            </a:r>
            <a:r>
              <a:rPr kumimoji="0" lang="en-US" altLang="en-US" sz="2400" b="1" i="1" dirty="0">
                <a:latin typeface="Palatino-Italic"/>
              </a:rPr>
              <a:t>R </a:t>
            </a:r>
            <a:r>
              <a:rPr kumimoji="0" lang="en-US" altLang="en-US" sz="2400" dirty="0">
                <a:latin typeface="Palatino-Roman"/>
              </a:rPr>
              <a:t>that are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latin typeface="Palatino-Roman"/>
              </a:rPr>
              <a:t>legal </a:t>
            </a:r>
            <a:r>
              <a:rPr kumimoji="0" lang="en-US" altLang="en-US" sz="2400" b="1" dirty="0">
                <a:solidFill>
                  <a:srgbClr val="FF0000"/>
                </a:solidFill>
                <a:latin typeface="Palatino-Roman"/>
              </a:rPr>
              <a:t>under </a:t>
            </a:r>
            <a:r>
              <a:rPr kumimoji="0" lang="en-US" altLang="en-US" sz="2400" b="1" i="1" dirty="0">
                <a:solidFill>
                  <a:srgbClr val="FF0000"/>
                </a:solidFill>
                <a:latin typeface="Palatino-Italic"/>
              </a:rPr>
              <a:t>C, set of constraints</a:t>
            </a:r>
            <a:endParaRPr kumimoji="0" lang="en-US" altLang="en-US" sz="4800" b="1" dirty="0">
              <a:solidFill>
                <a:srgbClr val="FF0000"/>
              </a:solidFill>
            </a:endParaRPr>
          </a:p>
        </p:txBody>
      </p:sp>
      <p:sp>
        <p:nvSpPr>
          <p:cNvPr id="173060" name="TextBox 5">
            <a:extLst>
              <a:ext uri="{FF2B5EF4-FFF2-40B4-BE49-F238E27FC236}">
                <a16:creationId xmlns:a16="http://schemas.microsoft.com/office/drawing/2014/main" id="{2B99FE03-32EF-4B36-A58B-C207D13B4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795338"/>
            <a:ext cx="80772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A relation is </a:t>
            </a:r>
            <a:r>
              <a:rPr kumimoji="0" lang="en-US" altLang="en-US" sz="2400" b="1"/>
              <a:t>legal</a:t>
            </a:r>
            <a:r>
              <a:rPr kumimoji="0" lang="en-US" altLang="en-US" sz="2400"/>
              <a:t> if it satisfies </a:t>
            </a:r>
            <a:r>
              <a:rPr kumimoji="0" lang="en-US" altLang="en-US" sz="2400" b="1"/>
              <a:t>all rules, or constraints,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that we impose on our database</a:t>
            </a:r>
            <a:r>
              <a:rPr kumimoji="0" lang="en-US" altLang="en-US" sz="1800"/>
              <a:t>.</a:t>
            </a:r>
          </a:p>
        </p:txBody>
      </p:sp>
      <p:pic>
        <p:nvPicPr>
          <p:cNvPr id="173061" name="Picture 7">
            <a:extLst>
              <a:ext uri="{FF2B5EF4-FFF2-40B4-BE49-F238E27FC236}">
                <a16:creationId xmlns:a16="http://schemas.microsoft.com/office/drawing/2014/main" id="{19E3BFCC-393B-4A28-AB11-B335FD7C7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3932238"/>
            <a:ext cx="7862888" cy="71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758790-17F8-45B0-AEB6-7180D9261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397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Desirable Properties of Decomposition</a:t>
            </a:r>
          </a:p>
        </p:txBody>
      </p:sp>
      <p:sp>
        <p:nvSpPr>
          <p:cNvPr id="174083" name="TextBox 3">
            <a:extLst>
              <a:ext uri="{FF2B5EF4-FFF2-40B4-BE49-F238E27FC236}">
                <a16:creationId xmlns:a16="http://schemas.microsoft.com/office/drawing/2014/main" id="{1032623A-7B45-4D1F-99F0-2F33CF321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1073150"/>
            <a:ext cx="6527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latin typeface="Palatino-Italic"/>
              </a:rPr>
              <a:t>Lending-schema </a:t>
            </a:r>
            <a:r>
              <a:rPr kumimoji="0" lang="en-US" altLang="en-US" sz="2400" b="1">
                <a:latin typeface="CMR10"/>
              </a:rPr>
              <a:t>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latin typeface="Palatino-Roman"/>
              </a:rPr>
              <a:t>(</a:t>
            </a:r>
            <a:r>
              <a:rPr kumimoji="0" lang="en-US" altLang="en-US" sz="2400" i="1">
                <a:latin typeface="Palatino-Italic"/>
              </a:rPr>
              <a:t>branch-name, branch-city, assets, customer-name,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i="1">
                <a:latin typeface="Palatino-Italic"/>
              </a:rPr>
              <a:t> loan-number, amount</a:t>
            </a:r>
            <a:r>
              <a:rPr kumimoji="0" lang="en-US" altLang="en-US" sz="2400">
                <a:latin typeface="Palatino-Roman"/>
              </a:rPr>
              <a:t>) </a:t>
            </a:r>
            <a:endParaRPr kumimoji="0" lang="en-US" altLang="en-US" sz="4800"/>
          </a:p>
        </p:txBody>
      </p:sp>
      <p:sp>
        <p:nvSpPr>
          <p:cNvPr id="174084" name="TextBox 5">
            <a:extLst>
              <a:ext uri="{FF2B5EF4-FFF2-40B4-BE49-F238E27FC236}">
                <a16:creationId xmlns:a16="http://schemas.microsoft.com/office/drawing/2014/main" id="{5C6C3712-5DB1-4536-A7EA-B27CD8704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2747963"/>
            <a:ext cx="63881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latin typeface="Palatino-Italic"/>
              </a:rPr>
              <a:t>branch-name </a:t>
            </a:r>
            <a:r>
              <a:rPr kumimoji="0" lang="en-US" altLang="en-US" sz="2400" b="1" i="1">
                <a:latin typeface="CMSY10"/>
              </a:rPr>
              <a:t>→ </a:t>
            </a:r>
            <a:r>
              <a:rPr kumimoji="0" lang="en-US" altLang="en-US" sz="2400" b="1" i="1">
                <a:latin typeface="Palatino-Italic"/>
              </a:rPr>
              <a:t>branch-city assets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latin typeface="Palatino-Italic"/>
              </a:rPr>
              <a:t>loan-number </a:t>
            </a:r>
            <a:r>
              <a:rPr kumimoji="0" lang="en-US" altLang="en-US" sz="2400" b="1" i="1">
                <a:latin typeface="CMSY10"/>
              </a:rPr>
              <a:t>→ </a:t>
            </a:r>
            <a:r>
              <a:rPr kumimoji="0" lang="en-US" altLang="en-US" sz="2400" b="1" i="1">
                <a:latin typeface="Palatino-Italic"/>
              </a:rPr>
              <a:t>amount branch-name</a:t>
            </a:r>
            <a:endParaRPr kumimoji="0" lang="en-US" altLang="en-US" sz="4800" b="1"/>
          </a:p>
        </p:txBody>
      </p:sp>
      <p:sp>
        <p:nvSpPr>
          <p:cNvPr id="174085" name="TextBox 7">
            <a:extLst>
              <a:ext uri="{FF2B5EF4-FFF2-40B4-BE49-F238E27FC236}">
                <a16:creationId xmlns:a16="http://schemas.microsoft.com/office/drawing/2014/main" id="{454D3E6D-C11C-43D7-BC70-25B3BC626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100" y="4054475"/>
            <a:ext cx="73914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?????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Branch-schema</a:t>
            </a:r>
            <a:r>
              <a:rPr kumimoji="0" lang="en-US" altLang="en-US">
                <a:solidFill>
                  <a:srgbClr val="FF0000"/>
                </a:solidFill>
              </a:rPr>
              <a:t> = </a:t>
            </a:r>
            <a:r>
              <a:rPr kumimoji="0" lang="en-US" altLang="en-US" b="1">
                <a:solidFill>
                  <a:srgbClr val="FF0000"/>
                </a:solidFill>
              </a:rPr>
              <a:t>(branch-name</a:t>
            </a:r>
            <a:r>
              <a:rPr kumimoji="0" lang="en-US" altLang="en-US">
                <a:solidFill>
                  <a:srgbClr val="FF0000"/>
                </a:solidFill>
              </a:rPr>
              <a:t>, branch-city, assets)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Loan-schema</a:t>
            </a:r>
            <a:r>
              <a:rPr kumimoji="0" lang="en-US" altLang="en-US">
                <a:solidFill>
                  <a:srgbClr val="FF0000"/>
                </a:solidFill>
              </a:rPr>
              <a:t> = (</a:t>
            </a:r>
            <a:r>
              <a:rPr kumimoji="0" lang="en-US" altLang="en-US" b="1">
                <a:solidFill>
                  <a:srgbClr val="FF0000"/>
                </a:solidFill>
              </a:rPr>
              <a:t>loan-number</a:t>
            </a:r>
            <a:r>
              <a:rPr kumimoji="0" lang="en-US" altLang="en-US">
                <a:solidFill>
                  <a:srgbClr val="FF0000"/>
                </a:solidFill>
              </a:rPr>
              <a:t>, branch-name, amount)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Borrower-schema</a:t>
            </a:r>
            <a:r>
              <a:rPr kumimoji="0" lang="en-US" altLang="en-US">
                <a:solidFill>
                  <a:srgbClr val="FF0000"/>
                </a:solidFill>
              </a:rPr>
              <a:t> = (customer-name, loan-number)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7BA68-C1A1-4FEC-9201-CC83E9E6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Lossless-join decomposition</a:t>
            </a:r>
          </a:p>
        </p:txBody>
      </p:sp>
      <p:sp>
        <p:nvSpPr>
          <p:cNvPr id="175107" name="TextBox 3">
            <a:extLst>
              <a:ext uri="{FF2B5EF4-FFF2-40B4-BE49-F238E27FC236}">
                <a16:creationId xmlns:a16="http://schemas.microsoft.com/office/drawing/2014/main" id="{505615D8-395D-4A7E-A3DE-6C7A4DEC0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979488"/>
            <a:ext cx="891222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Let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/>
              <a:t>R be a relation schema,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/>
              <a:t>F be a set of functional dependencies on R.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Let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/>
              <a:t>R1 and R2 form a decomposition of R.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This decomposition is a lossless-join decomposition of 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if </a:t>
            </a:r>
            <a:r>
              <a:rPr kumimoji="0" lang="en-US" altLang="en-US" sz="2400" dirty="0">
                <a:solidFill>
                  <a:srgbClr val="FF0000"/>
                </a:solidFill>
              </a:rPr>
              <a:t>at least one of the following functional dependencies is </a:t>
            </a:r>
            <a:r>
              <a:rPr kumimoji="0" lang="en-US" altLang="en-US" sz="2400" b="1" dirty="0">
                <a:solidFill>
                  <a:srgbClr val="FF0000"/>
                </a:solidFill>
              </a:rPr>
              <a:t>in F</a:t>
            </a:r>
            <a:r>
              <a:rPr kumimoji="0" lang="en-US" altLang="en-US" sz="2400" b="1" baseline="30000" dirty="0">
                <a:solidFill>
                  <a:srgbClr val="FF0000"/>
                </a:solidFill>
              </a:rPr>
              <a:t>+</a:t>
            </a:r>
            <a:r>
              <a:rPr kumimoji="0" lang="en-US" altLang="en-US" sz="2400" b="1" dirty="0">
                <a:solidFill>
                  <a:srgbClr val="FF0000"/>
                </a:solidFill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b="1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200" b="1" i="1" dirty="0">
                <a:latin typeface="CMMI10"/>
              </a:rPr>
              <a:t>R</a:t>
            </a:r>
            <a:r>
              <a:rPr kumimoji="0" lang="en-US" altLang="en-US" sz="1800" b="1" dirty="0">
                <a:latin typeface="CMR7"/>
              </a:rPr>
              <a:t>1</a:t>
            </a:r>
            <a:r>
              <a:rPr kumimoji="0" lang="en-US" altLang="en-US" sz="1000" b="1" dirty="0">
                <a:latin typeface="CMR7"/>
              </a:rPr>
              <a:t> </a:t>
            </a:r>
            <a:r>
              <a:rPr kumimoji="0" lang="en-US" altLang="en-US" sz="3200" b="1" i="1" dirty="0">
                <a:latin typeface="CMSY10"/>
              </a:rPr>
              <a:t>∩ </a:t>
            </a:r>
            <a:r>
              <a:rPr kumimoji="0" lang="en-US" altLang="en-US" sz="3200" b="1" i="1" dirty="0">
                <a:latin typeface="CMMI10"/>
              </a:rPr>
              <a:t>R</a:t>
            </a:r>
            <a:r>
              <a:rPr kumimoji="0" lang="en-US" altLang="en-US" sz="1800" b="1" dirty="0">
                <a:latin typeface="CMR7"/>
              </a:rPr>
              <a:t>2 </a:t>
            </a:r>
            <a:r>
              <a:rPr kumimoji="0" lang="en-US" altLang="en-US" sz="3200" b="1" i="1" dirty="0">
                <a:latin typeface="CMSY10"/>
              </a:rPr>
              <a:t>→ </a:t>
            </a:r>
            <a:r>
              <a:rPr kumimoji="0" lang="en-US" altLang="en-US" sz="3200" b="1" i="1" dirty="0">
                <a:latin typeface="CMMI10"/>
              </a:rPr>
              <a:t>R</a:t>
            </a:r>
            <a:r>
              <a:rPr kumimoji="0" lang="en-US" altLang="en-US" sz="2400" b="1" dirty="0">
                <a:latin typeface="CMR7"/>
              </a:rPr>
              <a:t>1</a:t>
            </a:r>
            <a:endParaRPr kumimoji="0" lang="en-US" altLang="en-US" sz="1000" b="1" dirty="0">
              <a:latin typeface="CMR7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200" b="1" i="1" dirty="0">
                <a:latin typeface="CMMI10"/>
              </a:rPr>
              <a:t>R</a:t>
            </a:r>
            <a:r>
              <a:rPr kumimoji="0" lang="en-US" altLang="en-US" sz="1800" b="1" dirty="0">
                <a:latin typeface="CMR7"/>
              </a:rPr>
              <a:t>1 </a:t>
            </a:r>
            <a:r>
              <a:rPr kumimoji="0" lang="en-US" altLang="en-US" sz="3200" b="1" i="1" dirty="0">
                <a:latin typeface="CMSY10"/>
              </a:rPr>
              <a:t>∩ </a:t>
            </a:r>
            <a:r>
              <a:rPr kumimoji="0" lang="en-US" altLang="en-US" sz="3200" b="1" i="1" dirty="0">
                <a:latin typeface="CMMI10"/>
              </a:rPr>
              <a:t>R</a:t>
            </a:r>
            <a:r>
              <a:rPr kumimoji="0" lang="en-US" altLang="en-US" sz="1800" b="1" dirty="0">
                <a:latin typeface="CMR7"/>
              </a:rPr>
              <a:t>2</a:t>
            </a:r>
            <a:r>
              <a:rPr kumimoji="0" lang="en-US" altLang="en-US" sz="1000" b="1" dirty="0">
                <a:latin typeface="CMR7"/>
              </a:rPr>
              <a:t> </a:t>
            </a:r>
            <a:r>
              <a:rPr kumimoji="0" lang="en-US" altLang="en-US" sz="3200" b="1" i="1" dirty="0">
                <a:latin typeface="CMSY10"/>
              </a:rPr>
              <a:t>→ </a:t>
            </a:r>
            <a:r>
              <a:rPr kumimoji="0" lang="en-US" altLang="en-US" sz="3200" b="1" i="1" dirty="0">
                <a:latin typeface="CMMI10"/>
              </a:rPr>
              <a:t>R</a:t>
            </a:r>
            <a:r>
              <a:rPr kumimoji="0" lang="en-US" altLang="en-US" sz="2400" b="1" dirty="0">
                <a:latin typeface="CMR7"/>
              </a:rPr>
              <a:t>2</a:t>
            </a:r>
            <a:endParaRPr kumimoji="0" lang="en-US" altLang="en-US" sz="3200" b="1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CDC1B168-A1CD-4707-8251-BE18087EBB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Decomposition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54007F52-ECDF-4C96-BC2F-852EAE98B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143000"/>
            <a:ext cx="7212013" cy="4567238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292350" algn="l"/>
                <a:tab pos="2976563" algn="l"/>
              </a:tabLst>
            </a:pPr>
            <a:r>
              <a:rPr lang="en-US" altLang="en-US" sz="1800"/>
              <a:t>Decompose the relation schema </a:t>
            </a:r>
            <a:r>
              <a:rPr lang="en-US" altLang="en-US" sz="1800" i="1"/>
              <a:t>Lending-schema </a:t>
            </a:r>
            <a:r>
              <a:rPr lang="en-US" altLang="en-US" sz="1800"/>
              <a:t>into: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r>
              <a:rPr lang="en-US" altLang="en-US" sz="1800" i="1"/>
              <a:t>Branch-schema = (branch-name, branch-city,assets)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r>
              <a:rPr lang="en-US" altLang="en-US" sz="1800" i="1"/>
              <a:t>Loan-info-schema = (customer-name, loan-number,</a:t>
            </a:r>
            <a:br>
              <a:rPr lang="en-US" altLang="en-US" sz="1800" i="1"/>
            </a:br>
            <a:r>
              <a:rPr lang="en-US" altLang="en-US" sz="1800" i="1"/>
              <a:t>                                                   branch-name, amount)</a:t>
            </a:r>
          </a:p>
          <a:p>
            <a:pPr>
              <a:lnSpc>
                <a:spcPct val="90000"/>
              </a:lnSpc>
              <a:tabLst>
                <a:tab pos="2292350" algn="l"/>
                <a:tab pos="2976563" algn="l"/>
              </a:tabLst>
            </a:pPr>
            <a:r>
              <a:rPr lang="en-US" altLang="en-US" sz="1800" b="1"/>
              <a:t>All attributes </a:t>
            </a:r>
            <a:r>
              <a:rPr lang="en-US" altLang="en-US" sz="1800"/>
              <a:t>of an original schema (</a:t>
            </a:r>
            <a:r>
              <a:rPr lang="en-US" altLang="en-US" sz="1800" i="1"/>
              <a:t>R) </a:t>
            </a:r>
            <a:r>
              <a:rPr lang="en-US" altLang="en-US" sz="1800"/>
              <a:t>must appear in the decomposition (</a:t>
            </a:r>
            <a:r>
              <a:rPr lang="en-US" altLang="en-US" sz="1800" i="1"/>
              <a:t>R</a:t>
            </a:r>
            <a:r>
              <a:rPr lang="en-US" altLang="en-US" sz="1800" baseline="-25000"/>
              <a:t>1</a:t>
            </a:r>
            <a:r>
              <a:rPr lang="en-US" altLang="en-US" sz="1800" i="1"/>
              <a:t>, R</a:t>
            </a:r>
            <a:r>
              <a:rPr lang="en-US" altLang="en-US" sz="1800" baseline="-25000"/>
              <a:t>2</a:t>
            </a:r>
            <a:r>
              <a:rPr lang="en-US" altLang="en-US" sz="1800" i="1"/>
              <a:t>):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r>
              <a:rPr lang="en-US" altLang="en-US" sz="1800"/>
              <a:t>		</a:t>
            </a:r>
            <a:r>
              <a:rPr lang="en-US" altLang="en-US" sz="1800" b="1" i="1"/>
              <a:t>R = R</a:t>
            </a:r>
            <a:r>
              <a:rPr lang="en-US" altLang="en-US" sz="1800" b="1" baseline="-25000"/>
              <a:t>1 </a:t>
            </a:r>
            <a:r>
              <a:rPr lang="en-US" altLang="en-US" sz="1800" b="1">
                <a:sym typeface="Symbol" panose="05050102010706020507" pitchFamily="18" charset="2"/>
              </a:rPr>
              <a:t> </a:t>
            </a:r>
            <a:r>
              <a:rPr lang="en-US" altLang="en-US" sz="1800" b="1" i="1"/>
              <a:t>R</a:t>
            </a:r>
            <a:r>
              <a:rPr lang="en-US" altLang="en-US" sz="1800" b="1" baseline="-25000"/>
              <a:t>2</a:t>
            </a:r>
            <a:endParaRPr lang="en-US" altLang="en-US" sz="1800" b="1"/>
          </a:p>
          <a:p>
            <a:pPr>
              <a:lnSpc>
                <a:spcPct val="90000"/>
              </a:lnSpc>
              <a:tabLst>
                <a:tab pos="2292350" algn="l"/>
                <a:tab pos="2976563" algn="l"/>
              </a:tabLst>
            </a:pPr>
            <a:r>
              <a:rPr lang="en-US" altLang="en-US" sz="1800" b="1"/>
              <a:t>Lossless-join</a:t>
            </a:r>
            <a:r>
              <a:rPr lang="en-US" altLang="en-US" sz="1800"/>
              <a:t> decomposition.</a:t>
            </a:r>
            <a:br>
              <a:rPr lang="en-US" altLang="en-US" sz="1800"/>
            </a:br>
            <a:r>
              <a:rPr lang="en-US" altLang="en-US" sz="1800"/>
              <a:t>For all possible relations </a:t>
            </a:r>
            <a:r>
              <a:rPr lang="en-US" altLang="en-US" sz="1800" i="1"/>
              <a:t>r</a:t>
            </a:r>
            <a:r>
              <a:rPr lang="en-US" altLang="en-US" sz="1800"/>
              <a:t> on schema </a:t>
            </a:r>
            <a:r>
              <a:rPr lang="en-US" altLang="en-US" sz="1800" i="1"/>
              <a:t>R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r>
              <a:rPr lang="en-US" altLang="en-US" sz="1800" baseline="-25000"/>
              <a:t>		</a:t>
            </a:r>
            <a:r>
              <a:rPr lang="en-US" altLang="en-US" sz="1800" b="1" i="1"/>
              <a:t>r = </a:t>
            </a:r>
            <a:r>
              <a:rPr lang="en-US" altLang="en-US" sz="1800" b="1">
                <a:sym typeface="Symbol" panose="05050102010706020507" pitchFamily="18" charset="2"/>
              </a:rPr>
              <a:t></a:t>
            </a:r>
            <a:r>
              <a:rPr lang="en-US" altLang="en-US" sz="1800" b="1" baseline="-25000">
                <a:sym typeface="Symbol" panose="05050102010706020507" pitchFamily="18" charset="2"/>
              </a:rPr>
              <a:t>R1 </a:t>
            </a:r>
            <a:r>
              <a:rPr lang="en-US" altLang="en-US" sz="1800" b="1">
                <a:sym typeface="Symbol" panose="05050102010706020507" pitchFamily="18" charset="2"/>
              </a:rPr>
              <a:t>(</a:t>
            </a:r>
            <a:r>
              <a:rPr lang="en-US" altLang="en-US" sz="1800" b="1" i="1">
                <a:sym typeface="Symbol" panose="05050102010706020507" pitchFamily="18" charset="2"/>
              </a:rPr>
              <a:t>r</a:t>
            </a:r>
            <a:r>
              <a:rPr lang="en-US" altLang="en-US" sz="1800" b="1">
                <a:sym typeface="Symbol" panose="05050102010706020507" pitchFamily="18" charset="2"/>
              </a:rPr>
              <a:t>)    </a:t>
            </a:r>
            <a:r>
              <a:rPr lang="en-US" altLang="en-US" sz="1800" b="1" baseline="-25000">
                <a:sym typeface="Symbol" panose="05050102010706020507" pitchFamily="18" charset="2"/>
              </a:rPr>
              <a:t>R2 </a:t>
            </a:r>
            <a:r>
              <a:rPr lang="en-US" altLang="en-US" sz="1800" b="1">
                <a:sym typeface="Symbol" panose="05050102010706020507" pitchFamily="18" charset="2"/>
              </a:rPr>
              <a:t>(</a:t>
            </a:r>
            <a:r>
              <a:rPr lang="en-US" altLang="en-US" sz="1800" b="1" i="1">
                <a:sym typeface="Symbol" panose="05050102010706020507" pitchFamily="18" charset="2"/>
              </a:rPr>
              <a:t>r</a:t>
            </a:r>
            <a:r>
              <a:rPr lang="en-US" altLang="en-US" sz="1800" b="1">
                <a:sym typeface="Symbol" panose="05050102010706020507" pitchFamily="18" charset="2"/>
              </a:rPr>
              <a:t>) </a:t>
            </a:r>
          </a:p>
          <a:p>
            <a:pPr>
              <a:lnSpc>
                <a:spcPct val="90000"/>
              </a:lnSpc>
              <a:tabLst>
                <a:tab pos="2292350" algn="l"/>
                <a:tab pos="2976563" algn="l"/>
              </a:tabLst>
            </a:pPr>
            <a:r>
              <a:rPr lang="en-US" altLang="en-US" sz="1800"/>
              <a:t>A decomposition of R into </a:t>
            </a:r>
            <a:r>
              <a:rPr kumimoji="0" lang="en-US" altLang="en-US" sz="1800" i="1"/>
              <a:t>R</a:t>
            </a:r>
            <a:r>
              <a:rPr kumimoji="0" lang="en-US" altLang="en-US" sz="1800" baseline="-25000"/>
              <a:t>1</a:t>
            </a:r>
            <a:r>
              <a:rPr kumimoji="0" lang="en-US" altLang="en-US" sz="1800"/>
              <a:t> and </a:t>
            </a:r>
            <a:r>
              <a:rPr kumimoji="0" lang="en-US" altLang="en-US" sz="1800" i="1"/>
              <a:t>R</a:t>
            </a:r>
            <a:r>
              <a:rPr kumimoji="0" lang="en-US" altLang="en-US" sz="1800" baseline="-25000"/>
              <a:t>2</a:t>
            </a:r>
            <a:r>
              <a:rPr kumimoji="0" lang="en-US" altLang="en-US" sz="1800" b="1"/>
              <a:t> is lossless join </a:t>
            </a:r>
            <a:r>
              <a:rPr kumimoji="0" lang="en-US" altLang="en-US" sz="1800"/>
              <a:t>if and only if </a:t>
            </a:r>
            <a:r>
              <a:rPr kumimoji="0" lang="en-US" altLang="en-US" sz="1800" b="1"/>
              <a:t>at</a:t>
            </a:r>
            <a:r>
              <a:rPr lang="en-US" altLang="en-US" sz="1800" b="1"/>
              <a:t> least one of the following dependencies is in F</a:t>
            </a:r>
            <a:r>
              <a:rPr lang="en-US" altLang="en-US" b="1" baseline="30000"/>
              <a:t>+</a:t>
            </a:r>
            <a:r>
              <a:rPr lang="en-US" altLang="en-US" sz="1800" b="1"/>
              <a:t>:</a:t>
            </a:r>
          </a:p>
          <a:p>
            <a:pPr lvl="1">
              <a:lnSpc>
                <a:spcPct val="90000"/>
              </a:lnSpc>
              <a:tabLst>
                <a:tab pos="2292350" algn="l"/>
                <a:tab pos="2976563" algn="l"/>
              </a:tabLst>
            </a:pPr>
            <a:r>
              <a:rPr lang="en-US" altLang="en-US" sz="1600" b="1" i="1"/>
              <a:t>R</a:t>
            </a:r>
            <a:r>
              <a:rPr lang="en-US" altLang="en-US" sz="1600" b="1" baseline="-25000"/>
              <a:t>1</a:t>
            </a:r>
            <a:r>
              <a:rPr lang="en-US" altLang="en-US" sz="1600" b="1"/>
              <a:t> </a:t>
            </a:r>
            <a:r>
              <a:rPr lang="en-US" altLang="en-US" sz="1600" b="1">
                <a:sym typeface="Symbol" panose="05050102010706020507" pitchFamily="18" charset="2"/>
              </a:rPr>
              <a:t> </a:t>
            </a:r>
            <a:r>
              <a:rPr lang="en-US" altLang="en-US" sz="1600" b="1" i="1"/>
              <a:t>R</a:t>
            </a:r>
            <a:r>
              <a:rPr lang="en-US" altLang="en-US" sz="1600" b="1" baseline="-25000"/>
              <a:t>2</a:t>
            </a:r>
            <a:r>
              <a:rPr lang="en-US" altLang="en-US" sz="1600" b="1"/>
              <a:t> </a:t>
            </a:r>
            <a:r>
              <a:rPr lang="en-US" altLang="en-US" sz="1600" b="1">
                <a:sym typeface="Symbol" panose="05050102010706020507" pitchFamily="18" charset="2"/>
              </a:rPr>
              <a:t></a:t>
            </a:r>
            <a:r>
              <a:rPr lang="en-US" altLang="en-US" sz="1600" b="1">
                <a:sym typeface="Monotype Sorts" pitchFamily="2" charset="2"/>
              </a:rPr>
              <a:t> </a:t>
            </a:r>
            <a:r>
              <a:rPr lang="en-US" altLang="en-US" sz="1600" b="1" i="1"/>
              <a:t>R</a:t>
            </a:r>
            <a:r>
              <a:rPr lang="en-US" altLang="en-US" sz="1600" b="1" baseline="-25000"/>
              <a:t>1</a:t>
            </a:r>
          </a:p>
          <a:p>
            <a:pPr lvl="1">
              <a:lnSpc>
                <a:spcPct val="90000"/>
              </a:lnSpc>
              <a:tabLst>
                <a:tab pos="2292350" algn="l"/>
                <a:tab pos="2976563" algn="l"/>
              </a:tabLst>
            </a:pPr>
            <a:r>
              <a:rPr lang="en-US" altLang="en-US" sz="1600" b="1" i="1"/>
              <a:t>R</a:t>
            </a:r>
            <a:r>
              <a:rPr lang="en-US" altLang="en-US" sz="1600" b="1" baseline="-25000"/>
              <a:t>1</a:t>
            </a:r>
            <a:r>
              <a:rPr lang="en-US" altLang="en-US" sz="1600" b="1"/>
              <a:t> </a:t>
            </a:r>
            <a:r>
              <a:rPr lang="en-US" altLang="en-US" sz="1600" b="1">
                <a:sym typeface="Symbol" panose="05050102010706020507" pitchFamily="18" charset="2"/>
              </a:rPr>
              <a:t> </a:t>
            </a:r>
            <a:r>
              <a:rPr lang="en-US" altLang="en-US" sz="1600" b="1" i="1"/>
              <a:t>R</a:t>
            </a:r>
            <a:r>
              <a:rPr lang="en-US" altLang="en-US" sz="1600" b="1" baseline="-25000"/>
              <a:t>2</a:t>
            </a:r>
            <a:r>
              <a:rPr lang="en-US" altLang="en-US" sz="1600" b="1"/>
              <a:t> </a:t>
            </a:r>
            <a:r>
              <a:rPr lang="en-US" altLang="en-US" sz="1600" b="1">
                <a:sym typeface="Symbol" panose="05050102010706020507" pitchFamily="18" charset="2"/>
              </a:rPr>
              <a:t></a:t>
            </a:r>
            <a:r>
              <a:rPr lang="en-US" altLang="en-US" sz="1600" b="1">
                <a:sym typeface="Monotype Sorts" pitchFamily="2" charset="2"/>
              </a:rPr>
              <a:t> </a:t>
            </a:r>
            <a:r>
              <a:rPr lang="en-US" altLang="en-US" sz="1600" b="1" i="1"/>
              <a:t>R</a:t>
            </a:r>
            <a:r>
              <a:rPr lang="en-US" altLang="en-US" sz="1600" b="1" baseline="-25000"/>
              <a:t>2</a:t>
            </a:r>
            <a:endParaRPr lang="en-US" altLang="en-US" sz="1600" b="1"/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endParaRPr lang="en-US" altLang="en-US" sz="1800">
              <a:sym typeface="Symbol" panose="05050102010706020507" pitchFamily="18" charset="2"/>
            </a:endParaRPr>
          </a:p>
        </p:txBody>
      </p:sp>
      <p:sp>
        <p:nvSpPr>
          <p:cNvPr id="176132" name="Freeform 4">
            <a:extLst>
              <a:ext uri="{FF2B5EF4-FFF2-40B4-BE49-F238E27FC236}">
                <a16:creationId xmlns:a16="http://schemas.microsoft.com/office/drawing/2014/main" id="{A1BAD06F-4F89-4B26-B535-1DEC4B48DF04}"/>
              </a:ext>
            </a:extLst>
          </p:cNvPr>
          <p:cNvSpPr>
            <a:spLocks/>
          </p:cNvSpPr>
          <p:nvPr/>
        </p:nvSpPr>
        <p:spPr bwMode="auto">
          <a:xfrm>
            <a:off x="4573588" y="4075113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6 h 182"/>
              <a:gd name="T4" fmla="*/ 2147483646 w 182"/>
              <a:gd name="T5" fmla="*/ 0 h 182"/>
              <a:gd name="T6" fmla="*/ 2147483646 w 182"/>
              <a:gd name="T7" fmla="*/ 2147483646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91613C-CEF6-4E76-A4DC-3A6AAB537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397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Desirable Properties of Decomposition</a:t>
            </a:r>
          </a:p>
        </p:txBody>
      </p:sp>
      <p:sp>
        <p:nvSpPr>
          <p:cNvPr id="177155" name="TextBox 3">
            <a:extLst>
              <a:ext uri="{FF2B5EF4-FFF2-40B4-BE49-F238E27FC236}">
                <a16:creationId xmlns:a16="http://schemas.microsoft.com/office/drawing/2014/main" id="{731CA608-A6F7-4EF2-9026-1BEA8E785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135063"/>
            <a:ext cx="7720013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 i="1">
                <a:solidFill>
                  <a:srgbClr val="000000"/>
                </a:solidFill>
                <a:latin typeface="Palatino-Italic"/>
              </a:rPr>
              <a:t>Lending-schema </a:t>
            </a:r>
            <a:r>
              <a:rPr kumimoji="0" lang="en-US" altLang="en-US" sz="2800" b="1">
                <a:solidFill>
                  <a:srgbClr val="000000"/>
                </a:solidFill>
                <a:latin typeface="CMR10"/>
              </a:rPr>
              <a:t>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000000"/>
                </a:solidFill>
                <a:latin typeface="Palatino-Roman"/>
              </a:rPr>
              <a:t>(</a:t>
            </a: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branch-name, branch-city, assets, customer-name,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 loan-number, amount</a:t>
            </a:r>
            <a:r>
              <a:rPr kumimoji="0" lang="en-US" altLang="en-US" sz="2800">
                <a:solidFill>
                  <a:srgbClr val="000000"/>
                </a:solidFill>
                <a:latin typeface="Palatino-Roman"/>
              </a:rPr>
              <a:t>) </a:t>
            </a:r>
            <a:endParaRPr kumimoji="0" lang="en-US" altLang="en-US" sz="5400">
              <a:solidFill>
                <a:srgbClr val="000000"/>
              </a:solidFill>
            </a:endParaRPr>
          </a:p>
        </p:txBody>
      </p:sp>
      <p:sp>
        <p:nvSpPr>
          <p:cNvPr id="177156" name="TextBox 6">
            <a:extLst>
              <a:ext uri="{FF2B5EF4-FFF2-40B4-BE49-F238E27FC236}">
                <a16:creationId xmlns:a16="http://schemas.microsoft.com/office/drawing/2014/main" id="{D12C7DFA-996D-4A47-95D7-DE4596DC5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906713"/>
            <a:ext cx="8280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i="1">
                <a:latin typeface="Palatino-Italic"/>
              </a:rPr>
              <a:t>Branch-schema</a:t>
            </a:r>
            <a:r>
              <a:rPr kumimoji="0" lang="en-US" altLang="en-US" i="1">
                <a:latin typeface="Palatino-Italic"/>
              </a:rPr>
              <a:t> </a:t>
            </a:r>
            <a:r>
              <a:rPr kumimoji="0" lang="en-US" altLang="en-US">
                <a:latin typeface="CMR10"/>
              </a:rPr>
              <a:t>= </a:t>
            </a:r>
            <a:r>
              <a:rPr kumimoji="0" lang="en-US" altLang="en-US" i="1">
                <a:latin typeface="Palatino-Italic"/>
              </a:rPr>
              <a:t>(</a:t>
            </a:r>
            <a:r>
              <a:rPr kumimoji="0" lang="en-US" altLang="en-US" b="1" i="1">
                <a:solidFill>
                  <a:srgbClr val="FF0000"/>
                </a:solidFill>
                <a:latin typeface="Palatino-Italic"/>
              </a:rPr>
              <a:t>branch-name</a:t>
            </a:r>
            <a:r>
              <a:rPr kumimoji="0" lang="en-US" altLang="en-US" i="1">
                <a:latin typeface="Palatino-Italic"/>
              </a:rPr>
              <a:t>, branch-city, assets)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i="1">
                <a:latin typeface="Palatino-Italic"/>
              </a:rPr>
              <a:t>Loan-info-schema </a:t>
            </a:r>
            <a:r>
              <a:rPr kumimoji="0" lang="en-US" altLang="en-US">
                <a:latin typeface="CMR10"/>
              </a:rPr>
              <a:t>= </a:t>
            </a:r>
            <a:r>
              <a:rPr kumimoji="0" lang="en-US" altLang="en-US" i="1">
                <a:latin typeface="Palatino-Italic"/>
              </a:rPr>
              <a:t>(</a:t>
            </a:r>
            <a:r>
              <a:rPr kumimoji="0" lang="en-US" altLang="en-US" b="1" i="1">
                <a:solidFill>
                  <a:srgbClr val="FF0000"/>
                </a:solidFill>
                <a:latin typeface="Palatino-Italic"/>
              </a:rPr>
              <a:t>branch-nam</a:t>
            </a:r>
            <a:r>
              <a:rPr kumimoji="0" lang="en-US" altLang="en-US" i="1">
                <a:solidFill>
                  <a:srgbClr val="FF0000"/>
                </a:solidFill>
                <a:latin typeface="Palatino-Italic"/>
              </a:rPr>
              <a:t>e</a:t>
            </a:r>
            <a:r>
              <a:rPr kumimoji="0" lang="en-US" altLang="en-US" i="1">
                <a:latin typeface="Palatino-Italic"/>
              </a:rPr>
              <a:t>, customer-name, loan-number, amount)</a:t>
            </a:r>
            <a:endParaRPr kumimoji="0" lang="en-US" altLang="en-US" sz="4400"/>
          </a:p>
        </p:txBody>
      </p:sp>
      <p:sp>
        <p:nvSpPr>
          <p:cNvPr id="177157" name="TextBox 8">
            <a:extLst>
              <a:ext uri="{FF2B5EF4-FFF2-40B4-BE49-F238E27FC236}">
                <a16:creationId xmlns:a16="http://schemas.microsoft.com/office/drawing/2014/main" id="{EFA82E42-D790-45BE-86D0-B3B20F91A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4216400"/>
            <a:ext cx="8202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 i="1">
                <a:solidFill>
                  <a:srgbClr val="FF0000"/>
                </a:solidFill>
                <a:latin typeface="Palatino-Italic"/>
              </a:rPr>
              <a:t>branch-name </a:t>
            </a:r>
            <a:r>
              <a:rPr kumimoji="0" lang="en-US" altLang="en-US" sz="2800" b="1" i="1">
                <a:solidFill>
                  <a:srgbClr val="FF0000"/>
                </a:solidFill>
                <a:latin typeface="CMSY10"/>
              </a:rPr>
              <a:t>→ </a:t>
            </a:r>
            <a:r>
              <a:rPr kumimoji="0" lang="en-US" altLang="en-US" sz="2800" b="1" i="1">
                <a:solidFill>
                  <a:srgbClr val="FF0000"/>
                </a:solidFill>
                <a:latin typeface="Palatino-Italic"/>
              </a:rPr>
              <a:t>branch-name branch-city assets</a:t>
            </a:r>
            <a:endParaRPr kumimoji="0" lang="en-US" altLang="en-US" sz="5400" b="1">
              <a:solidFill>
                <a:srgbClr val="FF0000"/>
              </a:solidFill>
            </a:endParaRPr>
          </a:p>
        </p:txBody>
      </p:sp>
      <p:sp>
        <p:nvSpPr>
          <p:cNvPr id="177158" name="TextBox 10">
            <a:extLst>
              <a:ext uri="{FF2B5EF4-FFF2-40B4-BE49-F238E27FC236}">
                <a16:creationId xmlns:a16="http://schemas.microsoft.com/office/drawing/2014/main" id="{E821C703-AE23-469C-B273-D2441057D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4784725"/>
            <a:ext cx="770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Branch-schema </a:t>
            </a:r>
            <a:r>
              <a:rPr kumimoji="0" lang="en-US" altLang="en-US" sz="2400" b="1" i="1">
                <a:solidFill>
                  <a:srgbClr val="FF0000"/>
                </a:solidFill>
                <a:latin typeface="CMSY10"/>
              </a:rPr>
              <a:t>∩ </a:t>
            </a: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Loan-info-schema </a:t>
            </a:r>
            <a:r>
              <a:rPr kumimoji="0" lang="en-US" altLang="en-US" sz="2400" b="1">
                <a:solidFill>
                  <a:srgbClr val="FF0000"/>
                </a:solidFill>
                <a:latin typeface="CMR10"/>
              </a:rPr>
              <a:t>= </a:t>
            </a:r>
            <a:r>
              <a:rPr kumimoji="0" lang="en-US" altLang="en-US" sz="2400" b="1" i="1">
                <a:solidFill>
                  <a:srgbClr val="FF0000"/>
                </a:solidFill>
                <a:latin typeface="CMSY10"/>
              </a:rPr>
              <a:t>{</a:t>
            </a: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branch-name</a:t>
            </a:r>
            <a:r>
              <a:rPr kumimoji="0" lang="en-US" altLang="en-US" sz="2400" b="1" i="1">
                <a:solidFill>
                  <a:srgbClr val="FF0000"/>
                </a:solidFill>
                <a:latin typeface="CMSY10"/>
              </a:rPr>
              <a:t>}</a:t>
            </a:r>
            <a:endParaRPr kumimoji="0" lang="en-US" altLang="en-US" sz="4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220AB4-A464-45B7-AC26-EC00F146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397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Desirable Properties of Decomposition</a:t>
            </a:r>
          </a:p>
        </p:txBody>
      </p:sp>
      <p:sp>
        <p:nvSpPr>
          <p:cNvPr id="178179" name="TextBox 6">
            <a:extLst>
              <a:ext uri="{FF2B5EF4-FFF2-40B4-BE49-F238E27FC236}">
                <a16:creationId xmlns:a16="http://schemas.microsoft.com/office/drawing/2014/main" id="{448198E6-962B-405C-83D0-DA2CE7227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1392238"/>
            <a:ext cx="8280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i="1">
                <a:solidFill>
                  <a:srgbClr val="000000"/>
                </a:solidFill>
                <a:latin typeface="Palatino-Italic"/>
              </a:rPr>
              <a:t>Branch-schema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 </a:t>
            </a:r>
            <a:r>
              <a:rPr kumimoji="0" lang="en-US" altLang="en-US">
                <a:solidFill>
                  <a:srgbClr val="000000"/>
                </a:solidFill>
                <a:latin typeface="CMR10"/>
              </a:rPr>
              <a:t>= 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(</a:t>
            </a:r>
            <a:r>
              <a:rPr kumimoji="0" lang="en-US" altLang="en-US" b="1" i="1">
                <a:solidFill>
                  <a:srgbClr val="FF0000"/>
                </a:solidFill>
                <a:latin typeface="Palatino-Italic"/>
              </a:rPr>
              <a:t>branch-name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, branch-city, assets)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i="1">
              <a:solidFill>
                <a:srgbClr val="000000"/>
              </a:solidFill>
              <a:latin typeface="Palatino-Italic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i="1">
              <a:solidFill>
                <a:srgbClr val="000000"/>
              </a:solidFill>
              <a:latin typeface="Palatino-Italic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i="1">
                <a:solidFill>
                  <a:srgbClr val="000000"/>
                </a:solidFill>
                <a:latin typeface="Palatino-Italic"/>
              </a:rPr>
              <a:t>Loan-info-schema </a:t>
            </a:r>
            <a:r>
              <a:rPr kumimoji="0" lang="en-US" altLang="en-US">
                <a:solidFill>
                  <a:srgbClr val="000000"/>
                </a:solidFill>
                <a:latin typeface="CMR10"/>
              </a:rPr>
              <a:t>= </a:t>
            </a:r>
            <a:r>
              <a:rPr kumimoji="0" lang="en-US" altLang="en-US" i="1">
                <a:solidFill>
                  <a:srgbClr val="FF0000"/>
                </a:solidFill>
                <a:latin typeface="Palatino-Italic"/>
              </a:rPr>
              <a:t>(</a:t>
            </a:r>
            <a:r>
              <a:rPr kumimoji="0" lang="en-US" altLang="en-US" b="1" i="1">
                <a:solidFill>
                  <a:srgbClr val="FF0000"/>
                </a:solidFill>
                <a:latin typeface="Palatino-Italic"/>
              </a:rPr>
              <a:t>branch-nam</a:t>
            </a:r>
            <a:r>
              <a:rPr kumimoji="0" lang="en-US" altLang="en-US" i="1">
                <a:solidFill>
                  <a:srgbClr val="FF0000"/>
                </a:solidFill>
                <a:latin typeface="Palatino-Italic"/>
              </a:rPr>
              <a:t>e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, customer-name, loan-number, amount)</a:t>
            </a:r>
            <a:endParaRPr kumimoji="0" lang="en-US" altLang="en-US" sz="4400">
              <a:solidFill>
                <a:srgbClr val="000000"/>
              </a:solidFill>
            </a:endParaRPr>
          </a:p>
        </p:txBody>
      </p:sp>
      <p:sp>
        <p:nvSpPr>
          <p:cNvPr id="178180" name="TextBox 7">
            <a:extLst>
              <a:ext uri="{FF2B5EF4-FFF2-40B4-BE49-F238E27FC236}">
                <a16:creationId xmlns:a16="http://schemas.microsoft.com/office/drawing/2014/main" id="{DBF665AD-B356-41D2-A338-A787DC5FA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2959100"/>
            <a:ext cx="7429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latin typeface="Palatino-Italic"/>
              </a:rPr>
              <a:t>Loan-schema</a:t>
            </a:r>
            <a:r>
              <a:rPr kumimoji="0" lang="en-US" altLang="en-US" sz="2400" i="1">
                <a:latin typeface="Palatino-Italic"/>
              </a:rPr>
              <a:t> </a:t>
            </a:r>
            <a:r>
              <a:rPr kumimoji="0" lang="en-US" altLang="en-US" sz="2400">
                <a:latin typeface="CMR10"/>
              </a:rPr>
              <a:t>= </a:t>
            </a:r>
            <a:r>
              <a:rPr kumimoji="0" lang="en-US" altLang="en-US" sz="2400" i="1">
                <a:latin typeface="Palatino-Italic"/>
              </a:rPr>
              <a:t>(</a:t>
            </a: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loan-numbe</a:t>
            </a:r>
            <a:r>
              <a:rPr kumimoji="0" lang="en-US" altLang="en-US" sz="2400" i="1">
                <a:latin typeface="Palatino-Italic"/>
              </a:rPr>
              <a:t>r, branch-name, amount)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latin typeface="Palatino-Italic"/>
              </a:rPr>
              <a:t>Borrower-schema</a:t>
            </a:r>
            <a:r>
              <a:rPr kumimoji="0" lang="en-US" altLang="en-US" sz="2400" i="1">
                <a:latin typeface="Palatino-Italic"/>
              </a:rPr>
              <a:t> </a:t>
            </a:r>
            <a:r>
              <a:rPr kumimoji="0" lang="en-US" altLang="en-US" sz="2400">
                <a:latin typeface="CMR10"/>
              </a:rPr>
              <a:t>= </a:t>
            </a:r>
            <a:r>
              <a:rPr kumimoji="0" lang="en-US" altLang="en-US" sz="2400" i="1">
                <a:latin typeface="Palatino-Italic"/>
              </a:rPr>
              <a:t>(customer-name, </a:t>
            </a: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loan-number</a:t>
            </a:r>
            <a:r>
              <a:rPr kumimoji="0" lang="en-US" altLang="en-US" sz="2400" i="1">
                <a:latin typeface="Palatino-Italic"/>
              </a:rPr>
              <a:t>)</a:t>
            </a:r>
            <a:endParaRPr kumimoji="0" lang="en-US" altLang="en-US" sz="4800"/>
          </a:p>
        </p:txBody>
      </p:sp>
      <p:sp>
        <p:nvSpPr>
          <p:cNvPr id="178181" name="TextBox 9">
            <a:extLst>
              <a:ext uri="{FF2B5EF4-FFF2-40B4-BE49-F238E27FC236}">
                <a16:creationId xmlns:a16="http://schemas.microsoft.com/office/drawing/2014/main" id="{EF1DD80D-631B-455D-B211-55B1BBA1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4308475"/>
            <a:ext cx="854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 i="1">
                <a:solidFill>
                  <a:srgbClr val="FF0000"/>
                </a:solidFill>
                <a:latin typeface="Palatino-Italic"/>
              </a:rPr>
              <a:t>loan-number </a:t>
            </a:r>
            <a:r>
              <a:rPr kumimoji="0" lang="en-US" altLang="en-US" sz="2800" b="1" i="1">
                <a:solidFill>
                  <a:srgbClr val="FF0000"/>
                </a:solidFill>
                <a:latin typeface="CMSY10"/>
              </a:rPr>
              <a:t>→</a:t>
            </a:r>
            <a:r>
              <a:rPr kumimoji="0" lang="en-US" altLang="en-US" sz="2800" b="1" i="1">
                <a:solidFill>
                  <a:srgbClr val="FF0000"/>
                </a:solidFill>
                <a:latin typeface="Palatino-Italic"/>
              </a:rPr>
              <a:t> loan-number</a:t>
            </a:r>
            <a:r>
              <a:rPr kumimoji="0" lang="en-US" altLang="en-US" sz="2800" b="1" i="1">
                <a:solidFill>
                  <a:srgbClr val="FF0000"/>
                </a:solidFill>
                <a:latin typeface="CMSY10"/>
              </a:rPr>
              <a:t> </a:t>
            </a:r>
            <a:r>
              <a:rPr kumimoji="0" lang="en-US" altLang="en-US" sz="2800" b="1" i="1">
                <a:solidFill>
                  <a:srgbClr val="FF0000"/>
                </a:solidFill>
                <a:latin typeface="Palatino-Italic"/>
              </a:rPr>
              <a:t>amount branch-name</a:t>
            </a:r>
            <a:r>
              <a:rPr kumimoji="0" lang="en-US" altLang="en-US" sz="2800">
                <a:latin typeface="Palatino-Roman"/>
              </a:rPr>
              <a:t>.</a:t>
            </a:r>
            <a:endParaRPr kumimoji="0" lang="en-US" altLang="en-US" sz="5400"/>
          </a:p>
        </p:txBody>
      </p:sp>
      <p:sp>
        <p:nvSpPr>
          <p:cNvPr id="178182" name="TextBox 11">
            <a:extLst>
              <a:ext uri="{FF2B5EF4-FFF2-40B4-BE49-F238E27FC236}">
                <a16:creationId xmlns:a16="http://schemas.microsoft.com/office/drawing/2014/main" id="{06C8FE9D-09AA-4CC8-A95B-F8B4B5813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4832350"/>
            <a:ext cx="770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Loan-schema </a:t>
            </a:r>
            <a:r>
              <a:rPr kumimoji="0" lang="en-US" altLang="en-US" sz="2400" b="1" i="1">
                <a:solidFill>
                  <a:srgbClr val="FF0000"/>
                </a:solidFill>
                <a:latin typeface="CMSY10"/>
              </a:rPr>
              <a:t>∩ Borrower</a:t>
            </a: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-schema </a:t>
            </a:r>
            <a:r>
              <a:rPr kumimoji="0" lang="en-US" altLang="en-US" sz="2400" b="1">
                <a:solidFill>
                  <a:srgbClr val="FF0000"/>
                </a:solidFill>
                <a:latin typeface="CMR10"/>
              </a:rPr>
              <a:t>= </a:t>
            </a:r>
            <a:r>
              <a:rPr kumimoji="0" lang="en-US" altLang="en-US" sz="2400" b="1" i="1">
                <a:solidFill>
                  <a:srgbClr val="FF0000"/>
                </a:solidFill>
                <a:latin typeface="CMSY10"/>
              </a:rPr>
              <a:t>{Loan-number}</a:t>
            </a:r>
            <a:endParaRPr kumimoji="0" lang="en-US" altLang="en-US" sz="4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17628-822C-467A-B311-F065621C0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397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Desirable Properties of Decomposition</a:t>
            </a:r>
          </a:p>
        </p:txBody>
      </p:sp>
      <p:sp>
        <p:nvSpPr>
          <p:cNvPr id="179203" name="TextBox 3">
            <a:extLst>
              <a:ext uri="{FF2B5EF4-FFF2-40B4-BE49-F238E27FC236}">
                <a16:creationId xmlns:a16="http://schemas.microsoft.com/office/drawing/2014/main" id="{CADE180C-6221-4B84-B828-A5F778677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135063"/>
            <a:ext cx="7720013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 i="1">
                <a:solidFill>
                  <a:srgbClr val="000000"/>
                </a:solidFill>
                <a:latin typeface="Palatino-Italic"/>
              </a:rPr>
              <a:t>Lending-schema </a:t>
            </a:r>
            <a:r>
              <a:rPr kumimoji="0" lang="en-US" altLang="en-US" sz="2800" b="1">
                <a:solidFill>
                  <a:srgbClr val="000000"/>
                </a:solidFill>
                <a:latin typeface="CMR10"/>
              </a:rPr>
              <a:t>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000000"/>
                </a:solidFill>
                <a:latin typeface="Palatino-Roman"/>
              </a:rPr>
              <a:t>(</a:t>
            </a: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branch-name, branch-city, assets, customer-name,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 loan-number, amount</a:t>
            </a:r>
            <a:r>
              <a:rPr kumimoji="0" lang="en-US" altLang="en-US" sz="2800">
                <a:solidFill>
                  <a:srgbClr val="000000"/>
                </a:solidFill>
                <a:latin typeface="Palatino-Roman"/>
              </a:rPr>
              <a:t>) </a:t>
            </a:r>
            <a:endParaRPr kumimoji="0" lang="en-US" altLang="en-US" sz="5400">
              <a:solidFill>
                <a:srgbClr val="000000"/>
              </a:solidFill>
            </a:endParaRPr>
          </a:p>
        </p:txBody>
      </p:sp>
      <p:sp>
        <p:nvSpPr>
          <p:cNvPr id="179204" name="TextBox 6">
            <a:extLst>
              <a:ext uri="{FF2B5EF4-FFF2-40B4-BE49-F238E27FC236}">
                <a16:creationId xmlns:a16="http://schemas.microsoft.com/office/drawing/2014/main" id="{A720F764-4077-4B77-8E78-489080FB3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2906713"/>
            <a:ext cx="8280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i="1">
                <a:solidFill>
                  <a:srgbClr val="000000"/>
                </a:solidFill>
                <a:latin typeface="Palatino-Italic"/>
              </a:rPr>
              <a:t>Branch-schema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 </a:t>
            </a:r>
            <a:r>
              <a:rPr kumimoji="0" lang="en-US" altLang="en-US">
                <a:solidFill>
                  <a:srgbClr val="000000"/>
                </a:solidFill>
                <a:latin typeface="CMR10"/>
              </a:rPr>
              <a:t>= 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(</a:t>
            </a:r>
            <a:r>
              <a:rPr kumimoji="0" lang="en-US" altLang="en-US" b="1" i="1">
                <a:solidFill>
                  <a:srgbClr val="FF0000"/>
                </a:solidFill>
                <a:latin typeface="Palatino-Italic"/>
              </a:rPr>
              <a:t>branch-name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, branch-city, assets)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i="1">
                <a:solidFill>
                  <a:srgbClr val="000000"/>
                </a:solidFill>
                <a:latin typeface="Palatino-Italic"/>
              </a:rPr>
              <a:t>Loan-info-schema </a:t>
            </a:r>
            <a:r>
              <a:rPr kumimoji="0" lang="en-US" altLang="en-US">
                <a:solidFill>
                  <a:srgbClr val="000000"/>
                </a:solidFill>
                <a:latin typeface="CMR10"/>
              </a:rPr>
              <a:t>= 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(</a:t>
            </a:r>
            <a:r>
              <a:rPr kumimoji="0" lang="en-US" altLang="en-US" b="1" i="1">
                <a:solidFill>
                  <a:srgbClr val="FF0000"/>
                </a:solidFill>
                <a:latin typeface="Palatino-Italic"/>
              </a:rPr>
              <a:t>branch-nam</a:t>
            </a:r>
            <a:r>
              <a:rPr kumimoji="0" lang="en-US" altLang="en-US" i="1">
                <a:solidFill>
                  <a:srgbClr val="FF0000"/>
                </a:solidFill>
                <a:latin typeface="Palatino-Italic"/>
              </a:rPr>
              <a:t>e</a:t>
            </a:r>
            <a:r>
              <a:rPr kumimoji="0" lang="en-US" altLang="en-US" i="1">
                <a:solidFill>
                  <a:srgbClr val="000000"/>
                </a:solidFill>
                <a:latin typeface="Palatino-Italic"/>
              </a:rPr>
              <a:t>, customer-name, loan-number, amount)</a:t>
            </a:r>
            <a:endParaRPr kumimoji="0" lang="en-US" altLang="en-US" sz="4400">
              <a:solidFill>
                <a:srgbClr val="000000"/>
              </a:solidFill>
            </a:endParaRPr>
          </a:p>
        </p:txBody>
      </p:sp>
      <p:sp>
        <p:nvSpPr>
          <p:cNvPr id="179205" name="TextBox 8">
            <a:extLst>
              <a:ext uri="{FF2B5EF4-FFF2-40B4-BE49-F238E27FC236}">
                <a16:creationId xmlns:a16="http://schemas.microsoft.com/office/drawing/2014/main" id="{11EE143E-E2BC-41E9-A24C-D8978DCDC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4216400"/>
            <a:ext cx="8202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 i="1">
                <a:solidFill>
                  <a:srgbClr val="FF0000"/>
                </a:solidFill>
                <a:latin typeface="Palatino-Italic"/>
              </a:rPr>
              <a:t>branch-name </a:t>
            </a:r>
            <a:r>
              <a:rPr kumimoji="0" lang="en-US" altLang="en-US" sz="2800" b="1" i="1">
                <a:solidFill>
                  <a:srgbClr val="FF0000"/>
                </a:solidFill>
                <a:latin typeface="CMSY10"/>
              </a:rPr>
              <a:t>→ </a:t>
            </a:r>
            <a:r>
              <a:rPr kumimoji="0" lang="en-US" altLang="en-US" sz="2800" b="1" i="1">
                <a:solidFill>
                  <a:srgbClr val="FF0000"/>
                </a:solidFill>
                <a:latin typeface="Palatino-Italic"/>
              </a:rPr>
              <a:t>branch-name branch-city assets</a:t>
            </a:r>
            <a:endParaRPr kumimoji="0" lang="en-US" altLang="en-US" sz="5400" b="1">
              <a:solidFill>
                <a:srgbClr val="FF0000"/>
              </a:solidFill>
            </a:endParaRPr>
          </a:p>
        </p:txBody>
      </p:sp>
      <p:sp>
        <p:nvSpPr>
          <p:cNvPr id="179206" name="TextBox 10">
            <a:extLst>
              <a:ext uri="{FF2B5EF4-FFF2-40B4-BE49-F238E27FC236}">
                <a16:creationId xmlns:a16="http://schemas.microsoft.com/office/drawing/2014/main" id="{38FDF1B9-4683-4DA2-BB86-656669C04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" y="4784725"/>
            <a:ext cx="7708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Branch-schema </a:t>
            </a:r>
            <a:r>
              <a:rPr kumimoji="0" lang="en-US" altLang="en-US" sz="2400" b="1" i="1">
                <a:solidFill>
                  <a:srgbClr val="FF0000"/>
                </a:solidFill>
                <a:latin typeface="CMSY10"/>
              </a:rPr>
              <a:t>∩ </a:t>
            </a: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Loan-info-schema </a:t>
            </a:r>
            <a:r>
              <a:rPr kumimoji="0" lang="en-US" altLang="en-US" sz="2400" b="1">
                <a:solidFill>
                  <a:srgbClr val="FF0000"/>
                </a:solidFill>
                <a:latin typeface="CMR10"/>
              </a:rPr>
              <a:t>= </a:t>
            </a:r>
            <a:r>
              <a:rPr kumimoji="0" lang="en-US" altLang="en-US" sz="2400" b="1" i="1">
                <a:solidFill>
                  <a:srgbClr val="FF0000"/>
                </a:solidFill>
                <a:latin typeface="CMSY10"/>
              </a:rPr>
              <a:t>{</a:t>
            </a:r>
            <a:r>
              <a:rPr kumimoji="0" lang="en-US" altLang="en-US" sz="2400" b="1" i="1">
                <a:solidFill>
                  <a:srgbClr val="FF0000"/>
                </a:solidFill>
                <a:latin typeface="Palatino-Italic"/>
              </a:rPr>
              <a:t>branch-name</a:t>
            </a:r>
            <a:r>
              <a:rPr kumimoji="0" lang="en-US" altLang="en-US" sz="2400" b="1" i="1">
                <a:solidFill>
                  <a:srgbClr val="FF0000"/>
                </a:solidFill>
                <a:latin typeface="CMSY10"/>
              </a:rPr>
              <a:t>}</a:t>
            </a:r>
            <a:endParaRPr kumimoji="0" lang="en-US" altLang="en-US" sz="4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226" name="Group 31">
            <a:extLst>
              <a:ext uri="{FF2B5EF4-FFF2-40B4-BE49-F238E27FC236}">
                <a16:creationId xmlns:a16="http://schemas.microsoft.com/office/drawing/2014/main" id="{F07D4196-2FEB-4460-88FE-546F5E3D96AB}"/>
              </a:ext>
            </a:extLst>
          </p:cNvPr>
          <p:cNvGrpSpPr>
            <a:grpSpLocks/>
          </p:cNvGrpSpPr>
          <p:nvPr/>
        </p:nvGrpSpPr>
        <p:grpSpPr bwMode="auto">
          <a:xfrm>
            <a:off x="344488" y="2973388"/>
            <a:ext cx="8793162" cy="2771775"/>
            <a:chOff x="200025" y="970869"/>
            <a:chExt cx="8793069" cy="2771775"/>
          </a:xfrm>
        </p:grpSpPr>
        <p:pic>
          <p:nvPicPr>
            <p:cNvPr id="180229" name="Picture 3">
              <a:extLst>
                <a:ext uri="{FF2B5EF4-FFF2-40B4-BE49-F238E27FC236}">
                  <a16:creationId xmlns:a16="http://schemas.microsoft.com/office/drawing/2014/main" id="{FFEE6CCF-BAC1-4E1D-A03C-5771115EE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50" y="970869"/>
              <a:ext cx="3695700" cy="277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0230" name="Picture 5">
              <a:extLst>
                <a:ext uri="{FF2B5EF4-FFF2-40B4-BE49-F238E27FC236}">
                  <a16:creationId xmlns:a16="http://schemas.microsoft.com/office/drawing/2014/main" id="{72DF1FB9-0DCD-46FA-93C1-3A35899FF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218" y="970869"/>
              <a:ext cx="1362075" cy="268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0231" name="Picture 6">
              <a:extLst>
                <a:ext uri="{FF2B5EF4-FFF2-40B4-BE49-F238E27FC236}">
                  <a16:creationId xmlns:a16="http://schemas.microsoft.com/office/drawing/2014/main" id="{32A442AE-8022-487E-8C5F-B31C35EBC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6041" y="970869"/>
              <a:ext cx="3257053" cy="268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80232" name="Straight Connector 8">
              <a:extLst>
                <a:ext uri="{FF2B5EF4-FFF2-40B4-BE49-F238E27FC236}">
                  <a16:creationId xmlns:a16="http://schemas.microsoft.com/office/drawing/2014/main" id="{BA322206-4A5B-4E50-B273-4ABFD02E6F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7650" y="2038350"/>
              <a:ext cx="3705225" cy="0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233" name="Straight Connector 10">
              <a:extLst>
                <a:ext uri="{FF2B5EF4-FFF2-40B4-BE49-F238E27FC236}">
                  <a16:creationId xmlns:a16="http://schemas.microsoft.com/office/drawing/2014/main" id="{C4A4E1CF-FDF0-499C-904C-690F8A2395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9075" y="3133725"/>
              <a:ext cx="3705225" cy="0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234" name="Straight Arrow Connector 14">
              <a:extLst>
                <a:ext uri="{FF2B5EF4-FFF2-40B4-BE49-F238E27FC236}">
                  <a16:creationId xmlns:a16="http://schemas.microsoft.com/office/drawing/2014/main" id="{F8396390-9B15-46EB-8DF6-7C9251FA36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05250" y="1333500"/>
              <a:ext cx="563968" cy="0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235" name="Straight Arrow Connector 15">
              <a:extLst>
                <a:ext uri="{FF2B5EF4-FFF2-40B4-BE49-F238E27FC236}">
                  <a16:creationId xmlns:a16="http://schemas.microsoft.com/office/drawing/2014/main" id="{3101F497-9941-4837-A829-AF04E69BBA4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24300" y="1416050"/>
              <a:ext cx="563968" cy="492123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236" name="Straight Arrow Connector 17">
              <a:extLst>
                <a:ext uri="{FF2B5EF4-FFF2-40B4-BE49-F238E27FC236}">
                  <a16:creationId xmlns:a16="http://schemas.microsoft.com/office/drawing/2014/main" id="{A8911C96-0B45-4EC0-8A7D-564562EC2A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857625" y="1476034"/>
              <a:ext cx="630643" cy="1638641"/>
            </a:xfrm>
            <a:prstGeom prst="straightConnector1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0237" name="Rectangle 19">
              <a:extLst>
                <a:ext uri="{FF2B5EF4-FFF2-40B4-BE49-F238E27FC236}">
                  <a16:creationId xmlns:a16="http://schemas.microsoft.com/office/drawing/2014/main" id="{A36A5CB5-2F37-40B6-8C80-9F8E24052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25" y="1190627"/>
              <a:ext cx="3695700" cy="273048"/>
            </a:xfrm>
            <a:prstGeom prst="rect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80238" name="Rectangle 20">
              <a:extLst>
                <a:ext uri="{FF2B5EF4-FFF2-40B4-BE49-F238E27FC236}">
                  <a16:creationId xmlns:a16="http://schemas.microsoft.com/office/drawing/2014/main" id="{51859BF8-C21E-4817-9465-1FB93D636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4" y="1238252"/>
              <a:ext cx="4392519" cy="206373"/>
            </a:xfrm>
            <a:prstGeom prst="rect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80239" name="Rectangle 24">
              <a:extLst>
                <a:ext uri="{FF2B5EF4-FFF2-40B4-BE49-F238E27FC236}">
                  <a16:creationId xmlns:a16="http://schemas.microsoft.com/office/drawing/2014/main" id="{B88EE505-24AC-45CA-8AEF-556CFF9FA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474" y="1866902"/>
              <a:ext cx="4392519" cy="206373"/>
            </a:xfrm>
            <a:prstGeom prst="rect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sp>
          <p:nvSpPr>
            <p:cNvPr id="180240" name="Rectangle 26">
              <a:extLst>
                <a:ext uri="{FF2B5EF4-FFF2-40B4-BE49-F238E27FC236}">
                  <a16:creationId xmlns:a16="http://schemas.microsoft.com/office/drawing/2014/main" id="{88DB17CB-887F-47C4-B62B-B55D277A8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2949" y="2962277"/>
              <a:ext cx="4392519" cy="206373"/>
            </a:xfrm>
            <a:prstGeom prst="rect">
              <a:avLst/>
            </a:prstGeom>
            <a:noFill/>
            <a:ln w="28575" algn="ctr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  <p:cxnSp>
          <p:nvCxnSpPr>
            <p:cNvPr id="180241" name="Straight Arrow Connector 29">
              <a:extLst>
                <a:ext uri="{FF2B5EF4-FFF2-40B4-BE49-F238E27FC236}">
                  <a16:creationId xmlns:a16="http://schemas.microsoft.com/office/drawing/2014/main" id="{61723485-743A-44E4-A794-054B783469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24300" y="2038350"/>
              <a:ext cx="563968" cy="0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0242" name="Straight Arrow Connector 30">
              <a:extLst>
                <a:ext uri="{FF2B5EF4-FFF2-40B4-BE49-F238E27FC236}">
                  <a16:creationId xmlns:a16="http://schemas.microsoft.com/office/drawing/2014/main" id="{50DD4470-9CCF-4288-B972-A3D11F7D1E5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14775" y="3143250"/>
              <a:ext cx="563968" cy="0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prstDash val="sys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80227" name="Picture 1">
            <a:extLst>
              <a:ext uri="{FF2B5EF4-FFF2-40B4-BE49-F238E27FC236}">
                <a16:creationId xmlns:a16="http://schemas.microsoft.com/office/drawing/2014/main" id="{FC3FCA1B-3A94-40A8-819B-D97C648F2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30213"/>
            <a:ext cx="8339138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2">
            <a:extLst>
              <a:ext uri="{FF2B5EF4-FFF2-40B4-BE49-F238E27FC236}">
                <a16:creationId xmlns:a16="http://schemas.microsoft.com/office/drawing/2014/main" id="{E66D1566-6CD0-405B-8F08-95C36F78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473200"/>
            <a:ext cx="8328025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5242A5ED-7B1F-4368-8E7E-D975DEE0C1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E85D480B-AB8F-4914-A438-53BA2975FB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738188"/>
            <a:ext cx="8043863" cy="5934075"/>
          </a:xfrm>
        </p:spPr>
        <p:txBody>
          <a:bodyPr/>
          <a:lstStyle/>
          <a:p>
            <a:pPr>
              <a:tabLst>
                <a:tab pos="625475" algn="l"/>
                <a:tab pos="2574925" algn="l"/>
              </a:tabLst>
            </a:pPr>
            <a:r>
              <a:rPr lang="en-US" altLang="en-US" sz="1800"/>
              <a:t>Consider the relation schema:</a:t>
            </a:r>
            <a:br>
              <a:rPr lang="en-US" altLang="en-US" sz="1800"/>
            </a:br>
            <a:r>
              <a:rPr lang="en-US" altLang="en-US" sz="1800"/>
              <a:t>  	   </a:t>
            </a:r>
            <a:r>
              <a:rPr lang="en-US" altLang="en-US" sz="1800" i="1"/>
              <a:t>Lending-schema </a:t>
            </a:r>
            <a:r>
              <a:rPr lang="en-US" altLang="en-US" sz="1800"/>
              <a:t>= (</a:t>
            </a:r>
            <a:r>
              <a:rPr lang="en-US" altLang="en-US" sz="1800" i="1"/>
              <a:t>branch-name, branch-city, assets, </a:t>
            </a:r>
            <a:br>
              <a:rPr lang="en-US" altLang="en-US" sz="1800" i="1"/>
            </a:br>
            <a:r>
              <a:rPr lang="en-US" altLang="en-US" sz="1800" i="1"/>
              <a:t>		      customer-name, loan-number, amount)</a:t>
            </a:r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 i="1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 i="1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/>
          </a:p>
          <a:p>
            <a:pPr>
              <a:buFont typeface="Monotype Sorts" pitchFamily="2" charset="2"/>
              <a:buNone/>
              <a:tabLst>
                <a:tab pos="625475" algn="l"/>
                <a:tab pos="2574925" algn="l"/>
              </a:tabLst>
            </a:pPr>
            <a:endParaRPr lang="en-US" altLang="en-US" sz="1800"/>
          </a:p>
          <a:p>
            <a:pPr>
              <a:tabLst>
                <a:tab pos="625475" algn="l"/>
                <a:tab pos="2574925" algn="l"/>
              </a:tabLst>
            </a:pPr>
            <a:r>
              <a:rPr lang="en-US" altLang="en-US" sz="1800"/>
              <a:t>Redundancy:</a:t>
            </a:r>
          </a:p>
          <a:p>
            <a:pPr lvl="1">
              <a:tabLst>
                <a:tab pos="625475" algn="l"/>
                <a:tab pos="2574925" algn="l"/>
              </a:tabLst>
            </a:pPr>
            <a:r>
              <a:rPr lang="en-US" altLang="en-US" sz="1600"/>
              <a:t>Data for </a:t>
            </a:r>
            <a:r>
              <a:rPr lang="en-US" altLang="en-US" sz="1600" b="1" i="1"/>
              <a:t>branch-name, branch-city, </a:t>
            </a:r>
            <a:r>
              <a:rPr lang="en-US" altLang="en-US" sz="1600" b="1"/>
              <a:t>assets </a:t>
            </a:r>
            <a:r>
              <a:rPr lang="en-US" altLang="en-US" sz="1600"/>
              <a:t>are repeated for each loan that a branch makes</a:t>
            </a:r>
          </a:p>
          <a:p>
            <a:pPr lvl="1">
              <a:tabLst>
                <a:tab pos="625475" algn="l"/>
                <a:tab pos="2574925" algn="l"/>
              </a:tabLst>
            </a:pPr>
            <a:r>
              <a:rPr lang="en-US" altLang="en-US" sz="1600" b="1"/>
              <a:t>Wastes space </a:t>
            </a:r>
          </a:p>
          <a:p>
            <a:pPr lvl="1">
              <a:tabLst>
                <a:tab pos="625475" algn="l"/>
                <a:tab pos="2574925" algn="l"/>
              </a:tabLst>
            </a:pPr>
            <a:r>
              <a:rPr lang="en-US" altLang="en-US" sz="1600" b="1"/>
              <a:t>Complicates updating</a:t>
            </a:r>
            <a:r>
              <a:rPr lang="en-US" altLang="en-US" sz="1600"/>
              <a:t>, introducing possibility of inconsistency of </a:t>
            </a:r>
            <a:r>
              <a:rPr lang="en-US" altLang="en-US" sz="1600" i="1"/>
              <a:t>assets</a:t>
            </a:r>
            <a:r>
              <a:rPr lang="en-US" altLang="en-US" sz="1600"/>
              <a:t> value</a:t>
            </a:r>
          </a:p>
          <a:p>
            <a:pPr>
              <a:tabLst>
                <a:tab pos="625475" algn="l"/>
                <a:tab pos="2574925" algn="l"/>
              </a:tabLst>
            </a:pPr>
            <a:r>
              <a:rPr lang="en-US" altLang="en-US" sz="1800"/>
              <a:t>Null values</a:t>
            </a:r>
          </a:p>
          <a:p>
            <a:pPr lvl="1">
              <a:tabLst>
                <a:tab pos="625475" algn="l"/>
                <a:tab pos="2574925" algn="l"/>
              </a:tabLst>
            </a:pPr>
            <a:r>
              <a:rPr lang="en-US" altLang="en-US" sz="1600" b="1"/>
              <a:t>Cannot store information about a branch </a:t>
            </a:r>
            <a:r>
              <a:rPr lang="en-US" altLang="en-US" sz="1600"/>
              <a:t>if no loans exist </a:t>
            </a:r>
          </a:p>
          <a:p>
            <a:pPr lvl="1">
              <a:tabLst>
                <a:tab pos="625475" algn="l"/>
                <a:tab pos="2574925" algn="l"/>
              </a:tabLst>
            </a:pPr>
            <a:r>
              <a:rPr lang="en-US" altLang="en-US" sz="1600"/>
              <a:t>Can use </a:t>
            </a:r>
            <a:r>
              <a:rPr lang="en-US" altLang="en-US" sz="1600" b="1"/>
              <a:t>null values</a:t>
            </a:r>
            <a:r>
              <a:rPr lang="en-US" altLang="en-US" sz="1600"/>
              <a:t>, but they are difficult to handle.</a:t>
            </a:r>
          </a:p>
          <a:p>
            <a:pPr lvl="1">
              <a:tabLst>
                <a:tab pos="625475" algn="l"/>
                <a:tab pos="2574925" algn="l"/>
              </a:tabLst>
            </a:pPr>
            <a:endParaRPr lang="en-US" altLang="en-US" sz="1600"/>
          </a:p>
        </p:txBody>
      </p:sp>
      <p:pic>
        <p:nvPicPr>
          <p:cNvPr id="63493" name="Picture 5">
            <a:extLst>
              <a:ext uri="{FF2B5EF4-FFF2-40B4-BE49-F238E27FC236}">
                <a16:creationId xmlns:a16="http://schemas.microsoft.com/office/drawing/2014/main" id="{30543268-A091-4866-86C8-FBE73F064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" t="18605" r="1163" b="52428"/>
          <a:stretch>
            <a:fillRect/>
          </a:stretch>
        </p:blipFill>
        <p:spPr bwMode="auto">
          <a:xfrm>
            <a:off x="1041400" y="1924050"/>
            <a:ext cx="7340600" cy="1633538"/>
          </a:xfrm>
          <a:prstGeom prst="rect">
            <a:avLst/>
          </a:prstGeom>
          <a:noFill/>
          <a:ln w="76200" cmpd="tri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8359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3B478B-1102-4A48-8844-D0C1BD27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Dependency Preservation</a:t>
            </a:r>
          </a:p>
        </p:txBody>
      </p:sp>
      <p:sp>
        <p:nvSpPr>
          <p:cNvPr id="181251" name="TextBox 5">
            <a:extLst>
              <a:ext uri="{FF2B5EF4-FFF2-40B4-BE49-F238E27FC236}">
                <a16:creationId xmlns:a16="http://schemas.microsoft.com/office/drawing/2014/main" id="{5D4D8745-2016-433A-9E31-FC80599D9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036638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/>
              <a:t>F = {A → B, B → C}</a:t>
            </a:r>
          </a:p>
        </p:txBody>
      </p:sp>
      <p:sp>
        <p:nvSpPr>
          <p:cNvPr id="181252" name="TextBox 7">
            <a:extLst>
              <a:ext uri="{FF2B5EF4-FFF2-40B4-BE49-F238E27FC236}">
                <a16:creationId xmlns:a16="http://schemas.microsoft.com/office/drawing/2014/main" id="{626C145C-1587-4917-A43B-D000CC545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" y="1987550"/>
            <a:ext cx="60833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Let decomposed into {AC} and {AB}.</a:t>
            </a:r>
          </a:p>
        </p:txBody>
      </p:sp>
      <p:sp>
        <p:nvSpPr>
          <p:cNvPr id="181253" name="TextBox 9">
            <a:extLst>
              <a:ext uri="{FF2B5EF4-FFF2-40B4-BE49-F238E27FC236}">
                <a16:creationId xmlns:a16="http://schemas.microsoft.com/office/drawing/2014/main" id="{AEA69658-9ABC-403E-B0EE-D9FC8CDA0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" y="2733675"/>
            <a:ext cx="817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The </a:t>
            </a:r>
            <a:r>
              <a:rPr kumimoji="0" lang="en-US" altLang="en-US" sz="2400" b="1"/>
              <a:t>restriction </a:t>
            </a:r>
            <a:r>
              <a:rPr kumimoji="0" lang="en-US" altLang="en-US" sz="2400"/>
              <a:t>of F to {</a:t>
            </a:r>
            <a:r>
              <a:rPr kumimoji="0" lang="en-US" altLang="en-US" sz="2400" b="1">
                <a:solidFill>
                  <a:srgbClr val="FF0000"/>
                </a:solidFill>
              </a:rPr>
              <a:t>AC} is then A → C</a:t>
            </a:r>
            <a:r>
              <a:rPr kumimoji="0" lang="en-US" altLang="en-US" sz="2400"/>
              <a:t>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Since A → C is in F</a:t>
            </a:r>
            <a:r>
              <a:rPr kumimoji="0" lang="en-US" altLang="en-US" sz="2400" baseline="30000"/>
              <a:t>+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Even though it is not in F.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087B95-216A-4F5F-ACFD-11CF8739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Dependency Preservation</a:t>
            </a:r>
          </a:p>
        </p:txBody>
      </p:sp>
      <p:sp>
        <p:nvSpPr>
          <p:cNvPr id="182275" name="TextBox 8">
            <a:extLst>
              <a:ext uri="{FF2B5EF4-FFF2-40B4-BE49-F238E27FC236}">
                <a16:creationId xmlns:a16="http://schemas.microsoft.com/office/drawing/2014/main" id="{1579A167-88F6-48B6-8430-B18405A4A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8" y="774700"/>
            <a:ext cx="8416925" cy="637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The input is a set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D = {R</a:t>
            </a:r>
            <a:r>
              <a:rPr kumimoji="0" lang="en-US" altLang="en-US" sz="2800" baseline="-25000"/>
              <a:t>1</a:t>
            </a:r>
            <a:r>
              <a:rPr kumimoji="0" lang="en-US" altLang="en-US" sz="2800"/>
              <a:t>, R</a:t>
            </a:r>
            <a:r>
              <a:rPr kumimoji="0" lang="en-US" altLang="en-US" sz="2800" baseline="-25000"/>
              <a:t>2</a:t>
            </a:r>
            <a:r>
              <a:rPr kumimoji="0" lang="en-US" altLang="en-US" sz="2800"/>
              <a:t>, . . .,R</a:t>
            </a:r>
            <a:r>
              <a:rPr kumimoji="0" lang="en-US" altLang="en-US" sz="2800" baseline="-25000"/>
              <a:t>n</a:t>
            </a:r>
            <a:r>
              <a:rPr kumimoji="0" lang="en-US" altLang="en-US" sz="2800"/>
              <a:t>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decomposed relation schemas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The set of restrictions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F</a:t>
            </a:r>
            <a:r>
              <a:rPr kumimoji="0" lang="en-US" altLang="en-US" sz="2800" baseline="-25000"/>
              <a:t>1</a:t>
            </a:r>
            <a:r>
              <a:rPr kumimoji="0" lang="en-US" altLang="en-US" sz="2800"/>
              <a:t>, F</a:t>
            </a:r>
            <a:r>
              <a:rPr kumimoji="0" lang="en-US" altLang="en-US" sz="2800" baseline="-25000"/>
              <a:t>2</a:t>
            </a:r>
            <a:r>
              <a:rPr kumimoji="0" lang="en-US" altLang="en-US" sz="2800"/>
              <a:t>, . . . , F</a:t>
            </a:r>
            <a:r>
              <a:rPr kumimoji="0" lang="en-US" altLang="en-US" sz="2800" baseline="-25000"/>
              <a:t>n</a:t>
            </a:r>
            <a:r>
              <a:rPr kumimoji="0" lang="en-US" altLang="en-US" sz="280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is the set of dependencies that can be checked  efficiently.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Let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F´= F</a:t>
            </a:r>
            <a:r>
              <a:rPr kumimoji="0" lang="en-US" altLang="en-US" sz="2800" baseline="-25000"/>
              <a:t>1</a:t>
            </a:r>
            <a:r>
              <a:rPr kumimoji="0" lang="en-US" altLang="en-US" sz="2800"/>
              <a:t> ∪ F</a:t>
            </a:r>
            <a:r>
              <a:rPr kumimoji="0" lang="en-US" altLang="en-US" sz="2800" baseline="-25000"/>
              <a:t>2</a:t>
            </a:r>
            <a:r>
              <a:rPr kumimoji="0" lang="en-US" altLang="en-US" sz="2800"/>
              <a:t> ∪ · · · ∪ F</a:t>
            </a:r>
            <a:r>
              <a:rPr kumimoji="0" lang="en-US" altLang="en-US" sz="2800" baseline="-25000"/>
              <a:t>n</a:t>
            </a:r>
            <a:r>
              <a:rPr kumimoji="0" lang="en-US" altLang="en-US" sz="2800"/>
              <a:t>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F </a:t>
            </a:r>
            <a:r>
              <a:rPr kumimoji="0" lang="en-US" altLang="en-US" sz="2400"/>
              <a:t>is a set of functional dependencies on schema 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/>
          </a:p>
          <a:p>
            <a:pPr>
              <a:spcBef>
                <a:spcPct val="0"/>
              </a:spcBef>
              <a:buClrTx/>
              <a:buSzTx/>
              <a:buFont typeface="Monotype Sorts" pitchFamily="2" charset="2"/>
              <a:buNone/>
            </a:pPr>
            <a:r>
              <a:rPr kumimoji="0" lang="en-US" altLang="en-US" sz="2800"/>
              <a:t>But, </a:t>
            </a:r>
            <a:r>
              <a:rPr kumimoji="0" lang="en-US" altLang="en-US" sz="2800" b="1">
                <a:solidFill>
                  <a:srgbClr val="FF0000"/>
                </a:solidFill>
              </a:rPr>
              <a:t>in general, F´</a:t>
            </a:r>
            <a:r>
              <a:rPr kumimoji="0" lang="en-US" altLang="en-US" sz="2800" b="1" baseline="30000">
                <a:solidFill>
                  <a:srgbClr val="FF0000"/>
                </a:solidFill>
              </a:rPr>
              <a:t>+</a:t>
            </a:r>
            <a:r>
              <a:rPr kumimoji="0" lang="en-US" altLang="en-US" sz="2800" b="1">
                <a:solidFill>
                  <a:srgbClr val="FF0000"/>
                </a:solidFill>
              </a:rPr>
              <a:t> = F</a:t>
            </a:r>
            <a:r>
              <a:rPr kumimoji="0" lang="en-US" altLang="en-US" sz="2800" b="1" baseline="30000">
                <a:solidFill>
                  <a:srgbClr val="FF0000"/>
                </a:solidFill>
              </a:rPr>
              <a:t>+ </a:t>
            </a:r>
          </a:p>
          <a:p>
            <a:pPr>
              <a:spcBef>
                <a:spcPct val="0"/>
              </a:spcBef>
              <a:buClrTx/>
              <a:buSzTx/>
              <a:buFont typeface="Monotype Sorts" pitchFamily="2" charset="2"/>
              <a:buNone/>
            </a:pPr>
            <a:r>
              <a:rPr kumimoji="0" lang="en-US" altLang="en-US" sz="2400" b="1">
                <a:solidFill>
                  <a:srgbClr val="FF0000"/>
                </a:solidFill>
              </a:rPr>
              <a:t>(When D</a:t>
            </a:r>
            <a:r>
              <a:rPr lang="en-US" altLang="en-US" sz="2400" b="1">
                <a:solidFill>
                  <a:srgbClr val="FF0000"/>
                </a:solidFill>
              </a:rPr>
              <a:t>ecomposition is Dependency Preserving)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>
                <a:solidFill>
                  <a:srgbClr val="FF0000"/>
                </a:solidFill>
              </a:rPr>
              <a:t>. 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71821B-8BA8-4B18-B7EA-6353DE5B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Dependency Preservation</a:t>
            </a:r>
          </a:p>
        </p:txBody>
      </p:sp>
      <p:sp>
        <p:nvSpPr>
          <p:cNvPr id="183299" name="TextBox 3">
            <a:extLst>
              <a:ext uri="{FF2B5EF4-FFF2-40B4-BE49-F238E27FC236}">
                <a16:creationId xmlns:a16="http://schemas.microsoft.com/office/drawing/2014/main" id="{24489CDE-AE97-4F86-A6BF-A4BB02295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85838"/>
            <a:ext cx="69215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000000"/>
                </a:solidFill>
              </a:rPr>
              <a:t>The input is a set D = {R</a:t>
            </a:r>
            <a:r>
              <a:rPr kumimoji="0" lang="en-US" altLang="en-US" sz="2800" baseline="-25000">
                <a:solidFill>
                  <a:srgbClr val="000000"/>
                </a:solidFill>
              </a:rPr>
              <a:t>1</a:t>
            </a:r>
            <a:r>
              <a:rPr kumimoji="0" lang="en-US" altLang="en-US" sz="2800">
                <a:solidFill>
                  <a:srgbClr val="000000"/>
                </a:solidFill>
              </a:rPr>
              <a:t>, R</a:t>
            </a:r>
            <a:r>
              <a:rPr kumimoji="0" lang="en-US" altLang="en-US" sz="2800" baseline="-25000">
                <a:solidFill>
                  <a:srgbClr val="000000"/>
                </a:solidFill>
              </a:rPr>
              <a:t>2</a:t>
            </a:r>
            <a:r>
              <a:rPr kumimoji="0" lang="en-US" altLang="en-US" sz="2800">
                <a:solidFill>
                  <a:srgbClr val="000000"/>
                </a:solidFill>
              </a:rPr>
              <a:t>, . . .,R</a:t>
            </a:r>
            <a:r>
              <a:rPr kumimoji="0" lang="en-US" altLang="en-US" sz="2800" baseline="-25000">
                <a:solidFill>
                  <a:srgbClr val="000000"/>
                </a:solidFill>
              </a:rPr>
              <a:t>n</a:t>
            </a:r>
            <a:r>
              <a:rPr kumimoji="0" lang="en-US" altLang="en-US" sz="2800">
                <a:solidFill>
                  <a:srgbClr val="000000"/>
                </a:solidFill>
              </a:rPr>
              <a:t>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000000"/>
                </a:solidFill>
              </a:rPr>
              <a:t>Decomposed relation schemas</a:t>
            </a:r>
          </a:p>
        </p:txBody>
      </p:sp>
      <p:pic>
        <p:nvPicPr>
          <p:cNvPr id="183300" name="Picture 5">
            <a:extLst>
              <a:ext uri="{FF2B5EF4-FFF2-40B4-BE49-F238E27FC236}">
                <a16:creationId xmlns:a16="http://schemas.microsoft.com/office/drawing/2014/main" id="{FF1CD93F-1C4E-4F7A-BDEA-AE2CF607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09788"/>
            <a:ext cx="7232650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1B0FD4-B184-4531-8BED-52DF2B546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Dependency Preservation</a:t>
            </a:r>
          </a:p>
        </p:txBody>
      </p:sp>
      <p:pic>
        <p:nvPicPr>
          <p:cNvPr id="184323" name="Picture 3">
            <a:extLst>
              <a:ext uri="{FF2B5EF4-FFF2-40B4-BE49-F238E27FC236}">
                <a16:creationId xmlns:a16="http://schemas.microsoft.com/office/drawing/2014/main" id="{A7CEE45A-BD43-4D60-BCA1-B86B82A39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3" y="1570038"/>
            <a:ext cx="5473700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E76A5-B991-4D19-A9E4-DAC9432E8372}"/>
              </a:ext>
            </a:extLst>
          </p:cNvPr>
          <p:cNvSpPr txBox="1"/>
          <p:nvPr/>
        </p:nvSpPr>
        <p:spPr>
          <a:xfrm>
            <a:off x="463550" y="4097338"/>
            <a:ext cx="8477250" cy="2032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The attribute closure is with </a:t>
            </a:r>
            <a:r>
              <a:rPr lang="en-US" b="1" dirty="0"/>
              <a:t>respect to the functional dependencies in F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If result </a:t>
            </a:r>
            <a:r>
              <a:rPr lang="en-US" b="1" dirty="0">
                <a:solidFill>
                  <a:srgbClr val="FF0000"/>
                </a:solidFill>
              </a:rPr>
              <a:t>contains all attributes in β</a:t>
            </a:r>
          </a:p>
          <a:p>
            <a:pPr>
              <a:defRPr/>
            </a:pPr>
            <a:r>
              <a:rPr lang="en-US" dirty="0"/>
              <a:t>	Then the </a:t>
            </a:r>
            <a:r>
              <a:rPr lang="en-US" b="1" dirty="0">
                <a:solidFill>
                  <a:srgbClr val="FF0000"/>
                </a:solidFill>
              </a:rPr>
              <a:t>functional dependency </a:t>
            </a:r>
            <a:r>
              <a:rPr lang="en-US" b="1" dirty="0"/>
              <a:t>α → β is preserved</a:t>
            </a:r>
          </a:p>
          <a:p>
            <a:pPr>
              <a:defRPr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decomposition is dependency preserving</a:t>
            </a:r>
          </a:p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	 </a:t>
            </a:r>
            <a:r>
              <a:rPr lang="en-US" dirty="0"/>
              <a:t>if and only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if all the dependencies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 F are preserved.</a:t>
            </a:r>
          </a:p>
          <a:p>
            <a:pPr>
              <a:defRPr/>
            </a:pPr>
            <a:endParaRPr lang="en-US" b="1" dirty="0"/>
          </a:p>
        </p:txBody>
      </p:sp>
      <p:sp>
        <p:nvSpPr>
          <p:cNvPr id="184325" name="TextBox 6">
            <a:extLst>
              <a:ext uri="{FF2B5EF4-FFF2-40B4-BE49-F238E27FC236}">
                <a16:creationId xmlns:a16="http://schemas.microsoft.com/office/drawing/2014/main" id="{CB93DDE4-1667-49D6-9976-0E690E0C7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3" y="887413"/>
            <a:ext cx="88106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>
                <a:solidFill>
                  <a:srgbClr val="FF0000"/>
                </a:solidFill>
              </a:rPr>
              <a:t>Apply the following procedure to each α → β in F.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E9E197-8D85-4A09-B1B1-7FC922D1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Dependency Preservation</a:t>
            </a:r>
          </a:p>
        </p:txBody>
      </p:sp>
      <p:sp>
        <p:nvSpPr>
          <p:cNvPr id="185347" name="TextBox 8">
            <a:extLst>
              <a:ext uri="{FF2B5EF4-FFF2-40B4-BE49-F238E27FC236}">
                <a16:creationId xmlns:a16="http://schemas.microsoft.com/office/drawing/2014/main" id="{9ED20A9F-7440-48B9-8246-3D5AC59EE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793750"/>
            <a:ext cx="6677025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/>
              <a:t>Example: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F= A → B, B → 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Decomposed into R1={AB}, R2={AC}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For R2= {AC} to check dependency preservation A → C ??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l-GR" altLang="en-US" sz="1800"/>
              <a:t>α = {</a:t>
            </a:r>
            <a:r>
              <a:rPr kumimoji="0" lang="en-US" altLang="en-US" sz="1800"/>
              <a:t>A}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result = {A}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result ∩ R2= {A}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{result ∩ R2}+ 	= {A}+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		= {ACB}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{result ∩ R2}+ ∩  R2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	= {ACB} ∩ {AC}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	= 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t= 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result 	=  result  ∪ 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	= {A} ∪ 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	= 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	= </a:t>
            </a:r>
            <a:r>
              <a:rPr kumimoji="0" lang="el-GR" altLang="en-US" sz="1800"/>
              <a:t>β</a:t>
            </a:r>
            <a:r>
              <a:rPr kumimoji="0" lang="en-US" altLang="en-US" sz="180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 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18704-E1D6-4E2E-89E7-71C45BF8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Apply the procedure to </a:t>
            </a:r>
            <a:r>
              <a:rPr lang="en-US" sz="2400" dirty="0">
                <a:solidFill>
                  <a:srgbClr val="FFFF00"/>
                </a:solidFill>
              </a:rPr>
              <a:t>each</a:t>
            </a:r>
            <a:r>
              <a:rPr lang="en-US" sz="2400" dirty="0"/>
              <a:t> α → β in F.</a:t>
            </a:r>
          </a:p>
        </p:txBody>
      </p:sp>
      <p:sp>
        <p:nvSpPr>
          <p:cNvPr id="186371" name="TextBox 8">
            <a:extLst>
              <a:ext uri="{FF2B5EF4-FFF2-40B4-BE49-F238E27FC236}">
                <a16:creationId xmlns:a16="http://schemas.microsoft.com/office/drawing/2014/main" id="{33F1363A-D0A0-4ABE-9ACB-C2DB0F11B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8125" y="793750"/>
            <a:ext cx="6677025" cy="590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>
                <a:solidFill>
                  <a:srgbClr val="000000"/>
                </a:solidFill>
              </a:rPr>
              <a:t>Example: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F= A → B, B → 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Decomposed into R1={AB}, R2={AC}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>
                <a:solidFill>
                  <a:srgbClr val="FF0000"/>
                </a:solidFill>
              </a:rPr>
              <a:t>For R2= {AC} to check dependency preservation A → C ??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l-GR" altLang="en-US" sz="1800" dirty="0">
                <a:solidFill>
                  <a:srgbClr val="000000"/>
                </a:solidFill>
              </a:rPr>
              <a:t>α = {</a:t>
            </a:r>
            <a:r>
              <a:rPr kumimoji="0" lang="en-US" altLang="en-US" sz="1800" dirty="0">
                <a:solidFill>
                  <a:srgbClr val="000000"/>
                </a:solidFill>
              </a:rPr>
              <a:t>A}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result = {A}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result ∩ R2= {A}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{result ∩ R2}+ 	= {A}+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		= {ABC}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{result ∩ R2}+ ∩  R2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	= {ACB} ∩ {AC}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	= 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t= 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result 	=  result  ∪ 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	= {A} ∪ 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	= {AC}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	= </a:t>
            </a:r>
            <a:r>
              <a:rPr kumimoji="0" lang="el-GR" altLang="en-US" sz="1800" dirty="0">
                <a:solidFill>
                  <a:srgbClr val="000000"/>
                </a:solidFill>
              </a:rPr>
              <a:t>β</a:t>
            </a:r>
            <a:r>
              <a:rPr kumimoji="0" lang="en-US" altLang="en-US" sz="1800" dirty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ED9B37-FABE-40CF-9813-864A02EEE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4463" y="112713"/>
            <a:ext cx="9432926" cy="639762"/>
          </a:xfrm>
        </p:spPr>
        <p:txBody>
          <a:bodyPr/>
          <a:lstStyle/>
          <a:p>
            <a:pPr>
              <a:defRPr/>
            </a:pPr>
            <a:r>
              <a:rPr lang="en-US" sz="2400" dirty="0"/>
              <a:t>Example: Dependency Preservation in Decomposition </a:t>
            </a:r>
          </a:p>
        </p:txBody>
      </p:sp>
      <p:sp>
        <p:nvSpPr>
          <p:cNvPr id="187395" name="TextBox 3">
            <a:extLst>
              <a:ext uri="{FF2B5EF4-FFF2-40B4-BE49-F238E27FC236}">
                <a16:creationId xmlns:a16="http://schemas.microsoft.com/office/drawing/2014/main" id="{2CBE7DF7-3FB2-4986-A39B-3E9203B7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025" y="1304925"/>
            <a:ext cx="66675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000000"/>
                </a:solidFill>
              </a:rPr>
              <a:t>Let a relation R(A,B,C,D) and set of FDs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000000"/>
                </a:solidFill>
              </a:rPr>
              <a:t>F = { A → B ,  A → C  , C → D}  are given.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000000"/>
                </a:solidFill>
              </a:rPr>
              <a:t>A relation R is decomposed into -</a:t>
            </a:r>
          </a:p>
        </p:txBody>
      </p:sp>
      <p:sp>
        <p:nvSpPr>
          <p:cNvPr id="187396" name="Rectangle 1">
            <a:extLst>
              <a:ext uri="{FF2B5EF4-FFF2-40B4-BE49-F238E27FC236}">
                <a16:creationId xmlns:a16="http://schemas.microsoft.com/office/drawing/2014/main" id="{B94231E1-1840-4751-AC80-D4A347345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3613101"/>
            <a:ext cx="6096541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R</a:t>
            </a:r>
            <a:r>
              <a:rPr kumimoji="0" lang="en-US" altLang="en-US" sz="2400" b="1" baseline="-30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1 </a:t>
            </a:r>
            <a:r>
              <a:rPr kumimoji="0"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= (A, B, C) 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with FDs F</a:t>
            </a:r>
            <a:r>
              <a:rPr kumimoji="0" lang="en-US" altLang="en-US" sz="2400" baseline="-30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1 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= {A</a:t>
            </a:r>
            <a:r>
              <a:rPr kumimoji="0" lang="en-US" altLang="en-US" sz="2400" dirty="0">
                <a:solidFill>
                  <a:srgbClr val="000000"/>
                </a:solidFill>
              </a:rPr>
              <a:t> →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B, A</a:t>
            </a:r>
            <a:r>
              <a:rPr kumimoji="0" lang="en-US" altLang="en-US" sz="2400" dirty="0">
                <a:solidFill>
                  <a:srgbClr val="000000"/>
                </a:solidFill>
              </a:rPr>
              <a:t> →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R</a:t>
            </a:r>
            <a:r>
              <a:rPr kumimoji="0" lang="en-US" altLang="en-US" sz="2400" b="1" baseline="-30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2 </a:t>
            </a:r>
            <a:r>
              <a:rPr kumimoji="0" lang="en-US" altLang="en-US" sz="2400" b="1" dirty="0">
                <a:solidFill>
                  <a:srgbClr val="000000"/>
                </a:solidFill>
                <a:latin typeface="Arial Unicode MS" panose="020B0604020202020204" pitchFamily="34" charset="-128"/>
              </a:rPr>
              <a:t>= (C, D) 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with FDs F</a:t>
            </a:r>
            <a:r>
              <a:rPr kumimoji="0" lang="en-US" altLang="en-US" sz="2400" baseline="-30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2 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= {C</a:t>
            </a:r>
            <a:r>
              <a:rPr kumimoji="0" lang="en-US" altLang="en-US" sz="2400" dirty="0">
                <a:solidFill>
                  <a:srgbClr val="000000"/>
                </a:solidFill>
              </a:rPr>
              <a:t> →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D}.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>
              <a:solidFill>
                <a:srgbClr val="000000"/>
              </a:solidFill>
              <a:latin typeface="Arial Unicode MS" panose="020B0604020202020204" pitchFamily="34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F'</a:t>
            </a:r>
            <a:r>
              <a:rPr kumimoji="0" lang="en-US" altLang="en-US" sz="16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= F</a:t>
            </a:r>
            <a:r>
              <a:rPr kumimoji="0" lang="en-US" altLang="en-US" sz="2400" baseline="-25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1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∪</a:t>
            </a:r>
            <a:r>
              <a:rPr kumimoji="0" lang="en-US" altLang="en-US" sz="2400" dirty="0">
                <a:solidFill>
                  <a:srgbClr val="000000"/>
                </a:solidFill>
              </a:rPr>
              <a:t> 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F</a:t>
            </a:r>
            <a:r>
              <a:rPr kumimoji="0" lang="en-US" altLang="en-US" sz="2400" baseline="-25000" dirty="0">
                <a:solidFill>
                  <a:srgbClr val="000000"/>
                </a:solidFill>
                <a:latin typeface="Arial Unicode MS" panose="020B0604020202020204" pitchFamily="34" charset="-128"/>
              </a:rPr>
              <a:t>2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= {A</a:t>
            </a:r>
            <a:r>
              <a:rPr kumimoji="0" lang="en-US" altLang="en-US" sz="2400" dirty="0">
                <a:solidFill>
                  <a:srgbClr val="000000"/>
                </a:solidFill>
              </a:rPr>
              <a:t> →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B, A</a:t>
            </a:r>
            <a:r>
              <a:rPr kumimoji="0" lang="en-US" altLang="en-US" sz="2400" dirty="0">
                <a:solidFill>
                  <a:srgbClr val="000000"/>
                </a:solidFill>
              </a:rPr>
              <a:t> →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C, C</a:t>
            </a:r>
            <a:r>
              <a:rPr kumimoji="0" lang="en-US" altLang="en-US" sz="2400" dirty="0">
                <a:solidFill>
                  <a:srgbClr val="000000"/>
                </a:solidFill>
              </a:rPr>
              <a:t> →</a:t>
            </a: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D}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000000"/>
                </a:solidFill>
                <a:latin typeface="Arial Unicode MS" panose="020B0604020202020204" pitchFamily="34" charset="-128"/>
              </a:rPr>
              <a:t>so, F' = F.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>
                <a:solidFill>
                  <a:srgbClr val="FF0000"/>
                </a:solidFill>
                <a:latin typeface="Arial Unicode MS" panose="020B0604020202020204" pitchFamily="34" charset="-128"/>
              </a:rPr>
              <a:t>And, F'</a:t>
            </a:r>
            <a:r>
              <a:rPr kumimoji="0" lang="en-US" altLang="en-US" sz="2400" b="1" baseline="30000" dirty="0">
                <a:solidFill>
                  <a:srgbClr val="FF0000"/>
                </a:solidFill>
                <a:latin typeface="Arial Unicode MS" panose="020B0604020202020204" pitchFamily="34" charset="-128"/>
              </a:rPr>
              <a:t>+ </a:t>
            </a:r>
            <a:r>
              <a:rPr kumimoji="0" lang="en-US" altLang="en-US" sz="2400" b="1" dirty="0">
                <a:solidFill>
                  <a:srgbClr val="FF0000"/>
                </a:solidFill>
                <a:latin typeface="Arial Unicode MS" panose="020B0604020202020204" pitchFamily="34" charset="-128"/>
              </a:rPr>
              <a:t>= F</a:t>
            </a:r>
            <a:r>
              <a:rPr kumimoji="0" lang="en-US" altLang="en-US" sz="2400" b="1" baseline="30000" dirty="0">
                <a:solidFill>
                  <a:srgbClr val="FF0000"/>
                </a:solidFill>
                <a:latin typeface="Arial Unicode MS" panose="020B0604020202020204" pitchFamily="34" charset="-128"/>
              </a:rPr>
              <a:t>+</a:t>
            </a:r>
            <a:r>
              <a:rPr kumimoji="0" lang="en-US" altLang="en-US" sz="2400" b="1" dirty="0">
                <a:solidFill>
                  <a:srgbClr val="FF0000"/>
                </a:solidFill>
                <a:latin typeface="Arial Unicode MS" panose="020B0604020202020204" pitchFamily="34" charset="-128"/>
              </a:rPr>
              <a:t>.</a:t>
            </a:r>
            <a:r>
              <a:rPr kumimoji="0" lang="en-US" altLang="en-US" sz="1800" b="1" dirty="0">
                <a:solidFill>
                  <a:srgbClr val="FF0000"/>
                </a:solidFill>
              </a:rPr>
              <a:t> </a:t>
            </a:r>
            <a:endParaRPr kumimoji="0" lang="en-US" altLang="en-US" sz="4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FF9826-9287-469C-9130-0A971C6A3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68275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2B653F-522D-417A-B74A-72ACCF435FD5}"/>
              </a:ext>
            </a:extLst>
          </p:cNvPr>
          <p:cNvSpPr txBox="1"/>
          <p:nvPr/>
        </p:nvSpPr>
        <p:spPr>
          <a:xfrm>
            <a:off x="2003425" y="808038"/>
            <a:ext cx="5441950" cy="6308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00"/>
                </a:solidFill>
              </a:rPr>
              <a:t>Functional dependency </a:t>
            </a:r>
            <a:r>
              <a:rPr lang="el-GR" sz="2000" b="1" dirty="0">
                <a:solidFill>
                  <a:srgbClr val="FF0000"/>
                </a:solidFill>
              </a:rPr>
              <a:t>α →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l-GR" sz="2000" b="1" dirty="0">
                <a:solidFill>
                  <a:srgbClr val="FF0000"/>
                </a:solidFill>
              </a:rPr>
              <a:t>β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means,</a:t>
            </a:r>
          </a:p>
          <a:p>
            <a:pPr>
              <a:defRPr/>
            </a:pPr>
            <a:r>
              <a:rPr lang="en-US" sz="2000" dirty="0">
                <a:solidFill>
                  <a:srgbClr val="000000"/>
                </a:solidFill>
              </a:rPr>
              <a:t>If we know the value of  </a:t>
            </a:r>
            <a:r>
              <a:rPr lang="el-GR" sz="2000" dirty="0">
                <a:solidFill>
                  <a:srgbClr val="FF0000"/>
                </a:solidFill>
              </a:rPr>
              <a:t>α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33333"/>
                </a:solidFill>
              </a:rPr>
              <a:t>we can determine </a:t>
            </a:r>
            <a:r>
              <a:rPr lang="el-GR" sz="2000" dirty="0">
                <a:solidFill>
                  <a:srgbClr val="FF0000"/>
                </a:solidFill>
              </a:rPr>
              <a:t>β</a:t>
            </a:r>
            <a:endParaRPr lang="en-US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33333"/>
                </a:solidFill>
              </a:rPr>
              <a:t>corresponding value of </a:t>
            </a:r>
            <a:r>
              <a:rPr lang="el-GR" sz="2000" dirty="0">
                <a:solidFill>
                  <a:srgbClr val="FF0000"/>
                </a:solidFill>
              </a:rPr>
              <a:t>β</a:t>
            </a:r>
            <a:endParaRPr lang="en-US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33333"/>
                </a:solidFill>
              </a:rPr>
              <a:t>value of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l-GR" sz="2000" dirty="0">
                <a:solidFill>
                  <a:srgbClr val="FF0000"/>
                </a:solidFill>
              </a:rPr>
              <a:t>β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333333"/>
                </a:solidFill>
              </a:rPr>
              <a:t>in the that record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333333"/>
                </a:solidFill>
              </a:rPr>
              <a:t>Never Compute the value of </a:t>
            </a:r>
            <a:r>
              <a:rPr lang="el-GR" sz="2000" dirty="0">
                <a:solidFill>
                  <a:srgbClr val="FF0000"/>
                </a:solidFill>
              </a:rPr>
              <a:t>β</a:t>
            </a:r>
            <a:r>
              <a:rPr lang="en-US" sz="2000" dirty="0">
                <a:solidFill>
                  <a:srgbClr val="FF0000"/>
                </a:solidFill>
              </a:rPr>
              <a:t> as function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For </a:t>
            </a:r>
            <a:r>
              <a:rPr lang="el-GR" sz="2000" dirty="0">
                <a:solidFill>
                  <a:srgbClr val="000000"/>
                </a:solidFill>
              </a:rPr>
              <a:t>α →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l-GR" sz="2000" dirty="0">
                <a:solidFill>
                  <a:srgbClr val="000000"/>
                </a:solidFill>
              </a:rPr>
              <a:t>β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to be true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	 If</a:t>
            </a:r>
            <a:r>
              <a:rPr lang="en-US" sz="2000" dirty="0">
                <a:solidFill>
                  <a:srgbClr val="000000"/>
                </a:solidFill>
              </a:rPr>
              <a:t> t1.</a:t>
            </a:r>
            <a:r>
              <a:rPr lang="el-GR" sz="2000" dirty="0">
                <a:solidFill>
                  <a:srgbClr val="000000"/>
                </a:solidFill>
              </a:rPr>
              <a:t>α</a:t>
            </a:r>
            <a:r>
              <a:rPr lang="en-US" sz="2000" dirty="0">
                <a:solidFill>
                  <a:srgbClr val="000000"/>
                </a:solidFill>
              </a:rPr>
              <a:t> = t2.</a:t>
            </a:r>
            <a:r>
              <a:rPr lang="el-GR" sz="2000" dirty="0">
                <a:solidFill>
                  <a:srgbClr val="000000"/>
                </a:solidFill>
              </a:rPr>
              <a:t>α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Then</a:t>
            </a:r>
            <a:r>
              <a:rPr lang="en-US" sz="2000" dirty="0">
                <a:solidFill>
                  <a:srgbClr val="000000"/>
                </a:solidFill>
              </a:rPr>
              <a:t> t1.</a:t>
            </a:r>
            <a:r>
              <a:rPr lang="el-GR" sz="2000" dirty="0">
                <a:solidFill>
                  <a:srgbClr val="000000"/>
                </a:solidFill>
              </a:rPr>
              <a:t>β</a:t>
            </a:r>
            <a:r>
              <a:rPr lang="en-US" sz="2000" dirty="0">
                <a:solidFill>
                  <a:srgbClr val="000000"/>
                </a:solidFill>
              </a:rPr>
              <a:t> =t2.</a:t>
            </a:r>
            <a:r>
              <a:rPr lang="el-GR" sz="2000" dirty="0">
                <a:solidFill>
                  <a:srgbClr val="000000"/>
                </a:solidFill>
              </a:rPr>
              <a:t>β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For R={A,B,C,D}</a:t>
            </a:r>
          </a:p>
          <a:p>
            <a:pPr>
              <a:defRPr/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sz="2000" dirty="0">
                <a:solidFill>
                  <a:srgbClr val="000000"/>
                </a:solidFill>
              </a:rPr>
              <a:t> t1.A=t2.A </a:t>
            </a:r>
            <a:r>
              <a:rPr lang="en-US" sz="2000" dirty="0">
                <a:solidFill>
                  <a:srgbClr val="FF0000"/>
                </a:solidFill>
              </a:rPr>
              <a:t>Then</a:t>
            </a:r>
            <a:r>
              <a:rPr lang="en-US" sz="2000" dirty="0">
                <a:solidFill>
                  <a:srgbClr val="000000"/>
                </a:solidFill>
              </a:rPr>
              <a:t> t1.B=t2.B  for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l-GR" sz="2000" b="1" dirty="0">
                <a:solidFill>
                  <a:srgbClr val="FF0000"/>
                </a:solidFill>
              </a:rPr>
              <a:t> →</a:t>
            </a:r>
            <a:r>
              <a:rPr lang="en-US" sz="2000" b="1" dirty="0">
                <a:solidFill>
                  <a:srgbClr val="FF0000"/>
                </a:solidFill>
              </a:rPr>
              <a:t> B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sz="2000" dirty="0">
                <a:solidFill>
                  <a:srgbClr val="000000"/>
                </a:solidFill>
              </a:rPr>
              <a:t> t1.B=t2.B </a:t>
            </a:r>
            <a:r>
              <a:rPr lang="en-US" sz="2000" dirty="0">
                <a:solidFill>
                  <a:srgbClr val="FF0000"/>
                </a:solidFill>
              </a:rPr>
              <a:t>Then</a:t>
            </a:r>
            <a:r>
              <a:rPr lang="en-US" sz="2000" dirty="0">
                <a:solidFill>
                  <a:srgbClr val="000000"/>
                </a:solidFill>
              </a:rPr>
              <a:t> t1.C=t2.C for </a:t>
            </a:r>
            <a:r>
              <a:rPr lang="en-US" sz="2000" b="1" dirty="0">
                <a:solidFill>
                  <a:srgbClr val="FF0000"/>
                </a:solidFill>
              </a:rPr>
              <a:t>B</a:t>
            </a:r>
            <a:r>
              <a:rPr lang="el-GR" sz="2000" b="1" dirty="0">
                <a:solidFill>
                  <a:srgbClr val="FF0000"/>
                </a:solidFill>
              </a:rPr>
              <a:t> →</a:t>
            </a:r>
            <a:r>
              <a:rPr lang="en-US" sz="2000" b="1" dirty="0">
                <a:solidFill>
                  <a:srgbClr val="FF0000"/>
                </a:solidFill>
              </a:rPr>
              <a:t> C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</a:rPr>
              <a:t>If</a:t>
            </a:r>
            <a:r>
              <a:rPr lang="en-US" sz="2000" dirty="0">
                <a:solidFill>
                  <a:srgbClr val="000000"/>
                </a:solidFill>
              </a:rPr>
              <a:t> t1.A=t2.A </a:t>
            </a:r>
            <a:r>
              <a:rPr lang="en-US" sz="2000" dirty="0">
                <a:solidFill>
                  <a:srgbClr val="FF0000"/>
                </a:solidFill>
              </a:rPr>
              <a:t>Then</a:t>
            </a:r>
            <a:r>
              <a:rPr lang="en-US" sz="2000" dirty="0">
                <a:solidFill>
                  <a:srgbClr val="000000"/>
                </a:solidFill>
              </a:rPr>
              <a:t> t1.C=t2.C for </a:t>
            </a:r>
            <a:r>
              <a:rPr lang="en-US" sz="2000" b="1" dirty="0">
                <a:solidFill>
                  <a:srgbClr val="FF0000"/>
                </a:solidFill>
              </a:rPr>
              <a:t>A</a:t>
            </a:r>
            <a:r>
              <a:rPr lang="el-GR" sz="2000" b="1" dirty="0">
                <a:solidFill>
                  <a:srgbClr val="FF0000"/>
                </a:solidFill>
              </a:rPr>
              <a:t> →</a:t>
            </a:r>
            <a:r>
              <a:rPr lang="en-US" sz="2000" b="1" dirty="0">
                <a:solidFill>
                  <a:srgbClr val="FF0000"/>
                </a:solidFill>
              </a:rPr>
              <a:t> C</a:t>
            </a:r>
          </a:p>
          <a:p>
            <a:pPr>
              <a:defRPr/>
            </a:pPr>
            <a:endParaRPr lang="en-US" sz="2000" b="1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2000" b="1" dirty="0">
                <a:solidFill>
                  <a:srgbClr val="333333"/>
                </a:solidFill>
              </a:rPr>
              <a:t>We first check the </a:t>
            </a:r>
            <a:r>
              <a:rPr lang="en-US" sz="2000" b="1" dirty="0">
                <a:solidFill>
                  <a:srgbClr val="FF0000"/>
                </a:solidFill>
              </a:rPr>
              <a:t>first part, if it TRUE</a:t>
            </a:r>
          </a:p>
          <a:p>
            <a:pPr>
              <a:defRPr/>
            </a:pPr>
            <a:r>
              <a:rPr lang="en-US" sz="2000" b="1" dirty="0">
                <a:solidFill>
                  <a:srgbClr val="333333"/>
                </a:solidFill>
              </a:rPr>
              <a:t>then we will go</a:t>
            </a:r>
            <a:r>
              <a:rPr lang="en-US" sz="2000" b="1" dirty="0">
                <a:solidFill>
                  <a:srgbClr val="FF0000"/>
                </a:solidFill>
              </a:rPr>
              <a:t> for 2</a:t>
            </a:r>
            <a:r>
              <a:rPr lang="en-US" sz="2000" b="1" baseline="30000" dirty="0">
                <a:solidFill>
                  <a:srgbClr val="FF0000"/>
                </a:solidFill>
              </a:rPr>
              <a:t>nd</a:t>
            </a:r>
            <a:r>
              <a:rPr lang="en-US" sz="2000" b="1" dirty="0">
                <a:solidFill>
                  <a:srgbClr val="FF0000"/>
                </a:solidFill>
              </a:rPr>
              <a:t> part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88487E-2CC5-4626-BF73-D1AA7AD72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00DFE74-B805-428B-A681-AEB2215443C9}"/>
              </a:ext>
            </a:extLst>
          </p:cNvPr>
          <p:cNvGraphicFramePr>
            <a:graphicFrameLocks noGrp="1"/>
          </p:cNvGraphicFramePr>
          <p:nvPr/>
        </p:nvGraphicFramePr>
        <p:xfrm>
          <a:off x="3619500" y="858838"/>
          <a:ext cx="17145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1517" name="TextBox 3">
            <a:extLst>
              <a:ext uri="{FF2B5EF4-FFF2-40B4-BE49-F238E27FC236}">
                <a16:creationId xmlns:a16="http://schemas.microsoft.com/office/drawing/2014/main" id="{29A045E2-81BD-44F0-B5E4-10920B3B8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0575" y="3098800"/>
            <a:ext cx="5327650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</a:rPr>
              <a:t>If</a:t>
            </a:r>
            <a:r>
              <a:rPr kumimoji="0" lang="en-US" altLang="en-US" sz="1800">
                <a:solidFill>
                  <a:srgbClr val="000000"/>
                </a:solidFill>
              </a:rPr>
              <a:t> t1.A=t2.A </a:t>
            </a:r>
            <a:r>
              <a:rPr kumimoji="0" lang="en-US" altLang="en-US" sz="1800">
                <a:solidFill>
                  <a:srgbClr val="FF0000"/>
                </a:solidFill>
              </a:rPr>
              <a:t>Then</a:t>
            </a:r>
            <a:r>
              <a:rPr kumimoji="0" lang="en-US" altLang="en-US" sz="1800">
                <a:solidFill>
                  <a:srgbClr val="000000"/>
                </a:solidFill>
              </a:rPr>
              <a:t> t1.B=t2.B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</a:rPr>
              <a:t>If</a:t>
            </a:r>
            <a:r>
              <a:rPr kumimoji="0" lang="en-US" altLang="en-US" sz="1800">
                <a:solidFill>
                  <a:srgbClr val="000000"/>
                </a:solidFill>
              </a:rPr>
              <a:t> t1.A=t2.A </a:t>
            </a:r>
            <a:r>
              <a:rPr kumimoji="0" lang="en-US" altLang="en-US" sz="1800">
                <a:solidFill>
                  <a:srgbClr val="FF0000"/>
                </a:solidFill>
              </a:rPr>
              <a:t>Then</a:t>
            </a:r>
            <a:r>
              <a:rPr kumimoji="0" lang="en-US" altLang="en-US" sz="1800">
                <a:solidFill>
                  <a:srgbClr val="000000"/>
                </a:solidFill>
              </a:rPr>
              <a:t> t1.C=t2.C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000000"/>
                </a:solidFill>
              </a:rPr>
              <a:t>There is no </a:t>
            </a:r>
            <a:r>
              <a:rPr kumimoji="0" lang="en-US" altLang="en-US" sz="1800" b="1">
                <a:solidFill>
                  <a:srgbClr val="000000"/>
                </a:solidFill>
              </a:rPr>
              <a:t>duplicate</a:t>
            </a:r>
            <a:r>
              <a:rPr kumimoji="0" lang="en-US" altLang="en-US" sz="1800">
                <a:solidFill>
                  <a:srgbClr val="000000"/>
                </a:solidFill>
              </a:rPr>
              <a:t> value for A,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000000"/>
                </a:solidFill>
              </a:rPr>
              <a:t>That’s means, </a:t>
            </a:r>
            <a:r>
              <a:rPr kumimoji="0" lang="en-US" altLang="en-US" sz="1800" b="1">
                <a:solidFill>
                  <a:srgbClr val="FF0000"/>
                </a:solidFill>
              </a:rPr>
              <a:t>for each value of A,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000000"/>
                </a:solidFill>
              </a:rPr>
              <a:t>we can determine corresponding value of B and 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000000"/>
                </a:solidFill>
              </a:rPr>
              <a:t>That means: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A</a:t>
            </a:r>
            <a:r>
              <a:rPr kumimoji="0" lang="el-GR" altLang="en-US" sz="1800" b="1">
                <a:solidFill>
                  <a:srgbClr val="FF0000"/>
                </a:solidFill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</a:rPr>
              <a:t> B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000000"/>
                </a:solidFill>
              </a:rPr>
              <a:t>and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A</a:t>
            </a:r>
            <a:r>
              <a:rPr kumimoji="0" lang="el-GR" altLang="en-US" sz="1800" b="1">
                <a:solidFill>
                  <a:srgbClr val="FF0000"/>
                </a:solidFill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</a:rPr>
              <a:t> 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That means: A</a:t>
            </a:r>
            <a:r>
              <a:rPr kumimoji="0" lang="el-GR" altLang="en-US" sz="1800" b="1">
                <a:solidFill>
                  <a:srgbClr val="FF0000"/>
                </a:solidFill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</a:rPr>
              <a:t> BC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DF13D8-FD6A-4B25-B372-03D03576D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95C2C48-963C-40B5-9DB4-4B5935E2ABC6}"/>
              </a:ext>
            </a:extLst>
          </p:cNvPr>
          <p:cNvGraphicFramePr>
            <a:graphicFrameLocks noGrp="1"/>
          </p:cNvGraphicFramePr>
          <p:nvPr/>
        </p:nvGraphicFramePr>
        <p:xfrm>
          <a:off x="3619500" y="858838"/>
          <a:ext cx="17145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3565" name="TextBox 3">
            <a:extLst>
              <a:ext uri="{FF2B5EF4-FFF2-40B4-BE49-F238E27FC236}">
                <a16:creationId xmlns:a16="http://schemas.microsoft.com/office/drawing/2014/main" id="{0208187B-D65C-42F3-A135-B2595BBF0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4138" y="2905125"/>
            <a:ext cx="62452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FF0000"/>
                </a:solidFill>
              </a:rPr>
              <a:t>If</a:t>
            </a:r>
            <a:r>
              <a:rPr kumimoji="0" lang="en-US" altLang="en-US">
                <a:solidFill>
                  <a:srgbClr val="000000"/>
                </a:solidFill>
              </a:rPr>
              <a:t> t1.BC=t2.BC </a:t>
            </a:r>
            <a:r>
              <a:rPr kumimoji="0" lang="en-US" altLang="en-US">
                <a:solidFill>
                  <a:srgbClr val="FF0000"/>
                </a:solidFill>
              </a:rPr>
              <a:t>Then</a:t>
            </a:r>
            <a:r>
              <a:rPr kumimoji="0" lang="en-US" altLang="en-US">
                <a:solidFill>
                  <a:srgbClr val="000000"/>
                </a:solidFill>
              </a:rPr>
              <a:t> t1.A=t2.A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</a:rPr>
              <a:t>There is no </a:t>
            </a:r>
            <a:r>
              <a:rPr kumimoji="0" lang="en-US" altLang="en-US" b="1">
                <a:solidFill>
                  <a:srgbClr val="000000"/>
                </a:solidFill>
              </a:rPr>
              <a:t>duplicate</a:t>
            </a:r>
            <a:r>
              <a:rPr kumimoji="0" lang="en-US" altLang="en-US">
                <a:solidFill>
                  <a:srgbClr val="000000"/>
                </a:solidFill>
              </a:rPr>
              <a:t> value for BC,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</a:rPr>
              <a:t>That’s means, for each value of BC,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</a:rPr>
              <a:t>we can determine corresponding value of A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</a:rPr>
              <a:t>That means: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BC</a:t>
            </a:r>
            <a:r>
              <a:rPr kumimoji="0" lang="el-GR" altLang="en-US" b="1">
                <a:solidFill>
                  <a:srgbClr val="FF0000"/>
                </a:solidFill>
              </a:rPr>
              <a:t>→</a:t>
            </a:r>
            <a:r>
              <a:rPr kumimoji="0" lang="en-US" altLang="en-US" b="1">
                <a:solidFill>
                  <a:srgbClr val="FF0000"/>
                </a:solidFill>
              </a:rPr>
              <a:t> 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3">
            <a:extLst>
              <a:ext uri="{FF2B5EF4-FFF2-40B4-BE49-F238E27FC236}">
                <a16:creationId xmlns:a16="http://schemas.microsoft.com/office/drawing/2014/main" id="{800FDF4E-7C0A-46B4-BC2D-64138186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013"/>
            <a:ext cx="91440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18FC51-5643-4F1C-AF48-DB2480E8C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400" y="146050"/>
            <a:ext cx="7556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000000"/>
                </a:solidFill>
              </a:rPr>
              <a:t>We say that the functional dependency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000000"/>
                </a:solidFill>
              </a:rPr>
              <a:t>branch-name → assets </a:t>
            </a:r>
            <a:r>
              <a:rPr kumimoji="0" lang="en-US" altLang="en-US" sz="2400">
                <a:solidFill>
                  <a:srgbClr val="000000"/>
                </a:solidFill>
              </a:rPr>
              <a:t>holds on Lending-schema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C67AF-2077-43BA-8018-04E6FB9E3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DD41E88-FA78-4A7D-9BD6-B40C4529C045}"/>
              </a:ext>
            </a:extLst>
          </p:cNvPr>
          <p:cNvGraphicFramePr>
            <a:graphicFrameLocks noGrp="1"/>
          </p:cNvGraphicFramePr>
          <p:nvPr/>
        </p:nvGraphicFramePr>
        <p:xfrm>
          <a:off x="3619500" y="858838"/>
          <a:ext cx="17145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5613" name="TextBox 3">
            <a:extLst>
              <a:ext uri="{FF2B5EF4-FFF2-40B4-BE49-F238E27FC236}">
                <a16:creationId xmlns:a16="http://schemas.microsoft.com/office/drawing/2014/main" id="{68BC9C30-AE67-4FAA-9A72-D2FBB2789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2878138"/>
            <a:ext cx="8412163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FF0000"/>
                </a:solidFill>
              </a:rPr>
              <a:t>If</a:t>
            </a:r>
            <a:r>
              <a:rPr kumimoji="0" lang="en-US" altLang="en-US" sz="1800" dirty="0">
                <a:solidFill>
                  <a:srgbClr val="000000"/>
                </a:solidFill>
              </a:rPr>
              <a:t> t1.B=t2.B </a:t>
            </a:r>
            <a:r>
              <a:rPr kumimoji="0" lang="en-US" altLang="en-US" sz="1800" dirty="0">
                <a:solidFill>
                  <a:srgbClr val="FF0000"/>
                </a:solidFill>
              </a:rPr>
              <a:t>Then</a:t>
            </a:r>
            <a:r>
              <a:rPr kumimoji="0" lang="en-US" altLang="en-US" sz="1800" dirty="0">
                <a:solidFill>
                  <a:srgbClr val="000000"/>
                </a:solidFill>
              </a:rPr>
              <a:t> t1.C=t2.C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Lets check first two records: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>
                <a:solidFill>
                  <a:srgbClr val="333333"/>
                </a:solidFill>
              </a:rPr>
              <a:t>1=1</a:t>
            </a:r>
            <a:r>
              <a:rPr kumimoji="0" lang="en-US" altLang="en-US" sz="1800" dirty="0">
                <a:solidFill>
                  <a:srgbClr val="000000"/>
                </a:solidFill>
              </a:rPr>
              <a:t> (for t1.B=t2.B ) but </a:t>
            </a:r>
            <a:r>
              <a:rPr kumimoji="0" lang="en-US" altLang="en-US" sz="1800" b="1" dirty="0">
                <a:solidFill>
                  <a:srgbClr val="333333"/>
                </a:solidFill>
              </a:rPr>
              <a:t>1 ≠ 2 </a:t>
            </a:r>
            <a:r>
              <a:rPr kumimoji="0" lang="en-US" altLang="en-US" sz="1800" dirty="0">
                <a:solidFill>
                  <a:srgbClr val="000000"/>
                </a:solidFill>
              </a:rPr>
              <a:t>( t1.C ≠  t2.C)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That means,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If we ask, what will </a:t>
            </a:r>
            <a:r>
              <a:rPr kumimoji="0" lang="en-US" altLang="en-US" sz="1800" b="1" dirty="0">
                <a:solidFill>
                  <a:srgbClr val="000000"/>
                </a:solidFill>
              </a:rPr>
              <a:t>corresponding value of C for B=1</a:t>
            </a:r>
            <a:r>
              <a:rPr kumimoji="0" lang="en-US" altLang="en-US" sz="1800" dirty="0">
                <a:solidFill>
                  <a:srgbClr val="000000"/>
                </a:solidFill>
              </a:rPr>
              <a:t>,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There are TWO corresponding </a:t>
            </a:r>
            <a:r>
              <a:rPr kumimoji="0" lang="en-US" altLang="en-US" sz="1800" b="1" dirty="0">
                <a:solidFill>
                  <a:srgbClr val="000000"/>
                </a:solidFill>
              </a:rPr>
              <a:t>values for C, 1 and 2, </a:t>
            </a:r>
            <a:r>
              <a:rPr kumimoji="0" lang="en-US" altLang="en-US" sz="1800" dirty="0">
                <a:solidFill>
                  <a:srgbClr val="000000"/>
                </a:solidFill>
              </a:rPr>
              <a:t>which will be returned ?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Thank means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>
                <a:solidFill>
                  <a:srgbClr val="FF0000"/>
                </a:solidFill>
              </a:rPr>
              <a:t>B→ C </a:t>
            </a:r>
            <a:r>
              <a:rPr kumimoji="0" lang="en-US" altLang="en-US" sz="1800" dirty="0">
                <a:solidFill>
                  <a:srgbClr val="000000"/>
                </a:solidFill>
              </a:rPr>
              <a:t>becomes False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Same way: </a:t>
            </a:r>
            <a:r>
              <a:rPr kumimoji="0" lang="en-US" altLang="en-US" sz="1800" b="1" dirty="0">
                <a:solidFill>
                  <a:srgbClr val="FF0000"/>
                </a:solidFill>
              </a:rPr>
              <a:t>B→ A, C→ B, becomes False</a:t>
            </a:r>
            <a:endParaRPr kumimoji="0" lang="en-US" altLang="en-US" sz="180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dirty="0">
              <a:solidFill>
                <a:srgbClr val="00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000000"/>
                </a:solidFill>
              </a:rPr>
              <a:t> </a:t>
            </a:r>
            <a:endParaRPr kumimoji="0" lang="en-US" altLang="en-US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224FC4-D200-4CD8-AF8B-E5971C3B7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 Preservation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D4FDE80-4642-469D-93E1-F5E4FD14E6F5}"/>
              </a:ext>
            </a:extLst>
          </p:cNvPr>
          <p:cNvGraphicFramePr>
            <a:graphicFrameLocks noGrp="1"/>
          </p:cNvGraphicFramePr>
          <p:nvPr/>
        </p:nvGraphicFramePr>
        <p:xfrm>
          <a:off x="2463800" y="1290638"/>
          <a:ext cx="1143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7655" name="TextBox 3">
            <a:extLst>
              <a:ext uri="{FF2B5EF4-FFF2-40B4-BE49-F238E27FC236}">
                <a16:creationId xmlns:a16="http://schemas.microsoft.com/office/drawing/2014/main" id="{604FC4C8-9A27-49BA-A534-41C7A5D37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0" y="3429000"/>
            <a:ext cx="19732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</a:rPr>
              <a:t>R1 = [AB}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A</a:t>
            </a:r>
            <a:r>
              <a:rPr kumimoji="0" lang="el-GR" altLang="en-US" sz="1800" b="1">
                <a:solidFill>
                  <a:srgbClr val="FF0000"/>
                </a:solidFill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</a:rPr>
              <a:t> B True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B</a:t>
            </a:r>
            <a:r>
              <a:rPr kumimoji="0" lang="el-GR" altLang="en-US" sz="1800" b="1">
                <a:solidFill>
                  <a:srgbClr val="FF0000"/>
                </a:solidFill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</a:rPr>
              <a:t> A False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4F69ACF-EF13-41B4-B33A-7AD0F6846620}"/>
              </a:ext>
            </a:extLst>
          </p:cNvPr>
          <p:cNvGraphicFramePr>
            <a:graphicFrameLocks noGrp="1"/>
          </p:cNvGraphicFramePr>
          <p:nvPr/>
        </p:nvGraphicFramePr>
        <p:xfrm>
          <a:off x="5486400" y="1290638"/>
          <a:ext cx="1143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7676" name="TextBox 7">
            <a:extLst>
              <a:ext uri="{FF2B5EF4-FFF2-40B4-BE49-F238E27FC236}">
                <a16:creationId xmlns:a16="http://schemas.microsoft.com/office/drawing/2014/main" id="{3E79EC90-F75A-4FBD-834A-2AE10C386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5125" y="3429000"/>
            <a:ext cx="19748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</a:rPr>
              <a:t>R1 = [BC}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B</a:t>
            </a:r>
            <a:r>
              <a:rPr kumimoji="0" lang="el-GR" altLang="en-US" sz="1800" b="1">
                <a:solidFill>
                  <a:srgbClr val="FF0000"/>
                </a:solidFill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</a:rPr>
              <a:t> C False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C</a:t>
            </a:r>
            <a:r>
              <a:rPr kumimoji="0" lang="el-GR" altLang="en-US" sz="1800" b="1">
                <a:solidFill>
                  <a:srgbClr val="FF0000"/>
                </a:solidFill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</a:rPr>
              <a:t> B False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7C84F3-E572-4738-B22D-214D61730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 Preservation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3338DF-C299-47E7-9AC6-B8B8B6496AF4}"/>
              </a:ext>
            </a:extLst>
          </p:cNvPr>
          <p:cNvGraphicFramePr>
            <a:graphicFrameLocks noGrp="1"/>
          </p:cNvGraphicFramePr>
          <p:nvPr/>
        </p:nvGraphicFramePr>
        <p:xfrm>
          <a:off x="4262438" y="1336675"/>
          <a:ext cx="1143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9703" name="TextBox 3">
            <a:extLst>
              <a:ext uri="{FF2B5EF4-FFF2-40B4-BE49-F238E27FC236}">
                <a16:creationId xmlns:a16="http://schemas.microsoft.com/office/drawing/2014/main" id="{C3A0B792-676F-4BFF-B512-4E6690635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4475" y="3816350"/>
            <a:ext cx="1974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</a:rPr>
              <a:t>R1 = [AB}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F1= {A</a:t>
            </a:r>
            <a:r>
              <a:rPr kumimoji="0" lang="el-GR" altLang="en-US" sz="1800" b="1">
                <a:solidFill>
                  <a:srgbClr val="FF0000"/>
                </a:solidFill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</a:rPr>
              <a:t> B}</a:t>
            </a:r>
            <a:r>
              <a:rPr kumimoji="0" lang="en-US" altLang="en-US" sz="1800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9A3F899-1447-4D7A-93F9-F2DE97FE0891}"/>
              </a:ext>
            </a:extLst>
          </p:cNvPr>
          <p:cNvGraphicFramePr>
            <a:graphicFrameLocks noGrp="1"/>
          </p:cNvGraphicFramePr>
          <p:nvPr/>
        </p:nvGraphicFramePr>
        <p:xfrm>
          <a:off x="6507163" y="1336675"/>
          <a:ext cx="1143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9724" name="TextBox 7">
            <a:extLst>
              <a:ext uri="{FF2B5EF4-FFF2-40B4-BE49-F238E27FC236}">
                <a16:creationId xmlns:a16="http://schemas.microsoft.com/office/drawing/2014/main" id="{5C39CE35-61E5-4FDA-AE17-D0D524577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7163" y="3757613"/>
            <a:ext cx="1495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</a:rPr>
              <a:t>R1 = [BC}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F2= { }</a:t>
            </a:r>
            <a:r>
              <a:rPr kumimoji="0" lang="en-US" altLang="en-US" sz="1800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D54E8333-D382-4C30-B463-6423E51E174A}"/>
              </a:ext>
            </a:extLst>
          </p:cNvPr>
          <p:cNvGraphicFramePr>
            <a:graphicFrameLocks noGrp="1"/>
          </p:cNvGraphicFramePr>
          <p:nvPr/>
        </p:nvGraphicFramePr>
        <p:xfrm>
          <a:off x="1154113" y="1336675"/>
          <a:ext cx="1714500" cy="1843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2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9751" name="TextBox 8">
            <a:extLst>
              <a:ext uri="{FF2B5EF4-FFF2-40B4-BE49-F238E27FC236}">
                <a16:creationId xmlns:a16="http://schemas.microsoft.com/office/drawing/2014/main" id="{C2FBA86B-F5C0-401F-8B5A-A5F036FCE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3938" y="3830638"/>
            <a:ext cx="2439987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</a:rPr>
              <a:t>R={ABC}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F= {BC</a:t>
            </a:r>
            <a:r>
              <a:rPr kumimoji="0" lang="el-GR" altLang="en-US" sz="1800" b="1">
                <a:solidFill>
                  <a:srgbClr val="FF0000"/>
                </a:solidFill>
              </a:rPr>
              <a:t>→</a:t>
            </a:r>
            <a:r>
              <a:rPr kumimoji="0" lang="en-US" altLang="en-US" sz="1800" b="1">
                <a:solidFill>
                  <a:srgbClr val="FF0000"/>
                </a:solidFill>
              </a:rPr>
              <a:t> A, A</a:t>
            </a:r>
            <a:r>
              <a:rPr kumimoji="0" lang="el-GR" altLang="en-US" sz="1800" b="1">
                <a:solidFill>
                  <a:srgbClr val="FF0000"/>
                </a:solidFill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</a:rPr>
              <a:t> BC}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solidFill>
                <a:srgbClr val="FF0000"/>
              </a:solidFill>
            </a:endParaRPr>
          </a:p>
        </p:txBody>
      </p:sp>
      <p:sp>
        <p:nvSpPr>
          <p:cNvPr id="199752" name="TextBox 9">
            <a:extLst>
              <a:ext uri="{FF2B5EF4-FFF2-40B4-BE49-F238E27FC236}">
                <a16:creationId xmlns:a16="http://schemas.microsoft.com/office/drawing/2014/main" id="{693E5A41-2F91-4C42-B7BF-774F489AE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4475" y="4945063"/>
            <a:ext cx="394335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</a:rPr>
              <a:t>F´= F1 </a:t>
            </a:r>
            <a:r>
              <a:rPr kumimoji="0" lang="el-GR" altLang="en-US" sz="1800" b="1">
                <a:solidFill>
                  <a:srgbClr val="333333"/>
                </a:solidFill>
              </a:rPr>
              <a:t>υ</a:t>
            </a:r>
            <a:r>
              <a:rPr kumimoji="0" lang="en-US" altLang="en-US" sz="1800" b="1">
                <a:solidFill>
                  <a:srgbClr val="333333"/>
                </a:solidFill>
              </a:rPr>
              <a:t> F2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</a:rPr>
              <a:t>   = {A</a:t>
            </a:r>
            <a:r>
              <a:rPr kumimoji="0" lang="el-GR" altLang="en-US" sz="1800" b="1">
                <a:solidFill>
                  <a:srgbClr val="333333"/>
                </a:solidFill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</a:rPr>
              <a:t> B}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solidFill>
                <a:srgbClr val="333333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</a:rPr>
              <a:t>Therefore, F´ </a:t>
            </a:r>
            <a:r>
              <a:rPr kumimoji="0" lang="en-US" altLang="en-US" sz="1800" b="1">
                <a:solidFill>
                  <a:srgbClr val="333333"/>
                </a:solidFill>
                <a:sym typeface="Symbol" panose="05050102010706020507" pitchFamily="18" charset="2"/>
              </a:rPr>
              <a:t></a:t>
            </a:r>
            <a:r>
              <a:rPr kumimoji="0" lang="en-US" altLang="en-US" sz="1800" b="1">
                <a:solidFill>
                  <a:srgbClr val="333333"/>
                </a:solidFill>
              </a:rPr>
              <a:t> F Becomes False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NOT dependency preserving</a:t>
            </a:r>
            <a:r>
              <a:rPr kumimoji="0" lang="en-US" altLang="en-US" sz="1800">
                <a:solidFill>
                  <a:srgbClr val="000000"/>
                </a:solidFill>
              </a:rPr>
              <a:t>	 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860D5-2C82-424D-ABDF-CD013C9DC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68275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 Preservation</a:t>
            </a:r>
          </a:p>
        </p:txBody>
      </p:sp>
      <p:sp>
        <p:nvSpPr>
          <p:cNvPr id="201731" name="TextBox 1">
            <a:extLst>
              <a:ext uri="{FF2B5EF4-FFF2-40B4-BE49-F238E27FC236}">
                <a16:creationId xmlns:a16="http://schemas.microsoft.com/office/drawing/2014/main" id="{28261CD6-855C-452E-8037-6466C1C1F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801813"/>
            <a:ext cx="6632575" cy="181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= {ABCDE}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{A</a:t>
            </a:r>
            <a:r>
              <a:rPr kumimoji="0" lang="el-GR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B</a:t>
            </a:r>
            <a:r>
              <a:rPr kumimoji="0" lang="el-GR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C</a:t>
            </a:r>
            <a:r>
              <a:rPr kumimoji="0" lang="el-GR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D, D</a:t>
            </a:r>
            <a:r>
              <a:rPr kumimoji="0" lang="el-GR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 = {ABC}        R2 = {CDE}</a:t>
            </a:r>
            <a:r>
              <a:rPr kumimoji="0" lang="en-US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54C3A1-B18A-436F-B71A-1FB697D60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 Preservation</a:t>
            </a:r>
          </a:p>
        </p:txBody>
      </p:sp>
      <p:sp>
        <p:nvSpPr>
          <p:cNvPr id="203779" name="TextBox 1">
            <a:extLst>
              <a:ext uri="{FF2B5EF4-FFF2-40B4-BE49-F238E27FC236}">
                <a16:creationId xmlns:a16="http://schemas.microsoft.com/office/drawing/2014/main" id="{40E88BFA-AF28-485C-919A-FA3CBA795A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741363"/>
            <a:ext cx="8926512" cy="637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= {ABCDE}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{A</a:t>
            </a:r>
            <a:r>
              <a:rPr kumimoji="0" lang="el-GR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B</a:t>
            </a:r>
            <a:r>
              <a:rPr kumimoji="0" lang="el-GR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C</a:t>
            </a:r>
            <a:r>
              <a:rPr kumimoji="0" lang="el-GR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D, D</a:t>
            </a:r>
            <a:r>
              <a:rPr kumimoji="0" lang="el-GR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 = {ABC}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altLang="en-US" sz="24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ABCD </a:t>
            </a:r>
            <a:r>
              <a:rPr kumimoji="0" lang="en-US" altLang="en-US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en-US" altLang="en-US" sz="2400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A as Trivial, D is not in R1</a:t>
            </a: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=BC	Therefore,  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BC …...(1)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altLang="en-US" sz="24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BCDA </a:t>
            </a:r>
            <a:r>
              <a:rPr kumimoji="0" lang="en-US" altLang="en-US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en-US" altLang="en-US" sz="2400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B as Trivial, D is not in R1</a:t>
            </a: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=CA	Therefore,  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 ……(2)</a:t>
            </a:r>
            <a:endParaRPr kumimoji="0" lang="en-US" altLang="en-US" sz="24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en-US" sz="24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CDAB </a:t>
            </a:r>
            <a:r>
              <a:rPr kumimoji="0" lang="en-US" altLang="en-US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en-US" altLang="en-US" sz="2400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C as Trivial, D is not in R1</a:t>
            </a: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=AB	Therefore,  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 ……(3)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kumimoji="0" lang="en-US" altLang="en-US" sz="24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ABCD </a:t>
            </a:r>
            <a:r>
              <a:rPr kumimoji="0" lang="en-US" altLang="en-US" sz="240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en-US" altLang="en-US" sz="2400" i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AB as Trivial, D is not in R1</a:t>
            </a:r>
            <a:r>
              <a:rPr kumimoji="0" lang="en-US" altLang="en-US" sz="24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=C	Therefore, </a:t>
            </a:r>
            <a:r>
              <a:rPr kumimoji="0"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……(4)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redundant since from (1), A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A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way, </a:t>
            </a: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r>
              <a:rPr kumimoji="0" lang="en-US" altLang="en-US" sz="24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altLang="en-US" sz="24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kumimoji="0" lang="en-US" altLang="en-US" sz="2400" baseline="30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redundant </a:t>
            </a:r>
            <a:r>
              <a:rPr kumimoji="0"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kumimoji="0"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en-US" sz="2400" b="1" baseline="300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Trivial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 = {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BC, B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CA, C</a:t>
            </a:r>
            <a:r>
              <a:rPr kumimoji="0" lang="el-GR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 }</a:t>
            </a:r>
            <a:endParaRPr kumimoji="0" lang="en-US" altLang="en-US" sz="2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TextBox 1">
            <a:extLst>
              <a:ext uri="{FF2B5EF4-FFF2-40B4-BE49-F238E27FC236}">
                <a16:creationId xmlns:a16="http://schemas.microsoft.com/office/drawing/2014/main" id="{2D7DD363-438C-4341-9853-6F2248F07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3" y="261938"/>
            <a:ext cx="83058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= {ABCDE}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= {A</a:t>
            </a:r>
            <a:r>
              <a:rPr kumimoji="0" lang="el-GR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B</a:t>
            </a:r>
            <a:r>
              <a:rPr kumimoji="0" lang="el-GR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C</a:t>
            </a:r>
            <a:r>
              <a:rPr kumimoji="0" lang="el-GR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D, D</a:t>
            </a:r>
            <a:r>
              <a:rPr kumimoji="0" lang="el-GR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 = {CDE}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n-US" alt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CDAB </a:t>
            </a:r>
            <a:r>
              <a:rPr kumimoji="0"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en-US" altLang="en-US" sz="2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C as Trivial, AB is not in R2</a:t>
            </a: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=D	Therefore,  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 …...(5)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alt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DBAC </a:t>
            </a:r>
            <a:r>
              <a:rPr kumimoji="0"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en-US" altLang="en-US" sz="2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D as Trivial, AB is not in R2</a:t>
            </a: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=C	Therefore,  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……(6)</a:t>
            </a:r>
            <a:endParaRPr kumimoji="0" lang="en-US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n-US" alt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E </a:t>
            </a:r>
            <a:r>
              <a:rPr kumimoji="0"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en-US" altLang="en-US" sz="2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E as Trivial</a:t>
            </a: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={ }	 </a:t>
            </a:r>
            <a:endParaRPr kumimoji="0" lang="en-US" altLang="en-US" sz="24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</a:t>
            </a:r>
            <a:r>
              <a:rPr kumimoji="0" lang="en-US" alt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CD </a:t>
            </a:r>
            <a:r>
              <a:rPr kumimoji="0"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en-US" altLang="en-US" sz="2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CD as Trivial, </a:t>
            </a: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kumimoji="0" lang="en-US" altLang="en-US" sz="2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not in R2</a:t>
            </a: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={  }	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kumimoji="0" lang="en-US" alt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= DEABC </a:t>
            </a:r>
            <a:r>
              <a:rPr kumimoji="0" lang="en-US" altLang="en-US" sz="2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kumimoji="0" lang="en-US" altLang="en-US" sz="2400" i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DE as Trivial, AB is not in R2</a:t>
            </a:r>
            <a:r>
              <a:rPr kumimoji="0"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Therefore, </a:t>
            </a:r>
            <a:r>
              <a:rPr kumimoji="0"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</a:t>
            </a:r>
            <a:r>
              <a:rPr kumimoji="0"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……(4)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redundant since from (6), D</a:t>
            </a:r>
            <a:r>
              <a:rPr kumimoji="0"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way, </a:t>
            </a: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kumimoji="0" lang="en-US" altLang="en-US" sz="24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redundant </a:t>
            </a:r>
            <a:r>
              <a:rPr kumimoji="0"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kumimoji="0"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CDE</a:t>
            </a:r>
            <a:r>
              <a:rPr kumimoji="0" lang="en-US" altLang="en-US" sz="2400" b="1" baseline="30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Trivial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 = {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 , D</a:t>
            </a:r>
            <a:r>
              <a:rPr kumimoji="0"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}</a:t>
            </a:r>
            <a:endParaRPr kumimoji="0" lang="en-US" alt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529116-FF53-4DBE-9FC0-638A7BA0E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68275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 Preservation</a:t>
            </a:r>
          </a:p>
        </p:txBody>
      </p:sp>
      <p:sp>
        <p:nvSpPr>
          <p:cNvPr id="207875" name="TextBox 3">
            <a:extLst>
              <a:ext uri="{FF2B5EF4-FFF2-40B4-BE49-F238E27FC236}">
                <a16:creationId xmlns:a16="http://schemas.microsoft.com/office/drawing/2014/main" id="{022AC417-DE00-428D-B59A-EE7148E755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1828800"/>
            <a:ext cx="6591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R1 = {ABC}      F1 = {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BC, B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 }</a:t>
            </a:r>
            <a:endParaRPr kumimoji="0" lang="en-US" altLang="en-US" sz="1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876" name="TextBox 5">
            <a:extLst>
              <a:ext uri="{FF2B5EF4-FFF2-40B4-BE49-F238E27FC236}">
                <a16:creationId xmlns:a16="http://schemas.microsoft.com/office/drawing/2014/main" id="{E3961343-80E2-417A-96FA-6C38C1EC8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236220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 = {CDE}</a:t>
            </a:r>
            <a:r>
              <a:rPr kumimoji="0" lang="en-US" altLang="en-US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kumimoji="0" lang="en-US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F2 = {</a:t>
            </a:r>
            <a:r>
              <a:rPr kumimoji="0" lang="en-US" alt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l-GR" alt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 , D</a:t>
            </a:r>
            <a:r>
              <a:rPr kumimoji="0" lang="el-GR" alt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}</a:t>
            </a:r>
            <a:endParaRPr kumimoji="0" lang="en-US" alt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877" name="TextBox 7">
            <a:extLst>
              <a:ext uri="{FF2B5EF4-FFF2-40B4-BE49-F238E27FC236}">
                <a16:creationId xmlns:a16="http://schemas.microsoft.com/office/drawing/2014/main" id="{D2AE7737-D816-430D-BD47-5846232E7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1362075"/>
            <a:ext cx="7048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= {ABCDE}   F = {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B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D, D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kumimoji="0" lang="en-US" altLang="en-US" sz="1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en-US" altLang="en-US" sz="1800">
              <a:solidFill>
                <a:srgbClr val="000000"/>
              </a:solidFill>
            </a:endParaRPr>
          </a:p>
        </p:txBody>
      </p:sp>
      <p:sp>
        <p:nvSpPr>
          <p:cNvPr id="207878" name="TextBox 9">
            <a:extLst>
              <a:ext uri="{FF2B5EF4-FFF2-40B4-BE49-F238E27FC236}">
                <a16:creationId xmlns:a16="http://schemas.microsoft.com/office/drawing/2014/main" id="{DDF35BA7-89C0-43D5-9D46-61F88E526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105150"/>
            <a:ext cx="8061325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</a:rPr>
              <a:t>F´= F1 </a:t>
            </a:r>
            <a:r>
              <a:rPr kumimoji="0" lang="el-GR" altLang="en-US" sz="1800" b="1">
                <a:solidFill>
                  <a:srgbClr val="333333"/>
                </a:solidFill>
              </a:rPr>
              <a:t>υ</a:t>
            </a:r>
            <a:r>
              <a:rPr kumimoji="0" lang="en-US" altLang="en-US" sz="1800" b="1">
                <a:solidFill>
                  <a:srgbClr val="333333"/>
                </a:solidFill>
              </a:rPr>
              <a:t> F2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</a:rPr>
              <a:t>   = </a:t>
            </a:r>
            <a:r>
              <a:rPr kumimoji="0"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BC, B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 } </a:t>
            </a:r>
            <a:r>
              <a:rPr kumimoji="0" lang="el-GR" altLang="en-US" sz="1800" b="1">
                <a:solidFill>
                  <a:srgbClr val="333333"/>
                </a:solidFill>
              </a:rPr>
              <a:t>υ</a:t>
            </a:r>
            <a:r>
              <a:rPr kumimoji="0" lang="en-US" altLang="en-US" sz="1800" b="1">
                <a:solidFill>
                  <a:srgbClr val="333333"/>
                </a:solidFill>
              </a:rPr>
              <a:t> </a:t>
            </a:r>
            <a:r>
              <a:rPr kumimoji="0"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 , D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= {A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A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B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B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 , D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= 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{A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 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 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= 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{A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C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 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</a:t>
            </a:r>
            <a:r>
              <a:rPr kumimoji="0" lang="el-GR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Since D+ = {DCAB} so, 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</a:rPr>
              <a:t>Therefore, F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1">
                <a:solidFill>
                  <a:srgbClr val="333333"/>
                </a:solidFill>
              </a:rPr>
              <a:t>F´   and  F´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kumimoji="0" lang="en-US" altLang="en-US" sz="1800" b="1">
                <a:solidFill>
                  <a:srgbClr val="333333"/>
                </a:solidFill>
              </a:rPr>
              <a:t> F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333333"/>
                </a:solidFill>
              </a:rPr>
              <a:t>As a result, </a:t>
            </a:r>
            <a:r>
              <a:rPr kumimoji="0" lang="en-US" altLang="en-US" sz="1800" b="1">
                <a:solidFill>
                  <a:srgbClr val="FF0000"/>
                </a:solidFill>
              </a:rPr>
              <a:t>the decomposition is dependency preserving 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670395-CAEE-4619-9BB4-79C1A49E3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0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Functional Dependency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3C42F46-744C-4D8A-93AD-E09776728FF6}"/>
              </a:ext>
            </a:extLst>
          </p:cNvPr>
          <p:cNvGraphicFramePr>
            <a:graphicFrameLocks noGrp="1"/>
          </p:cNvGraphicFramePr>
          <p:nvPr/>
        </p:nvGraphicFramePr>
        <p:xfrm>
          <a:off x="1863725" y="857250"/>
          <a:ext cx="5989640" cy="2798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79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79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79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7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05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Roll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Name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Marks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Dept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Course</a:t>
                      </a:r>
                    </a:p>
                  </a:txBody>
                  <a:tcPr marL="91452" marR="91452" marT="45695" marB="4569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8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78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CSE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C1</a:t>
                      </a:r>
                    </a:p>
                  </a:txBody>
                  <a:tcPr marL="91452" marR="91452" marT="45695" marB="4569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78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60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EEE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C1</a:t>
                      </a:r>
                    </a:p>
                  </a:txBody>
                  <a:tcPr marL="91452" marR="91452" marT="45695" marB="4569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78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78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CSE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C2</a:t>
                      </a:r>
                    </a:p>
                  </a:txBody>
                  <a:tcPr marL="91452" marR="91452" marT="45695" marB="4569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78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60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EEE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C3</a:t>
                      </a:r>
                    </a:p>
                  </a:txBody>
                  <a:tcPr marL="91452" marR="91452" marT="45695" marB="4569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78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80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ICE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C3</a:t>
                      </a:r>
                    </a:p>
                  </a:txBody>
                  <a:tcPr marL="91452" marR="91452" marT="45695" marB="4569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78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80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MSE</a:t>
                      </a:r>
                    </a:p>
                  </a:txBody>
                  <a:tcPr marL="91452" marR="91452" marT="45695" marB="456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C2</a:t>
                      </a:r>
                    </a:p>
                  </a:txBody>
                  <a:tcPr marL="91452" marR="91452" marT="45695" marB="4569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9973" name="TextBox 3">
            <a:extLst>
              <a:ext uri="{FF2B5EF4-FFF2-40B4-BE49-F238E27FC236}">
                <a16:creationId xmlns:a16="http://schemas.microsoft.com/office/drawing/2014/main" id="{F673B3AB-0026-4AE4-81EE-6305B42E8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656013"/>
            <a:ext cx="77724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Example: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</a:rPr>
              <a:t>If</a:t>
            </a:r>
            <a:r>
              <a:rPr kumimoji="0" lang="en-US" altLang="en-US" sz="1800">
                <a:solidFill>
                  <a:srgbClr val="000000"/>
                </a:solidFill>
              </a:rPr>
              <a:t> t1.Roll=t2.Roll </a:t>
            </a:r>
            <a:r>
              <a:rPr kumimoji="0" lang="en-US" altLang="en-US" sz="1800">
                <a:solidFill>
                  <a:srgbClr val="FF0000"/>
                </a:solidFill>
              </a:rPr>
              <a:t>Then</a:t>
            </a:r>
            <a:r>
              <a:rPr kumimoji="0" lang="en-US" altLang="en-US" sz="1800">
                <a:solidFill>
                  <a:srgbClr val="000000"/>
                </a:solidFill>
              </a:rPr>
              <a:t> t1.Name=t2.Name for </a:t>
            </a:r>
            <a:r>
              <a:rPr kumimoji="0" lang="en-US" altLang="en-US" sz="1800" b="1">
                <a:solidFill>
                  <a:srgbClr val="FF0000"/>
                </a:solidFill>
              </a:rPr>
              <a:t>Roll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1">
                <a:solidFill>
                  <a:srgbClr val="FF0000"/>
                </a:solidFill>
              </a:rPr>
              <a:t>Nam</a:t>
            </a:r>
            <a:r>
              <a:rPr kumimoji="0" lang="en-US" altLang="en-US" sz="1800">
                <a:solidFill>
                  <a:srgbClr val="000000"/>
                </a:solidFill>
              </a:rPr>
              <a:t>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olidFill>
                  <a:srgbClr val="FF0000"/>
                </a:solidFill>
              </a:rPr>
              <a:t>If</a:t>
            </a:r>
            <a:r>
              <a:rPr kumimoji="0" lang="en-US" altLang="en-US" sz="1800">
                <a:solidFill>
                  <a:srgbClr val="000000"/>
                </a:solidFill>
              </a:rPr>
              <a:t> t1.Name=t2.Name </a:t>
            </a:r>
            <a:r>
              <a:rPr kumimoji="0" lang="en-US" altLang="en-US" sz="1800">
                <a:solidFill>
                  <a:srgbClr val="FF0000"/>
                </a:solidFill>
              </a:rPr>
              <a:t>Then</a:t>
            </a:r>
            <a:r>
              <a:rPr kumimoji="0" lang="en-US" altLang="en-US" sz="1800">
                <a:solidFill>
                  <a:srgbClr val="000000"/>
                </a:solidFill>
              </a:rPr>
              <a:t> t1.Marks=t2.Marks for </a:t>
            </a:r>
            <a:r>
              <a:rPr kumimoji="0" lang="en-US" altLang="en-US" sz="1800" b="1">
                <a:solidFill>
                  <a:srgbClr val="FF0000"/>
                </a:solidFill>
              </a:rPr>
              <a:t>Name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800" b="1">
                <a:solidFill>
                  <a:srgbClr val="FF0000"/>
                </a:solidFill>
              </a:rPr>
              <a:t> Marks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1800" b="1">
              <a:solidFill>
                <a:srgbClr val="FF0000"/>
              </a:solidFill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</a:rPr>
              <a:t>Roll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Name &lt;True&gt;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Roll &lt;False&gt;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Marks &lt;True&gt;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Marks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Dept. &lt;True&gt;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Course &lt;False&gt;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Roll, Name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Marks &lt;True, but Name is Redundant&gt;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</a:t>
            </a:r>
            <a:r>
              <a:rPr kumimoji="0" lang="el-GR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kumimoji="0" lang="en-US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Dept &lt;False&gt;</a:t>
            </a:r>
            <a:endParaRPr kumimoji="0" lang="en-US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AC748A-EFA1-471C-94EB-842E6666B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413" y="0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3NF and BCNF </a:t>
            </a:r>
          </a:p>
        </p:txBody>
      </p:sp>
      <p:sp>
        <p:nvSpPr>
          <p:cNvPr id="211971" name="TextBox 1">
            <a:extLst>
              <a:ext uri="{FF2B5EF4-FFF2-40B4-BE49-F238E27FC236}">
                <a16:creationId xmlns:a16="http://schemas.microsoft.com/office/drawing/2014/main" id="{F0B96DA4-8C50-49F4-9AEB-C5F111355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900" y="947738"/>
            <a:ext cx="7772400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r>
              <a:rPr lang="en-US" altLang="en-US" sz="3200" b="1" dirty="0">
                <a:solidFill>
                  <a:srgbClr val="FF0000"/>
                </a:solidFill>
              </a:rPr>
              <a:t>3NF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It is </a:t>
            </a:r>
            <a:r>
              <a:rPr lang="en-US" altLang="en-US" sz="2400" dirty="0">
                <a:solidFill>
                  <a:srgbClr val="FF0000"/>
                </a:solidFill>
              </a:rPr>
              <a:t>unable to handle overlapped candidate keys</a:t>
            </a:r>
            <a:r>
              <a:rPr lang="en-US" altLang="en-US" sz="2400" dirty="0">
                <a:solidFill>
                  <a:srgbClr val="000000"/>
                </a:solidFill>
              </a:rPr>
              <a:t>: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In such cases, it may arise redundancy.</a:t>
            </a:r>
          </a:p>
          <a:p>
            <a:endParaRPr lang="en-US" altLang="en-US" sz="2400" dirty="0">
              <a:solidFill>
                <a:srgbClr val="000000"/>
              </a:solidFill>
            </a:endParaRPr>
          </a:p>
          <a:p>
            <a:r>
              <a:rPr lang="en-US" altLang="en-US" sz="2400" dirty="0">
                <a:solidFill>
                  <a:srgbClr val="000000"/>
                </a:solidFill>
              </a:rPr>
              <a:t>Example cases:</a:t>
            </a:r>
          </a:p>
          <a:p>
            <a:r>
              <a:rPr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= {ABCD}   </a:t>
            </a:r>
          </a:p>
          <a:p>
            <a:r>
              <a:rPr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consider candidate key:</a:t>
            </a:r>
          </a:p>
          <a:p>
            <a:r>
              <a:rPr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  <a:p>
            <a:endParaRPr lang="en-US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b="1" dirty="0">
                <a:solidFill>
                  <a:srgbClr val="FF0000"/>
                </a:solidFill>
              </a:rPr>
              <a:t>BCNF</a:t>
            </a:r>
          </a:p>
          <a:p>
            <a:r>
              <a:rPr lang="en-US" altLang="en-US" sz="2400" b="1" dirty="0">
                <a:solidFill>
                  <a:srgbClr val="FF0000"/>
                </a:solidFill>
              </a:rPr>
              <a:t>Its not 4NF, </a:t>
            </a:r>
          </a:p>
          <a:p>
            <a:r>
              <a:rPr lang="en-US" altLang="en-US" sz="2400" b="1" dirty="0">
                <a:solidFill>
                  <a:srgbClr val="FF0000"/>
                </a:solidFill>
              </a:rPr>
              <a:t>but it eliminates the above limitation of 3NF</a:t>
            </a:r>
          </a:p>
          <a:p>
            <a:endParaRPr lang="en-US" altLang="en-US" sz="2400" b="1" dirty="0">
              <a:solidFill>
                <a:srgbClr val="FF0000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134F61E0-577B-467F-9156-E5A8E55F5A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Boyce-Codd Normal Form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2748D34D-DC26-4509-92D7-F0CC8FDFCF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2743200"/>
            <a:ext cx="6724650" cy="1219200"/>
          </a:xfrm>
        </p:spPr>
        <p:txBody>
          <a:bodyPr/>
          <a:lstStyle/>
          <a:p>
            <a:r>
              <a:rPr lang="en-US" altLang="en-US" sz="1800" b="1" dirty="0">
                <a:sym typeface="Symbol" panose="05050102010706020507" pitchFamily="18" charset="2"/>
              </a:rPr>
              <a:t></a:t>
            </a:r>
            <a:r>
              <a:rPr lang="en-US" altLang="en-US" b="1" dirty="0">
                <a:sym typeface="Greek Symbols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ym typeface="Monotype Sorts" pitchFamily="2" charset="2"/>
              </a:rPr>
              <a:t> </a:t>
            </a:r>
            <a:r>
              <a:rPr lang="en-US" altLang="en-US" sz="1800" b="1" i="1" dirty="0">
                <a:sym typeface="Symbol" panose="05050102010706020507" pitchFamily="18" charset="2"/>
              </a:rPr>
              <a:t></a:t>
            </a:r>
            <a:r>
              <a:rPr lang="en-US" altLang="en-US" b="1" i="1" dirty="0">
                <a:sym typeface="Greek Symbols" pitchFamily="18" charset="2"/>
              </a:rPr>
              <a:t>  </a:t>
            </a:r>
            <a:r>
              <a:rPr lang="en-US" altLang="en-US" b="1" dirty="0">
                <a:sym typeface="Greek Symbols" pitchFamily="18" charset="2"/>
              </a:rPr>
              <a:t>is trivial (i.e., </a:t>
            </a:r>
            <a:r>
              <a:rPr lang="en-US" altLang="en-US" sz="1800" b="1" i="1" dirty="0">
                <a:sym typeface="Symbol" panose="05050102010706020507" pitchFamily="18" charset="2"/>
              </a:rPr>
              <a:t></a:t>
            </a:r>
            <a:r>
              <a:rPr lang="en-US" altLang="en-US" b="1" dirty="0">
                <a:sym typeface="Greek Symbols" pitchFamily="18" charset="2"/>
              </a:rPr>
              <a:t> </a:t>
            </a:r>
            <a:r>
              <a:rPr lang="en-US" altLang="en-US" b="1" dirty="0">
                <a:sym typeface="Symbol" panose="05050102010706020507" pitchFamily="18" charset="2"/>
              </a:rPr>
              <a:t> </a:t>
            </a:r>
            <a:r>
              <a:rPr lang="en-US" altLang="en-US" sz="1800" b="1" dirty="0">
                <a:sym typeface="Symbol" panose="05050102010706020507" pitchFamily="18" charset="2"/>
              </a:rPr>
              <a:t></a:t>
            </a:r>
            <a:r>
              <a:rPr lang="en-US" altLang="en-US" b="1" dirty="0">
                <a:sym typeface="Greek Symbols" pitchFamily="18" charset="2"/>
              </a:rPr>
              <a:t>)</a:t>
            </a:r>
          </a:p>
          <a:p>
            <a:r>
              <a:rPr lang="en-US" altLang="en-US" sz="1800" b="1" dirty="0">
                <a:sym typeface="Symbol" panose="05050102010706020507" pitchFamily="18" charset="2"/>
              </a:rPr>
              <a:t></a:t>
            </a:r>
            <a:r>
              <a:rPr lang="en-US" altLang="en-US" b="1" dirty="0">
                <a:sym typeface="Greek Symbols" pitchFamily="18" charset="2"/>
              </a:rPr>
              <a:t> is a </a:t>
            </a:r>
            <a:r>
              <a:rPr lang="en-US" altLang="en-US" b="1" dirty="0" err="1">
                <a:solidFill>
                  <a:srgbClr val="FF0000"/>
                </a:solidFill>
                <a:sym typeface="Greek Symbols" pitchFamily="18" charset="2"/>
              </a:rPr>
              <a:t>superkey</a:t>
            </a:r>
            <a:r>
              <a:rPr lang="en-US" altLang="en-US" b="1" dirty="0">
                <a:sym typeface="Greek Symbols" pitchFamily="18" charset="2"/>
              </a:rPr>
              <a:t> for </a:t>
            </a:r>
            <a:r>
              <a:rPr lang="en-US" altLang="en-US" b="1" i="1" dirty="0">
                <a:sym typeface="Greek Symbols" pitchFamily="18" charset="2"/>
              </a:rPr>
              <a:t>R</a:t>
            </a:r>
          </a:p>
        </p:txBody>
      </p:sp>
      <p:sp>
        <p:nvSpPr>
          <p:cNvPr id="214020" name="Text Box 4">
            <a:extLst>
              <a:ext uri="{FF2B5EF4-FFF2-40B4-BE49-F238E27FC236}">
                <a16:creationId xmlns:a16="http://schemas.microsoft.com/office/drawing/2014/main" id="{207EE366-BB4F-4508-83EC-C75E29150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95400"/>
            <a:ext cx="780891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A relation schema </a:t>
            </a:r>
            <a:r>
              <a:rPr kumimoji="0" lang="en-US" altLang="en-US" i="1" dirty="0"/>
              <a:t>R</a:t>
            </a:r>
            <a:r>
              <a:rPr kumimoji="0" lang="en-US" altLang="en-US" dirty="0"/>
              <a:t> is in BCNF with respect to a set </a:t>
            </a:r>
            <a:r>
              <a:rPr kumimoji="0" lang="en-US" altLang="en-US" i="1" dirty="0"/>
              <a:t>F</a:t>
            </a:r>
            <a:r>
              <a:rPr kumimoji="0" lang="en-US" altLang="en-US" dirty="0"/>
              <a:t> of functional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dependencies if for </a:t>
            </a:r>
            <a:r>
              <a:rPr kumimoji="0" lang="en-US" altLang="en-US" b="1" u="sng" dirty="0">
                <a:solidFill>
                  <a:srgbClr val="FF0000"/>
                </a:solidFill>
              </a:rPr>
              <a:t>all functional </a:t>
            </a:r>
            <a:r>
              <a:rPr kumimoji="0" lang="en-US" altLang="en-US" b="1" dirty="0">
                <a:solidFill>
                  <a:srgbClr val="FF0000"/>
                </a:solidFill>
              </a:rPr>
              <a:t>dependencie</a:t>
            </a:r>
            <a:r>
              <a:rPr kumimoji="0" lang="en-US" altLang="en-US" b="1" dirty="0"/>
              <a:t>s </a:t>
            </a:r>
            <a:r>
              <a:rPr kumimoji="0" lang="en-US" altLang="en-US" dirty="0"/>
              <a:t>in </a:t>
            </a:r>
            <a:r>
              <a:rPr kumimoji="0" lang="en-US" altLang="en-US" b="1" i="1" dirty="0">
                <a:solidFill>
                  <a:srgbClr val="FF0000"/>
                </a:solidFill>
              </a:rPr>
              <a:t>F</a:t>
            </a:r>
            <a:r>
              <a:rPr kumimoji="0" lang="en-US" altLang="en-US" sz="2400" b="1" baseline="30000" dirty="0">
                <a:solidFill>
                  <a:srgbClr val="FF0000"/>
                </a:solidFill>
              </a:rPr>
              <a:t>+</a:t>
            </a:r>
            <a:r>
              <a:rPr kumimoji="0" lang="en-US" altLang="en-US" dirty="0"/>
              <a:t> of the form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 dirty="0">
                <a:sym typeface="Symbol" panose="05050102010706020507" pitchFamily="18" charset="2"/>
              </a:rPr>
              <a:t></a:t>
            </a:r>
            <a:r>
              <a:rPr lang="en-US" altLang="en-US" b="1" dirty="0"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ym typeface="Monotype Sorts" pitchFamily="2" charset="2"/>
              </a:rPr>
              <a:t> </a:t>
            </a:r>
            <a:r>
              <a:rPr kumimoji="0" lang="en-US" altLang="en-US" b="1" i="1" dirty="0">
                <a:sym typeface="Symbol" panose="05050102010706020507" pitchFamily="18" charset="2"/>
              </a:rPr>
              <a:t></a:t>
            </a:r>
            <a:r>
              <a:rPr kumimoji="0" lang="en-US" altLang="en-US" b="1" i="1" dirty="0">
                <a:sym typeface="Greek Symbols" pitchFamily="18" charset="2"/>
              </a:rPr>
              <a:t>, </a:t>
            </a:r>
            <a:r>
              <a:rPr kumimoji="0" lang="en-US" altLang="en-US" b="1" dirty="0">
                <a:sym typeface="Greek Symbols" pitchFamily="18" charset="2"/>
              </a:rPr>
              <a:t>where </a:t>
            </a:r>
            <a:r>
              <a:rPr kumimoji="0" lang="en-US" altLang="en-US" b="1" dirty="0">
                <a:sym typeface="Symbol" panose="05050102010706020507" pitchFamily="18" charset="2"/>
              </a:rPr>
              <a:t></a:t>
            </a:r>
            <a:r>
              <a:rPr kumimoji="0" lang="en-US" altLang="en-US" b="1" dirty="0">
                <a:sym typeface="Greek Symbols" pitchFamily="18" charset="2"/>
              </a:rPr>
              <a:t> </a:t>
            </a:r>
            <a:r>
              <a:rPr kumimoji="0" lang="en-US" altLang="en-US" b="1" dirty="0">
                <a:sym typeface="Symbol" panose="05050102010706020507" pitchFamily="18" charset="2"/>
              </a:rPr>
              <a:t> </a:t>
            </a:r>
            <a:r>
              <a:rPr kumimoji="0" lang="en-US" altLang="en-US" b="1" i="1" dirty="0">
                <a:sym typeface="Symbol" panose="05050102010706020507" pitchFamily="18" charset="2"/>
              </a:rPr>
              <a:t>R</a:t>
            </a:r>
            <a:r>
              <a:rPr kumimoji="0" lang="en-US" altLang="en-US" b="1" dirty="0">
                <a:sym typeface="Symbol" panose="05050102010706020507" pitchFamily="18" charset="2"/>
              </a:rPr>
              <a:t> and </a:t>
            </a:r>
            <a:r>
              <a:rPr kumimoji="0" lang="en-US" altLang="en-US" b="1" i="1" dirty="0">
                <a:sym typeface="Symbol" panose="05050102010706020507" pitchFamily="18" charset="2"/>
              </a:rPr>
              <a:t></a:t>
            </a:r>
            <a:r>
              <a:rPr kumimoji="0" lang="en-US" altLang="en-US" b="1" dirty="0">
                <a:sym typeface="Greek Symbols" pitchFamily="18" charset="2"/>
              </a:rPr>
              <a:t> </a:t>
            </a:r>
            <a:r>
              <a:rPr kumimoji="0" lang="en-US" altLang="en-US" b="1" dirty="0">
                <a:sym typeface="Symbol" panose="05050102010706020507" pitchFamily="18" charset="2"/>
              </a:rPr>
              <a:t> </a:t>
            </a:r>
            <a:r>
              <a:rPr kumimoji="0" lang="en-US" altLang="en-US" b="1" i="1" dirty="0"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sym typeface="Symbol" panose="05050102010706020507" pitchFamily="18" charset="2"/>
              </a:rPr>
              <a:t>,</a:t>
            </a:r>
            <a:r>
              <a:rPr kumimoji="0" lang="en-US" altLang="en-US" i="1" dirty="0">
                <a:sym typeface="Symbol" panose="05050102010706020507" pitchFamily="18" charset="2"/>
              </a:rPr>
              <a:t> </a:t>
            </a:r>
            <a:r>
              <a:rPr kumimoji="0" lang="en-US" altLang="en-US" b="1" dirty="0">
                <a:sym typeface="Symbol" panose="05050102010706020507" pitchFamily="18" charset="2"/>
              </a:rPr>
              <a:t>at least </a:t>
            </a:r>
            <a:r>
              <a:rPr kumimoji="0" lang="en-US" altLang="en-US" dirty="0">
                <a:sym typeface="Symbol" panose="05050102010706020507" pitchFamily="18" charset="2"/>
              </a:rPr>
              <a:t>one of the following holds: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3">
            <a:extLst>
              <a:ext uri="{FF2B5EF4-FFF2-40B4-BE49-F238E27FC236}">
                <a16:creationId xmlns:a16="http://schemas.microsoft.com/office/drawing/2014/main" id="{59921E77-C576-4739-A0C0-5EB8C1F3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9213"/>
            <a:ext cx="9144000" cy="454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F0D53-F60D-4F08-AB29-F9122EFFF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538" y="271463"/>
            <a:ext cx="634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000000"/>
                </a:solidFill>
              </a:rPr>
              <a:t>We do not expect the functional dependency </a:t>
            </a:r>
            <a:r>
              <a:rPr kumimoji="0" lang="en-US" altLang="en-US" sz="2400" b="1">
                <a:solidFill>
                  <a:srgbClr val="000000"/>
                </a:solidFill>
              </a:rPr>
              <a:t>branchname → loan-number </a:t>
            </a:r>
            <a:r>
              <a:rPr kumimoji="0" lang="en-US" altLang="en-US" sz="2400">
                <a:solidFill>
                  <a:srgbClr val="000000"/>
                </a:solidFill>
              </a:rPr>
              <a:t>to hold.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FC27898E-6B24-4CA2-BF7E-CCC14A08CD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</a:t>
            </a:r>
          </a:p>
        </p:txBody>
      </p:sp>
      <p:sp>
        <p:nvSpPr>
          <p:cNvPr id="215043" name="Rectangle 3">
            <a:extLst>
              <a:ext uri="{FF2B5EF4-FFF2-40B4-BE49-F238E27FC236}">
                <a16:creationId xmlns:a16="http://schemas.microsoft.com/office/drawing/2014/main" id="{F62ADA63-5E75-41F8-98DB-ED91C2A000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47700" y="609599"/>
            <a:ext cx="7848600" cy="5666509"/>
          </a:xfrm>
        </p:spPr>
        <p:txBody>
          <a:bodyPr/>
          <a:lstStyle/>
          <a:p>
            <a:pPr>
              <a:tabLst>
                <a:tab pos="744538" algn="l"/>
              </a:tabLst>
            </a:pPr>
            <a:r>
              <a:rPr lang="en-US" altLang="en-US" i="1" dirty="0"/>
              <a:t>R = (A, B, C)</a:t>
            </a:r>
          </a:p>
          <a:p>
            <a:pPr>
              <a:tabLst>
                <a:tab pos="744538" algn="l"/>
              </a:tabLst>
            </a:pPr>
            <a:endParaRPr lang="en-US" altLang="en-US" i="1" dirty="0"/>
          </a:p>
          <a:p>
            <a:pPr>
              <a:tabLst>
                <a:tab pos="744538" algn="l"/>
              </a:tabLst>
            </a:pPr>
            <a:r>
              <a:rPr lang="en-US" altLang="en-US" b="1" i="1" dirty="0">
                <a:solidFill>
                  <a:srgbClr val="333333"/>
                </a:solidFill>
              </a:rPr>
              <a:t>F = {A</a:t>
            </a:r>
            <a:r>
              <a:rPr lang="en-US" altLang="en-US" b="1" dirty="0">
                <a:solidFill>
                  <a:srgbClr val="333333"/>
                </a:solidFill>
              </a:rPr>
              <a:t> </a:t>
            </a:r>
            <a:r>
              <a:rPr lang="en-US" altLang="en-US" b="1" dirty="0">
                <a:solidFill>
                  <a:srgbClr val="333333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olidFill>
                  <a:srgbClr val="333333"/>
                </a:solidFill>
                <a:sym typeface="Monotype Sorts" pitchFamily="2" charset="2"/>
              </a:rPr>
              <a:t> </a:t>
            </a:r>
            <a: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  <a:t>B</a:t>
            </a:r>
            <a:b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</a:br>
            <a: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  <a:t>	B </a:t>
            </a:r>
            <a:r>
              <a:rPr lang="en-US" altLang="en-US" b="1" dirty="0">
                <a:solidFill>
                  <a:srgbClr val="333333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  <a:t> C</a:t>
            </a:r>
            <a:r>
              <a:rPr lang="en-US" altLang="en-US" b="1" dirty="0">
                <a:solidFill>
                  <a:srgbClr val="333333"/>
                </a:solidFill>
                <a:sym typeface="Monotype Sorts" pitchFamily="2" charset="2"/>
              </a:rPr>
              <a:t>}</a:t>
            </a:r>
          </a:p>
          <a:p>
            <a:pPr>
              <a:tabLst>
                <a:tab pos="744538" algn="l"/>
              </a:tabLst>
            </a:pPr>
            <a:r>
              <a:rPr lang="en-US" altLang="en-US" b="1" i="1" dirty="0">
                <a:solidFill>
                  <a:srgbClr val="333333"/>
                </a:solidFill>
              </a:rPr>
              <a:t>F </a:t>
            </a:r>
            <a:r>
              <a:rPr lang="en-US" altLang="en-US" b="1" i="1" baseline="30000" dirty="0">
                <a:solidFill>
                  <a:srgbClr val="333333"/>
                </a:solidFill>
              </a:rPr>
              <a:t>+</a:t>
            </a:r>
            <a:r>
              <a:rPr lang="en-US" altLang="en-US" b="1" i="1" dirty="0">
                <a:solidFill>
                  <a:srgbClr val="333333"/>
                </a:solidFill>
              </a:rPr>
              <a:t>= {A</a:t>
            </a:r>
            <a:r>
              <a:rPr lang="en-US" altLang="en-US" b="1" dirty="0">
                <a:solidFill>
                  <a:srgbClr val="333333"/>
                </a:solidFill>
              </a:rPr>
              <a:t> </a:t>
            </a:r>
            <a:r>
              <a:rPr lang="en-US" altLang="en-US" b="1" dirty="0">
                <a:solidFill>
                  <a:srgbClr val="333333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olidFill>
                  <a:srgbClr val="333333"/>
                </a:solidFill>
                <a:sym typeface="Monotype Sorts" pitchFamily="2" charset="2"/>
              </a:rPr>
              <a:t> </a:t>
            </a:r>
            <a: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  <a:t>B</a:t>
            </a:r>
            <a:b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</a:br>
            <a: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  <a:t>	  B </a:t>
            </a:r>
            <a:r>
              <a:rPr lang="en-US" altLang="en-US" b="1" dirty="0">
                <a:solidFill>
                  <a:srgbClr val="333333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  <a:t> C</a:t>
            </a:r>
          </a:p>
          <a:p>
            <a:pPr marL="0" indent="0">
              <a:buNone/>
              <a:tabLst>
                <a:tab pos="744538" algn="l"/>
              </a:tabLst>
            </a:pPr>
            <a:r>
              <a:rPr lang="en-US" altLang="en-US" b="1" dirty="0">
                <a:solidFill>
                  <a:srgbClr val="333333"/>
                </a:solidFill>
                <a:sym typeface="Monotype Sorts" pitchFamily="2" charset="2"/>
              </a:rPr>
              <a:t>	 A</a:t>
            </a:r>
            <a: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  <a:t> </a:t>
            </a:r>
            <a:r>
              <a:rPr lang="en-US" altLang="en-US" b="1" dirty="0">
                <a:solidFill>
                  <a:srgbClr val="333333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olidFill>
                  <a:srgbClr val="333333"/>
                </a:solidFill>
                <a:sym typeface="Monotype Sorts" pitchFamily="2" charset="2"/>
              </a:rPr>
              <a:t> C}</a:t>
            </a:r>
          </a:p>
          <a:p>
            <a:pPr>
              <a:tabLst>
                <a:tab pos="744538" algn="l"/>
              </a:tabLst>
            </a:pPr>
            <a:r>
              <a:rPr lang="en-US" altLang="en-US" dirty="0">
                <a:sym typeface="Monotype Sorts" pitchFamily="2" charset="2"/>
              </a:rPr>
              <a:t>Check </a:t>
            </a:r>
            <a:r>
              <a:rPr lang="en-US" altLang="en-US" b="1" i="1" dirty="0">
                <a:solidFill>
                  <a:srgbClr val="333333"/>
                </a:solidFill>
              </a:rPr>
              <a:t>A</a:t>
            </a:r>
            <a:r>
              <a:rPr lang="en-US" altLang="en-US" b="1" dirty="0">
                <a:solidFill>
                  <a:srgbClr val="333333"/>
                </a:solidFill>
              </a:rPr>
              <a:t> </a:t>
            </a:r>
            <a:r>
              <a:rPr lang="en-US" altLang="en-US" b="1" dirty="0">
                <a:solidFill>
                  <a:srgbClr val="333333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olidFill>
                  <a:srgbClr val="333333"/>
                </a:solidFill>
                <a:sym typeface="Monotype Sorts" pitchFamily="2" charset="2"/>
              </a:rPr>
              <a:t> </a:t>
            </a:r>
            <a: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  <a:t>B ,  </a:t>
            </a:r>
            <a:r>
              <a:rPr lang="en-US" altLang="en-US" dirty="0">
                <a:sym typeface="Monotype Sorts" pitchFamily="2" charset="2"/>
              </a:rPr>
              <a:t> {</a:t>
            </a:r>
            <a:r>
              <a:rPr lang="en-US" altLang="en-US" i="1" dirty="0">
                <a:sym typeface="Monotype Sorts" pitchFamily="2" charset="2"/>
              </a:rPr>
              <a:t>A</a:t>
            </a:r>
            <a:r>
              <a:rPr lang="en-US" altLang="en-US" dirty="0">
                <a:sym typeface="Monotype Sorts" pitchFamily="2" charset="2"/>
              </a:rPr>
              <a:t>}</a:t>
            </a:r>
            <a:r>
              <a:rPr lang="en-US" altLang="en-US" baseline="30000" dirty="0">
                <a:sym typeface="Monotype Sorts" pitchFamily="2" charset="2"/>
              </a:rPr>
              <a:t>+</a:t>
            </a:r>
            <a:r>
              <a:rPr lang="en-US" altLang="en-US" dirty="0">
                <a:sym typeface="Monotype Sorts" pitchFamily="2" charset="2"/>
              </a:rPr>
              <a:t> = {A,B,C)</a:t>
            </a:r>
          </a:p>
          <a:p>
            <a:pPr>
              <a:tabLst>
                <a:tab pos="744538" algn="l"/>
              </a:tabLst>
            </a:pPr>
            <a:r>
              <a:rPr lang="en-US" altLang="en-US" dirty="0">
                <a:sym typeface="Monotype Sorts" pitchFamily="2" charset="2"/>
              </a:rPr>
              <a:t>Check B</a:t>
            </a:r>
            <a:r>
              <a:rPr lang="en-US" altLang="en-US" b="1" dirty="0">
                <a:solidFill>
                  <a:srgbClr val="333333"/>
                </a:solidFill>
              </a:rPr>
              <a:t> </a:t>
            </a:r>
            <a:r>
              <a:rPr lang="en-US" altLang="en-US" b="1" dirty="0">
                <a:solidFill>
                  <a:srgbClr val="333333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olidFill>
                  <a:srgbClr val="333333"/>
                </a:solidFill>
                <a:sym typeface="Monotype Sorts" pitchFamily="2" charset="2"/>
              </a:rPr>
              <a:t> C</a:t>
            </a:r>
            <a:r>
              <a:rPr lang="en-US" altLang="en-US" b="1" i="1" dirty="0">
                <a:solidFill>
                  <a:srgbClr val="333333"/>
                </a:solidFill>
                <a:sym typeface="Monotype Sorts" pitchFamily="2" charset="2"/>
              </a:rPr>
              <a:t> ,  </a:t>
            </a:r>
            <a:r>
              <a:rPr lang="en-US" altLang="en-US" dirty="0">
                <a:sym typeface="Monotype Sorts" pitchFamily="2" charset="2"/>
              </a:rPr>
              <a:t> {B}</a:t>
            </a:r>
            <a:r>
              <a:rPr lang="en-US" altLang="en-US" baseline="30000" dirty="0">
                <a:sym typeface="Monotype Sorts" pitchFamily="2" charset="2"/>
              </a:rPr>
              <a:t>+</a:t>
            </a:r>
            <a:r>
              <a:rPr lang="en-US" altLang="en-US" dirty="0">
                <a:sym typeface="Monotype Sorts" pitchFamily="2" charset="2"/>
              </a:rPr>
              <a:t> = {B,C)</a:t>
            </a:r>
          </a:p>
          <a:p>
            <a:pPr>
              <a:tabLst>
                <a:tab pos="744538" algn="l"/>
              </a:tabLst>
            </a:pPr>
            <a:r>
              <a:rPr lang="en-US" altLang="en-US" i="1" dirty="0">
                <a:sym typeface="Monotype Sorts" pitchFamily="2" charset="2"/>
              </a:rPr>
              <a:t>R</a:t>
            </a:r>
            <a:r>
              <a:rPr lang="en-US" altLang="en-US" dirty="0">
                <a:sym typeface="Monotype Sorts" pitchFamily="2" charset="2"/>
              </a:rPr>
              <a:t> is not in BCNF   &lt; </a:t>
            </a:r>
            <a:r>
              <a:rPr lang="en-US" altLang="en-US" b="1" dirty="0">
                <a:solidFill>
                  <a:srgbClr val="FF0000"/>
                </a:solidFill>
                <a:sym typeface="Monotype Sorts" pitchFamily="2" charset="2"/>
              </a:rPr>
              <a:t>? all functional dependencies  {B} ?? &gt; </a:t>
            </a:r>
          </a:p>
          <a:p>
            <a:pPr>
              <a:tabLst>
                <a:tab pos="744538" algn="l"/>
              </a:tabLst>
            </a:pPr>
            <a:r>
              <a:rPr lang="en-US" altLang="en-US" dirty="0">
                <a:sym typeface="Monotype Sorts" pitchFamily="2" charset="2"/>
              </a:rPr>
              <a:t>Decomposition </a:t>
            </a:r>
            <a:r>
              <a:rPr lang="en-US" altLang="en-US" i="1" dirty="0">
                <a:sym typeface="Monotype Sorts" pitchFamily="2" charset="2"/>
              </a:rPr>
              <a:t>R</a:t>
            </a:r>
            <a:r>
              <a:rPr lang="en-US" altLang="en-US" baseline="-25000" dirty="0">
                <a:sym typeface="Monotype Sorts" pitchFamily="2" charset="2"/>
              </a:rPr>
              <a:t>1</a:t>
            </a:r>
            <a:r>
              <a:rPr lang="en-US" altLang="en-US" dirty="0">
                <a:sym typeface="Monotype Sorts" pitchFamily="2" charset="2"/>
              </a:rPr>
              <a:t> = (</a:t>
            </a:r>
            <a:r>
              <a:rPr lang="en-US" altLang="en-US" i="1" dirty="0">
                <a:sym typeface="Monotype Sorts" pitchFamily="2" charset="2"/>
              </a:rPr>
              <a:t>A, B),  R</a:t>
            </a:r>
            <a:r>
              <a:rPr lang="en-US" altLang="en-US" baseline="-25000" dirty="0">
                <a:sym typeface="Monotype Sorts" pitchFamily="2" charset="2"/>
              </a:rPr>
              <a:t>2</a:t>
            </a:r>
            <a:r>
              <a:rPr lang="en-US" altLang="en-US" dirty="0">
                <a:sym typeface="Monotype Sorts" pitchFamily="2" charset="2"/>
              </a:rPr>
              <a:t> = </a:t>
            </a:r>
            <a:r>
              <a:rPr lang="en-US" altLang="en-US" i="1" dirty="0">
                <a:sym typeface="Monotype Sorts" pitchFamily="2" charset="2"/>
              </a:rPr>
              <a:t>(B, C)</a:t>
            </a:r>
          </a:p>
          <a:p>
            <a:pPr lvl="1">
              <a:tabLst>
                <a:tab pos="744538" algn="l"/>
              </a:tabLst>
            </a:pPr>
            <a:r>
              <a:rPr lang="en-US" altLang="en-US" sz="1800" i="1" dirty="0">
                <a:sym typeface="Monotype Sorts" pitchFamily="2" charset="2"/>
              </a:rPr>
              <a:t>R</a:t>
            </a:r>
            <a:r>
              <a:rPr lang="en-US" altLang="en-US" sz="1800" baseline="-25000" dirty="0">
                <a:sym typeface="Monotype Sorts" pitchFamily="2" charset="2"/>
              </a:rPr>
              <a:t>1</a:t>
            </a:r>
            <a:r>
              <a:rPr lang="en-US" altLang="en-US" sz="1800" i="1" baseline="-25000" dirty="0">
                <a:sym typeface="Monotype Sorts" pitchFamily="2" charset="2"/>
              </a:rPr>
              <a:t> </a:t>
            </a:r>
            <a:r>
              <a:rPr lang="en-US" altLang="en-US" sz="1800" dirty="0">
                <a:sym typeface="Monotype Sorts" pitchFamily="2" charset="2"/>
              </a:rPr>
              <a:t>and </a:t>
            </a:r>
            <a:r>
              <a:rPr lang="en-US" altLang="en-US" sz="1800" i="1" dirty="0">
                <a:sym typeface="Monotype Sorts" pitchFamily="2" charset="2"/>
              </a:rPr>
              <a:t>R</a:t>
            </a:r>
            <a:r>
              <a:rPr lang="en-US" altLang="en-US" sz="1800" baseline="-25000" dirty="0">
                <a:sym typeface="Monotype Sorts" pitchFamily="2" charset="2"/>
              </a:rPr>
              <a:t>2</a:t>
            </a:r>
            <a:r>
              <a:rPr lang="en-US" altLang="en-US" sz="1800" dirty="0">
                <a:sym typeface="Monotype Sorts" pitchFamily="2" charset="2"/>
              </a:rPr>
              <a:t> in BCNF</a:t>
            </a:r>
          </a:p>
          <a:p>
            <a:pPr lvl="1">
              <a:tabLst>
                <a:tab pos="744538" algn="l"/>
              </a:tabLst>
            </a:pPr>
            <a:r>
              <a:rPr lang="en-US" altLang="en-US" sz="1800" dirty="0">
                <a:sym typeface="Monotype Sorts" pitchFamily="2" charset="2"/>
              </a:rPr>
              <a:t>Lossless-join decomposition</a:t>
            </a:r>
          </a:p>
          <a:p>
            <a:pPr lvl="1">
              <a:tabLst>
                <a:tab pos="744538" algn="l"/>
              </a:tabLst>
            </a:pPr>
            <a:r>
              <a:rPr lang="en-US" altLang="en-US" sz="1800" dirty="0">
                <a:sym typeface="Monotype Sorts" pitchFamily="2" charset="2"/>
              </a:rPr>
              <a:t>Dependency preserving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1026">
            <a:extLst>
              <a:ext uri="{FF2B5EF4-FFF2-40B4-BE49-F238E27FC236}">
                <a16:creationId xmlns:a16="http://schemas.microsoft.com/office/drawing/2014/main" id="{B0E4B1CC-CA51-426C-A126-97661FB0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Testing for BCNF of R</a:t>
            </a:r>
          </a:p>
        </p:txBody>
      </p:sp>
      <p:sp>
        <p:nvSpPr>
          <p:cNvPr id="171011" name="Rectangle 1027">
            <a:extLst>
              <a:ext uri="{FF2B5EF4-FFF2-40B4-BE49-F238E27FC236}">
                <a16:creationId xmlns:a16="http://schemas.microsoft.com/office/drawing/2014/main" id="{202829BB-650D-4065-91FB-62650CE4EF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4475" y="1028700"/>
            <a:ext cx="8747125" cy="53419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To check if </a:t>
            </a:r>
            <a:r>
              <a:rPr lang="en-US" altLang="en-US" sz="2800" b="1" dirty="0">
                <a:solidFill>
                  <a:srgbClr val="FF0000"/>
                </a:solidFill>
              </a:rPr>
              <a:t>a non-trivial </a:t>
            </a:r>
            <a:r>
              <a:rPr lang="en-US" altLang="en-US" sz="2800" dirty="0"/>
              <a:t>dependency </a:t>
            </a:r>
            <a:r>
              <a:rPr lang="en-US" altLang="en-US" sz="2400" dirty="0">
                <a:sym typeface="Symbol" panose="05050102010706020507" pitchFamily="18" charset="2"/>
              </a:rPr>
              <a:t></a:t>
            </a:r>
            <a:r>
              <a:rPr kumimoji="0" lang="en-US" altLang="en-US" sz="2800" dirty="0">
                <a:sym typeface="Symbol" panose="05050102010706020507" pitchFamily="18" charset="2"/>
              </a:rPr>
              <a:t></a:t>
            </a:r>
            <a:r>
              <a:rPr lang="en-US" altLang="en-US" sz="2400" i="1" dirty="0">
                <a:sym typeface="Symbol" panose="05050102010706020507" pitchFamily="18" charset="2"/>
              </a:rPr>
              <a:t></a:t>
            </a:r>
            <a:r>
              <a:rPr lang="en-US" altLang="en-US" sz="2800" i="1" dirty="0">
                <a:sym typeface="Greek Symbols" pitchFamily="18" charset="2"/>
              </a:rPr>
              <a:t>  </a:t>
            </a:r>
            <a:r>
              <a:rPr lang="en-US" altLang="en-US" sz="2800" dirty="0"/>
              <a:t>causes a violation of BCNF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1.  </a:t>
            </a:r>
            <a:r>
              <a:rPr lang="en-US" altLang="en-US" sz="2400" b="1" dirty="0">
                <a:solidFill>
                  <a:srgbClr val="FF0000"/>
                </a:solidFill>
              </a:rPr>
              <a:t>compute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 (the attribute closure of </a:t>
            </a:r>
            <a:r>
              <a:rPr lang="en-US" altLang="en-US" sz="2000" dirty="0">
                <a:sym typeface="Symbol" panose="05050102010706020507" pitchFamily="18" charset="2"/>
              </a:rPr>
              <a:t></a:t>
            </a:r>
            <a:r>
              <a:rPr lang="en-US" altLang="en-US" sz="2400" dirty="0"/>
              <a:t>), and </a:t>
            </a:r>
          </a:p>
          <a:p>
            <a:pPr lvl="1">
              <a:lnSpc>
                <a:spcPct val="90000"/>
              </a:lnSpc>
              <a:buFont typeface="Monotype Sorts" pitchFamily="2" charset="2"/>
              <a:buNone/>
            </a:pPr>
            <a:r>
              <a:rPr lang="en-US" altLang="en-US" sz="2400" dirty="0"/>
              <a:t>2.  Verify that it includes all attributes of </a:t>
            </a:r>
            <a:r>
              <a:rPr lang="en-US" altLang="en-US" sz="2400" b="1" i="1" dirty="0">
                <a:solidFill>
                  <a:srgbClr val="FF0000"/>
                </a:solidFill>
              </a:rPr>
              <a:t>R</a:t>
            </a:r>
            <a:r>
              <a:rPr lang="en-US" altLang="en-US" sz="2400" b="1" dirty="0">
                <a:solidFill>
                  <a:srgbClr val="FF0000"/>
                </a:solidFill>
              </a:rPr>
              <a:t>, </a:t>
            </a:r>
            <a:r>
              <a:rPr lang="en-US" altLang="en-US" sz="2400" dirty="0"/>
              <a:t>that is, it is a </a:t>
            </a:r>
            <a:r>
              <a:rPr lang="en-US" altLang="en-US" sz="2400" dirty="0" err="1"/>
              <a:t>superkey</a:t>
            </a:r>
            <a:r>
              <a:rPr lang="en-US" altLang="en-US" sz="2400" dirty="0"/>
              <a:t> of </a:t>
            </a:r>
            <a:r>
              <a:rPr lang="en-US" altLang="en-US" sz="2400" i="1" dirty="0"/>
              <a:t>R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schemeClr val="tx2"/>
                </a:solidFill>
              </a:rPr>
              <a:t>Simplified test</a:t>
            </a:r>
            <a:r>
              <a:rPr lang="en-US" altLang="en-US" sz="2800" dirty="0"/>
              <a:t>: To check if a relation schema </a:t>
            </a:r>
            <a:r>
              <a:rPr lang="en-US" altLang="en-US" sz="2800" i="1" dirty="0"/>
              <a:t>R</a:t>
            </a:r>
            <a:r>
              <a:rPr lang="en-US" altLang="en-US" sz="2800" dirty="0"/>
              <a:t> is in BCNF, it suffices to check only the </a:t>
            </a:r>
            <a:r>
              <a:rPr lang="en-US" altLang="en-US" sz="2800" u="sng" dirty="0"/>
              <a:t>dependencies in the given </a:t>
            </a:r>
            <a:r>
              <a:rPr lang="en-US" altLang="en-US" sz="2800" u="sng" dirty="0">
                <a:solidFill>
                  <a:srgbClr val="FF0000"/>
                </a:solidFill>
              </a:rPr>
              <a:t>set </a:t>
            </a:r>
            <a:r>
              <a:rPr lang="en-US" altLang="en-US" sz="2800" i="1" u="sng" dirty="0">
                <a:solidFill>
                  <a:srgbClr val="FF0000"/>
                </a:solidFill>
              </a:rPr>
              <a:t>F</a:t>
            </a:r>
            <a:r>
              <a:rPr lang="en-US" altLang="en-US" sz="2800" u="sng" dirty="0">
                <a:solidFill>
                  <a:srgbClr val="FF0000"/>
                </a:solidFill>
              </a:rPr>
              <a:t> for viola</a:t>
            </a:r>
            <a:r>
              <a:rPr lang="en-US" altLang="en-US" sz="2800" dirty="0">
                <a:solidFill>
                  <a:srgbClr val="FF0000"/>
                </a:solidFill>
              </a:rPr>
              <a:t>tion of BCNF</a:t>
            </a:r>
            <a:r>
              <a:rPr lang="en-US" altLang="en-US" sz="2800" dirty="0"/>
              <a:t>, rather than checking all </a:t>
            </a:r>
            <a:r>
              <a:rPr lang="en-US" altLang="en-US" sz="2800" dirty="0">
                <a:solidFill>
                  <a:srgbClr val="FF0000"/>
                </a:solidFill>
              </a:rPr>
              <a:t>dependencies in </a:t>
            </a:r>
            <a:r>
              <a:rPr lang="en-US" altLang="en-US" sz="2800" i="1" dirty="0">
                <a:solidFill>
                  <a:srgbClr val="FF0000"/>
                </a:solidFill>
              </a:rPr>
              <a:t>F</a:t>
            </a:r>
            <a:r>
              <a:rPr lang="en-US" altLang="en-US" sz="2800" baseline="30000" dirty="0">
                <a:solidFill>
                  <a:srgbClr val="FF0000"/>
                </a:solidFill>
              </a:rPr>
              <a:t>+</a:t>
            </a:r>
            <a:r>
              <a:rPr lang="en-US" altLang="en-US" sz="2800" dirty="0">
                <a:solidFill>
                  <a:srgbClr val="FF0000"/>
                </a:solidFill>
              </a:rPr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If </a:t>
            </a:r>
            <a:r>
              <a:rPr lang="en-US" altLang="en-US" sz="2400" u="sng" dirty="0"/>
              <a:t>none of the dependencies in </a:t>
            </a:r>
            <a:r>
              <a:rPr lang="en-US" altLang="en-US" sz="2400" i="1" u="sng" dirty="0"/>
              <a:t>F</a:t>
            </a:r>
            <a:r>
              <a:rPr lang="en-US" altLang="en-US" sz="2400" u="sng" dirty="0"/>
              <a:t> causes </a:t>
            </a:r>
            <a:r>
              <a:rPr lang="en-US" altLang="en-US" sz="2400" dirty="0"/>
              <a:t>a violation of BCNF, then none of the dependencies in </a:t>
            </a:r>
            <a:r>
              <a:rPr lang="en-US" altLang="en-US" sz="2400" i="1" dirty="0"/>
              <a:t>F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 will cause a violation of BCNF either.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 autoUpdateAnimBg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1026">
            <a:extLst>
              <a:ext uri="{FF2B5EF4-FFF2-40B4-BE49-F238E27FC236}">
                <a16:creationId xmlns:a16="http://schemas.microsoft.com/office/drawing/2014/main" id="{D68BE381-2597-4875-94AF-B248A2D7D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Testing for BCNF</a:t>
            </a:r>
          </a:p>
        </p:txBody>
      </p:sp>
      <p:sp>
        <p:nvSpPr>
          <p:cNvPr id="171011" name="Rectangle 1027">
            <a:extLst>
              <a:ext uri="{FF2B5EF4-FFF2-40B4-BE49-F238E27FC236}">
                <a16:creationId xmlns:a16="http://schemas.microsoft.com/office/drawing/2014/main" id="{5E474FB8-C24A-41F1-9D1F-E0B42994F6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868363"/>
            <a:ext cx="8812212" cy="53419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However, using only </a:t>
            </a:r>
            <a:r>
              <a:rPr lang="en-US" altLang="en-US" sz="2800" b="1" dirty="0">
                <a:solidFill>
                  <a:srgbClr val="FF0000"/>
                </a:solidFill>
              </a:rPr>
              <a:t>F is incorrect </a:t>
            </a:r>
            <a:r>
              <a:rPr lang="en-US" altLang="en-US" sz="2800" dirty="0"/>
              <a:t>when testing a relation in a </a:t>
            </a:r>
            <a:r>
              <a:rPr lang="en-US" altLang="en-US" sz="2800" b="1" i="1" dirty="0">
                <a:solidFill>
                  <a:srgbClr val="FF0000"/>
                </a:solidFill>
              </a:rPr>
              <a:t>decomposition of 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E.g. Consider </a:t>
            </a:r>
            <a:r>
              <a:rPr lang="en-US" altLang="en-US" sz="2400" i="1" dirty="0"/>
              <a:t>R</a:t>
            </a:r>
            <a:r>
              <a:rPr lang="en-US" altLang="en-US" sz="2400" dirty="0"/>
              <a:t> (</a:t>
            </a:r>
            <a:r>
              <a:rPr lang="en-US" altLang="en-US" sz="2400" i="1" dirty="0"/>
              <a:t>A, B, C, D, E</a:t>
            </a:r>
            <a:r>
              <a:rPr lang="en-US" altLang="en-US" sz="2400" dirty="0"/>
              <a:t>), with </a:t>
            </a:r>
            <a:r>
              <a:rPr lang="en-US" altLang="en-US" sz="2400" i="1" dirty="0"/>
              <a:t>F</a:t>
            </a:r>
            <a:r>
              <a:rPr lang="en-US" altLang="en-US" sz="2400" dirty="0"/>
              <a:t> = { </a:t>
            </a:r>
            <a:r>
              <a:rPr lang="en-US" altLang="en-US" sz="2400" i="1" dirty="0"/>
              <a:t>A </a:t>
            </a:r>
            <a:r>
              <a:rPr lang="en-US" altLang="en-US" sz="2400" i="1" dirty="0">
                <a:sym typeface="Symbol" panose="05050102010706020507" pitchFamily="18" charset="2"/>
              </a:rPr>
              <a:t></a:t>
            </a:r>
            <a:r>
              <a:rPr lang="en-US" altLang="en-US" sz="2400" i="1" dirty="0"/>
              <a:t>B, BC </a:t>
            </a:r>
            <a:r>
              <a:rPr lang="en-US" altLang="en-US" sz="2400" i="1" dirty="0">
                <a:sym typeface="Symbol" panose="05050102010706020507" pitchFamily="18" charset="2"/>
              </a:rPr>
              <a:t>D</a:t>
            </a:r>
            <a:r>
              <a:rPr lang="en-US" altLang="en-US" sz="2400" dirty="0"/>
              <a:t>}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Decompose </a:t>
            </a:r>
            <a:r>
              <a:rPr lang="en-US" altLang="en-US" i="1" dirty="0"/>
              <a:t>R</a:t>
            </a:r>
            <a:r>
              <a:rPr lang="en-US" altLang="en-US" dirty="0"/>
              <a:t> into </a:t>
            </a:r>
            <a:r>
              <a:rPr lang="en-US" altLang="en-US" i="1" dirty="0"/>
              <a:t>R</a:t>
            </a:r>
            <a:r>
              <a:rPr lang="en-US" altLang="en-US" baseline="-25000" dirty="0"/>
              <a:t>1</a:t>
            </a:r>
            <a:r>
              <a:rPr lang="en-US" altLang="en-US" dirty="0"/>
              <a:t>(</a:t>
            </a:r>
            <a:r>
              <a:rPr lang="en-US" altLang="en-US" i="1" dirty="0"/>
              <a:t>A,B</a:t>
            </a:r>
            <a:r>
              <a:rPr lang="en-US" altLang="en-US" dirty="0"/>
              <a:t>) and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(</a:t>
            </a:r>
            <a:r>
              <a:rPr lang="en-US" altLang="en-US" i="1" dirty="0"/>
              <a:t>A,C,D,E</a:t>
            </a:r>
            <a:r>
              <a:rPr lang="en-US" altLang="en-US" dirty="0"/>
              <a:t>)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Neither of the dependencies in </a:t>
            </a:r>
            <a:r>
              <a:rPr lang="en-US" altLang="en-US" i="1" dirty="0"/>
              <a:t>F</a:t>
            </a:r>
            <a:r>
              <a:rPr lang="en-US" altLang="en-US" dirty="0"/>
              <a:t> contain only attributes from  (</a:t>
            </a:r>
            <a:r>
              <a:rPr lang="en-US" altLang="en-US" i="1" dirty="0"/>
              <a:t>A,C,D</a:t>
            </a:r>
            <a:r>
              <a:rPr lang="en-US" altLang="en-US" dirty="0"/>
              <a:t>) </a:t>
            </a:r>
            <a:endParaRPr lang="en-US" altLang="en-US" sz="2000" dirty="0"/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So we might be </a:t>
            </a:r>
            <a:r>
              <a:rPr lang="en-US" altLang="en-US" sz="2000" b="1" dirty="0">
                <a:solidFill>
                  <a:srgbClr val="FF0000"/>
                </a:solidFill>
              </a:rPr>
              <a:t>mislead </a:t>
            </a:r>
            <a:r>
              <a:rPr lang="en-US" altLang="en-US" b="1" dirty="0">
                <a:solidFill>
                  <a:srgbClr val="FF0000"/>
                </a:solidFill>
              </a:rPr>
              <a:t>i</a:t>
            </a:r>
            <a:r>
              <a:rPr lang="en-US" altLang="en-US" dirty="0"/>
              <a:t>nto thinking </a:t>
            </a:r>
            <a:r>
              <a:rPr lang="en-US" altLang="en-US" i="1" dirty="0"/>
              <a:t>R</a:t>
            </a:r>
            <a:r>
              <a:rPr lang="en-US" altLang="en-US" baseline="-25000" dirty="0"/>
              <a:t>2</a:t>
            </a:r>
            <a:r>
              <a:rPr lang="en-US" altLang="en-US" dirty="0"/>
              <a:t> satisfies BCNF. 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In fact, </a:t>
            </a:r>
            <a:r>
              <a:rPr lang="en-US" altLang="en-US"/>
              <a:t>dependency </a:t>
            </a:r>
            <a:r>
              <a:rPr lang="en-US" altLang="en-US" b="1" i="1"/>
              <a:t>AC</a:t>
            </a:r>
            <a:r>
              <a:rPr lang="en-US" altLang="en-US" b="1"/>
              <a:t> </a:t>
            </a:r>
            <a:r>
              <a:rPr lang="en-US" altLang="en-US" b="1">
                <a:sym typeface="Symbol" panose="05050102010706020507" pitchFamily="18" charset="2"/>
              </a:rPr>
              <a:t></a:t>
            </a:r>
            <a:r>
              <a:rPr lang="en-US" altLang="en-US" b="1"/>
              <a:t> D </a:t>
            </a:r>
            <a:r>
              <a:rPr lang="en-US" altLang="en-US" b="1" dirty="0"/>
              <a:t>in </a:t>
            </a:r>
            <a:r>
              <a:rPr lang="en-US" altLang="en-US" b="1" i="1" dirty="0"/>
              <a:t>F</a:t>
            </a:r>
            <a:r>
              <a:rPr lang="en-US" altLang="en-US" b="1" baseline="30000" dirty="0"/>
              <a:t>+</a:t>
            </a:r>
            <a:r>
              <a:rPr lang="en-US" altLang="en-US" b="1" dirty="0"/>
              <a:t> shows </a:t>
            </a:r>
            <a:r>
              <a:rPr lang="en-US" altLang="en-US" b="1" i="1" dirty="0"/>
              <a:t>R</a:t>
            </a:r>
            <a:r>
              <a:rPr lang="en-US" altLang="en-US" b="1" baseline="-25000" dirty="0"/>
              <a:t>2</a:t>
            </a:r>
            <a:r>
              <a:rPr lang="en-US" altLang="en-US" b="1" dirty="0"/>
              <a:t> </a:t>
            </a:r>
            <a:r>
              <a:rPr lang="en-US" altLang="en-US" dirty="0"/>
              <a:t>is not in BCNF.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TextBox 6">
            <a:extLst>
              <a:ext uri="{FF2B5EF4-FFF2-40B4-BE49-F238E27FC236}">
                <a16:creationId xmlns:a16="http://schemas.microsoft.com/office/drawing/2014/main" id="{91D8D9CC-E927-4149-8145-D62E38157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3" y="1200150"/>
            <a:ext cx="83470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r>
              <a:rPr lang="en-US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= {ABC}  F = {</a:t>
            </a:r>
            <a:r>
              <a:rPr lang="en-US" altLang="en-US" sz="2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l-GR" altLang="en-US" sz="2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B, B</a:t>
            </a:r>
            <a:r>
              <a:rPr lang="el-GR" altLang="en-US" sz="2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C, C</a:t>
            </a:r>
            <a:r>
              <a:rPr lang="el-GR" altLang="en-US" sz="2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800" b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altLang="en-US" sz="280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altLang="en-US" sz="280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800">
                <a:solidFill>
                  <a:srgbClr val="000000"/>
                </a:solidFill>
              </a:rPr>
              <a:t>A</a:t>
            </a:r>
            <a:r>
              <a:rPr lang="en-US" altLang="en-US" sz="2800" baseline="30000">
                <a:solidFill>
                  <a:srgbClr val="000000"/>
                </a:solidFill>
              </a:rPr>
              <a:t>+</a:t>
            </a:r>
            <a:r>
              <a:rPr lang="en-US" altLang="en-US" sz="2800">
                <a:solidFill>
                  <a:srgbClr val="000000"/>
                </a:solidFill>
              </a:rPr>
              <a:t> = {ABC}</a:t>
            </a:r>
          </a:p>
          <a:p>
            <a:r>
              <a:rPr lang="en-US" altLang="en-US" sz="2800">
                <a:solidFill>
                  <a:srgbClr val="000000"/>
                </a:solidFill>
              </a:rPr>
              <a:t>B</a:t>
            </a:r>
            <a:r>
              <a:rPr lang="en-US" altLang="en-US" sz="2800" baseline="30000">
                <a:solidFill>
                  <a:srgbClr val="000000"/>
                </a:solidFill>
              </a:rPr>
              <a:t>+</a:t>
            </a:r>
            <a:r>
              <a:rPr lang="en-US" altLang="en-US" sz="2800">
                <a:solidFill>
                  <a:srgbClr val="000000"/>
                </a:solidFill>
              </a:rPr>
              <a:t> = {ABC}</a:t>
            </a:r>
          </a:p>
          <a:p>
            <a:r>
              <a:rPr lang="en-US" altLang="en-US" sz="2800">
                <a:solidFill>
                  <a:srgbClr val="000000"/>
                </a:solidFill>
              </a:rPr>
              <a:t>C</a:t>
            </a:r>
            <a:r>
              <a:rPr lang="en-US" altLang="en-US" sz="2800" baseline="30000">
                <a:solidFill>
                  <a:srgbClr val="000000"/>
                </a:solidFill>
              </a:rPr>
              <a:t>+</a:t>
            </a:r>
            <a:r>
              <a:rPr lang="en-US" altLang="en-US" sz="2800">
                <a:solidFill>
                  <a:srgbClr val="000000"/>
                </a:solidFill>
              </a:rPr>
              <a:t> = {ABC}</a:t>
            </a:r>
          </a:p>
          <a:p>
            <a:endParaRPr lang="en-US" altLang="en-US" sz="2800">
              <a:solidFill>
                <a:srgbClr val="000000"/>
              </a:solidFill>
            </a:endParaRPr>
          </a:p>
          <a:p>
            <a:r>
              <a:rPr lang="en-US" altLang="en-US" sz="2800">
                <a:solidFill>
                  <a:srgbClr val="000000"/>
                </a:solidFill>
              </a:rPr>
              <a:t>So, A,B,C </a:t>
            </a:r>
            <a:r>
              <a:rPr lang="en-US" altLang="en-US" sz="2800" b="1">
                <a:solidFill>
                  <a:srgbClr val="FF0000"/>
                </a:solidFill>
              </a:rPr>
              <a:t>All are </a:t>
            </a:r>
            <a:r>
              <a:rPr lang="en-US" altLang="en-US" sz="2800">
                <a:solidFill>
                  <a:srgbClr val="000000"/>
                </a:solidFill>
              </a:rPr>
              <a:t>the </a:t>
            </a:r>
            <a:r>
              <a:rPr lang="en-US" altLang="en-US" sz="2800" b="1">
                <a:solidFill>
                  <a:srgbClr val="FF0000"/>
                </a:solidFill>
              </a:rPr>
              <a:t>Super keys</a:t>
            </a:r>
            <a:r>
              <a:rPr lang="en-US" altLang="en-US" sz="2800">
                <a:solidFill>
                  <a:srgbClr val="000000"/>
                </a:solidFill>
              </a:rPr>
              <a:t> </a:t>
            </a:r>
          </a:p>
          <a:p>
            <a:r>
              <a:rPr lang="en-US" altLang="en-US" sz="2800">
                <a:solidFill>
                  <a:srgbClr val="000000"/>
                </a:solidFill>
              </a:rPr>
              <a:t>Since, there is no </a:t>
            </a:r>
            <a:r>
              <a:rPr lang="en-US" altLang="en-US" sz="2800" b="1">
                <a:solidFill>
                  <a:srgbClr val="FF0000"/>
                </a:solidFill>
              </a:rPr>
              <a:t>proper subset </a:t>
            </a:r>
            <a:r>
              <a:rPr lang="en-US" altLang="en-US" sz="2800">
                <a:solidFill>
                  <a:srgbClr val="000000"/>
                </a:solidFill>
              </a:rPr>
              <a:t>of those keys, </a:t>
            </a:r>
          </a:p>
          <a:p>
            <a:r>
              <a:rPr lang="en-US" altLang="en-US" sz="2800">
                <a:solidFill>
                  <a:srgbClr val="000000"/>
                </a:solidFill>
              </a:rPr>
              <a:t>So all those are </a:t>
            </a:r>
            <a:r>
              <a:rPr lang="en-US" altLang="en-US" sz="2800" b="1">
                <a:solidFill>
                  <a:srgbClr val="FF0000"/>
                </a:solidFill>
              </a:rPr>
              <a:t>Candidate keys </a:t>
            </a:r>
            <a:r>
              <a:rPr lang="en-US" altLang="en-US" sz="2800">
                <a:solidFill>
                  <a:srgbClr val="000000"/>
                </a:solidFill>
              </a:rPr>
              <a:t>as well</a:t>
            </a:r>
          </a:p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FFF9EA94-7F85-49B2-9155-D3265DD98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13" y="350838"/>
            <a:ext cx="7772400" cy="639762"/>
          </a:xfrm>
        </p:spPr>
        <p:txBody>
          <a:bodyPr/>
          <a:lstStyle/>
          <a:p>
            <a:pPr>
              <a:defRPr/>
            </a:pPr>
            <a:r>
              <a:rPr lang="en-US" dirty="0"/>
              <a:t>BCNF 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TextBox 6">
            <a:extLst>
              <a:ext uri="{FF2B5EF4-FFF2-40B4-BE49-F238E27FC236}">
                <a16:creationId xmlns:a16="http://schemas.microsoft.com/office/drawing/2014/main" id="{F9031438-1234-4A17-9304-EBE59974C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653618"/>
            <a:ext cx="8861425" cy="627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= {ABCDE}  F = {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BCDE, BC</a:t>
            </a:r>
            <a:r>
              <a:rPr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ACE,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l-G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E}</a:t>
            </a:r>
          </a:p>
          <a:p>
            <a:endParaRPr lang="en-US" altLang="en-US" sz="24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BCDE</a:t>
            </a:r>
            <a:endParaRPr lang="en-US" altLang="en-US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</a:rPr>
              <a:t>	A</a:t>
            </a:r>
            <a:r>
              <a:rPr lang="en-US" altLang="en-US" sz="2400" baseline="30000" dirty="0">
                <a:solidFill>
                  <a:srgbClr val="000000"/>
                </a:solidFill>
              </a:rPr>
              <a:t>+</a:t>
            </a:r>
            <a:r>
              <a:rPr lang="en-US" altLang="en-US" sz="2400" dirty="0">
                <a:solidFill>
                  <a:srgbClr val="000000"/>
                </a:solidFill>
              </a:rPr>
              <a:t> = {ABCDE} 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	So, A is </a:t>
            </a:r>
            <a:r>
              <a:rPr lang="en-US" altLang="en-US" sz="2400" b="1" dirty="0">
                <a:solidFill>
                  <a:srgbClr val="FF0000"/>
                </a:solidFill>
              </a:rPr>
              <a:t>Super keys </a:t>
            </a:r>
            <a:r>
              <a:rPr lang="en-US" altLang="en-US" sz="2400" dirty="0">
                <a:solidFill>
                  <a:srgbClr val="000000"/>
                </a:solidFill>
              </a:rPr>
              <a:t>and </a:t>
            </a:r>
            <a:r>
              <a:rPr lang="en-US" altLang="en-US" sz="2400" b="1" dirty="0">
                <a:solidFill>
                  <a:srgbClr val="FF0000"/>
                </a:solidFill>
              </a:rPr>
              <a:t>Candidate</a:t>
            </a:r>
            <a:r>
              <a:rPr lang="en-US" altLang="en-US" sz="2400" dirty="0">
                <a:solidFill>
                  <a:srgbClr val="000000"/>
                </a:solidFill>
              </a:rPr>
              <a:t> keys 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BC → ACE</a:t>
            </a:r>
          </a:p>
          <a:p>
            <a:r>
              <a:rPr lang="en-US" altLang="en-US" sz="2400" dirty="0">
                <a:solidFill>
                  <a:srgbClr val="000000"/>
                </a:solidFill>
              </a:rPr>
              <a:t>	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r>
              <a:rPr lang="el-G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r>
              <a:rPr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r>
              <a:rPr lang="el-GR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</a:p>
          <a:p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BC is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super key 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(since RHS A is a PA)</a:t>
            </a:r>
          </a:p>
          <a:p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OR</a:t>
            </a:r>
          </a:p>
          <a:p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BC</a:t>
            </a:r>
            <a:r>
              <a:rPr lang="en-US" altLang="en-US" sz="2400" b="1" baseline="30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{ABCED} since A → D </a:t>
            </a:r>
          </a:p>
          <a:p>
            <a:endParaRPr lang="en-US" altLang="en-US" sz="24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Proper subset of BC, {B}, {C}</a:t>
            </a:r>
          </a:p>
          <a:p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</a:t>
            </a:r>
            <a:r>
              <a:rPr lang="en-US" altLang="en-US" sz="2400" b="1" baseline="30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{B },  C</a:t>
            </a:r>
            <a:r>
              <a:rPr lang="en-US" altLang="en-US" sz="2400" b="1" baseline="30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 C}</a:t>
            </a:r>
          </a:p>
          <a:p>
            <a:r>
              <a:rPr lang="en-US" altLang="en-US" sz="24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BC is a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key too</a:t>
            </a:r>
          </a:p>
          <a:p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l-GR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</a:p>
          <a:p>
            <a:r>
              <a:rPr lang="en-US" altLang="en-US" sz="2400" b="1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D</a:t>
            </a:r>
            <a:r>
              <a:rPr lang="en-US" altLang="en-US" sz="2400" b="1" baseline="3000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en-US" sz="2400" b="1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{DE}, D is NOT Super keys </a:t>
            </a:r>
            <a:endParaRPr lang="en-US" altLang="en-US" sz="2400" dirty="0">
              <a:solidFill>
                <a:srgbClr val="0D0D0D"/>
              </a:solidFill>
            </a:endParaRP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5FFE965-B128-4D82-9CBA-CAA752562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238" y="0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BCNF 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TextBox 6">
            <a:extLst>
              <a:ext uri="{FF2B5EF4-FFF2-40B4-BE49-F238E27FC236}">
                <a16:creationId xmlns:a16="http://schemas.microsoft.com/office/drawing/2014/main" id="{50AB0C0D-A499-443F-9B93-F9FB8D9F4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967943"/>
            <a:ext cx="8861425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r>
              <a:rPr lang="en-US" altLang="en-US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 = {ABCDE}  F = {</a:t>
            </a:r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lang="el-GR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CDE, D</a:t>
            </a:r>
            <a:r>
              <a:rPr lang="el-GR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altLang="en-US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</a:t>
            </a:r>
            <a:r>
              <a:rPr lang="el-GR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CDE</a:t>
            </a:r>
            <a:endParaRPr lang="en-US" altLang="en-US" sz="28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800" dirty="0">
                <a:solidFill>
                  <a:srgbClr val="000000"/>
                </a:solidFill>
              </a:rPr>
              <a:t>	AB</a:t>
            </a:r>
            <a:r>
              <a:rPr lang="en-US" altLang="en-US" sz="2800" baseline="30000" dirty="0">
                <a:solidFill>
                  <a:srgbClr val="000000"/>
                </a:solidFill>
              </a:rPr>
              <a:t>+</a:t>
            </a:r>
            <a:r>
              <a:rPr lang="en-US" altLang="en-US" sz="2800" dirty="0">
                <a:solidFill>
                  <a:srgbClr val="000000"/>
                </a:solidFill>
              </a:rPr>
              <a:t> = {ABCDE}</a:t>
            </a:r>
          </a:p>
          <a:p>
            <a:r>
              <a:rPr lang="en-US" altLang="en-US" sz="2800" dirty="0">
                <a:solidFill>
                  <a:srgbClr val="000000"/>
                </a:solidFill>
              </a:rPr>
              <a:t>	</a:t>
            </a:r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 is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super key </a:t>
            </a:r>
            <a:endParaRPr lang="en-US" altLang="en-US" sz="28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800" b="1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Proper subset of AB, {A}, {B}</a:t>
            </a:r>
          </a:p>
          <a:p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</a:t>
            </a:r>
            <a:r>
              <a:rPr lang="en-US" altLang="en-US" sz="2800" b="1" baseline="30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{A },  B</a:t>
            </a:r>
            <a:r>
              <a:rPr lang="en-US" altLang="en-US" sz="2800" b="1" baseline="30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{B }</a:t>
            </a:r>
          </a:p>
          <a:p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AB is a </a:t>
            </a:r>
            <a:r>
              <a:rPr lang="en-US" alt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Candidate key too</a:t>
            </a:r>
          </a:p>
          <a:p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l-GR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endParaRPr lang="en-US" alt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800" dirty="0">
                <a:solidFill>
                  <a:srgbClr val="000000"/>
                </a:solidFill>
              </a:rPr>
              <a:t>	D</a:t>
            </a:r>
            <a:r>
              <a:rPr lang="en-US" altLang="en-US" sz="2800" baseline="30000" dirty="0">
                <a:solidFill>
                  <a:srgbClr val="000000"/>
                </a:solidFill>
              </a:rPr>
              <a:t>+</a:t>
            </a:r>
            <a:r>
              <a:rPr lang="en-US" altLang="en-US" sz="2800" dirty="0">
                <a:solidFill>
                  <a:srgbClr val="000000"/>
                </a:solidFill>
              </a:rPr>
              <a:t> = {DA}</a:t>
            </a:r>
          </a:p>
          <a:p>
            <a:r>
              <a:rPr lang="en-US" altLang="en-US" sz="2800" dirty="0">
                <a:solidFill>
                  <a:srgbClr val="000000"/>
                </a:solidFill>
              </a:rPr>
              <a:t>	</a:t>
            </a:r>
            <a:r>
              <a:rPr lang="en-US" altLang="en-US" sz="2800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 is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 a super key </a:t>
            </a:r>
            <a:r>
              <a:rPr lang="en-US" altLang="en-US" sz="2800" dirty="0">
                <a:solidFill>
                  <a:srgbClr val="000000"/>
                </a:solidFill>
              </a:rPr>
              <a:t> </a:t>
            </a: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E2249545-D473-4F53-85BF-1B24B5678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525" y="149225"/>
            <a:ext cx="7772400" cy="639763"/>
          </a:xfrm>
        </p:spPr>
        <p:txBody>
          <a:bodyPr/>
          <a:lstStyle/>
          <a:p>
            <a:pPr>
              <a:defRPr/>
            </a:pPr>
            <a:r>
              <a:rPr lang="en-US" dirty="0"/>
              <a:t>BCNF 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93B1C9-8162-42B3-B896-82AEFC270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55588"/>
            <a:ext cx="7772400" cy="4152900"/>
          </a:xfrm>
        </p:spPr>
        <p:txBody>
          <a:bodyPr/>
          <a:lstStyle/>
          <a:p>
            <a:pPr>
              <a:defRPr/>
            </a:pPr>
            <a:r>
              <a:rPr lang="en-US" b="0" dirty="0">
                <a:solidFill>
                  <a:srgbClr val="333333"/>
                </a:solidFill>
                <a:latin typeface="Palatino-Roman"/>
              </a:rPr>
              <a:t>To have lossless-join</a:t>
            </a:r>
            <a:br>
              <a:rPr lang="en-US" b="0" dirty="0">
                <a:solidFill>
                  <a:srgbClr val="333333"/>
                </a:solidFill>
                <a:latin typeface="Palatino-Roman"/>
              </a:rPr>
            </a:br>
            <a:r>
              <a:rPr lang="en-US" b="0" dirty="0">
                <a:solidFill>
                  <a:srgbClr val="333333"/>
                </a:solidFill>
                <a:latin typeface="Palatino-Roman"/>
              </a:rPr>
              <a:t>decompositions</a:t>
            </a:r>
            <a:br>
              <a:rPr lang="en-US" b="0" dirty="0">
                <a:latin typeface="Palatino-Roman"/>
              </a:rPr>
            </a:br>
            <a:br>
              <a:rPr lang="en-US" b="0" dirty="0">
                <a:latin typeface="Palatino-Roman"/>
              </a:rPr>
            </a:br>
            <a:r>
              <a:rPr lang="en-US" b="0" dirty="0">
                <a:latin typeface="Palatino-Roman"/>
              </a:rPr>
              <a:t>Needs to  replace a schema </a:t>
            </a:r>
            <a:br>
              <a:rPr lang="en-US" b="0" dirty="0">
                <a:latin typeface="Palatino-Roman"/>
              </a:rPr>
            </a:br>
            <a:r>
              <a:rPr lang="en-US" b="0" i="1" dirty="0">
                <a:latin typeface="CMMI10"/>
              </a:rPr>
              <a:t>R</a:t>
            </a:r>
            <a:r>
              <a:rPr lang="en-US" sz="800" b="0" i="1" dirty="0">
                <a:latin typeface="CMMI7"/>
              </a:rPr>
              <a:t>i </a:t>
            </a:r>
            <a:r>
              <a:rPr lang="en-US" b="0" dirty="0">
                <a:latin typeface="Palatino-Roman"/>
              </a:rPr>
              <a:t>with </a:t>
            </a:r>
            <a:r>
              <a:rPr lang="en-US" b="0" dirty="0">
                <a:latin typeface="CMR10"/>
              </a:rPr>
              <a:t>(</a:t>
            </a:r>
            <a:r>
              <a:rPr lang="en-US" b="0" i="1" dirty="0">
                <a:latin typeface="CMMI10"/>
              </a:rPr>
              <a:t>R</a:t>
            </a:r>
            <a:r>
              <a:rPr lang="en-US" sz="800" b="0" i="1" dirty="0">
                <a:latin typeface="CMMI7"/>
              </a:rPr>
              <a:t>i</a:t>
            </a:r>
            <a:r>
              <a:rPr lang="en-US" b="0" i="1" dirty="0">
                <a:latin typeface="CMSY10"/>
              </a:rPr>
              <a:t>−</a:t>
            </a:r>
            <a:r>
              <a:rPr lang="en-US" b="0" i="1" dirty="0">
                <a:latin typeface="CMMI10"/>
              </a:rPr>
              <a:t>β</a:t>
            </a:r>
            <a:r>
              <a:rPr lang="en-US" b="0" dirty="0">
                <a:latin typeface="CMR10"/>
              </a:rPr>
              <a:t>) </a:t>
            </a:r>
            <a:r>
              <a:rPr lang="en-US" b="0" dirty="0">
                <a:latin typeface="Palatino-Roman"/>
              </a:rPr>
              <a:t>and (</a:t>
            </a:r>
            <a:r>
              <a:rPr lang="en-US" b="0" i="1" dirty="0">
                <a:latin typeface="CMMI10"/>
              </a:rPr>
              <a:t>α, β</a:t>
            </a:r>
            <a:r>
              <a:rPr lang="en-US" b="0" dirty="0">
                <a:latin typeface="Palatino-Roman"/>
              </a:rPr>
              <a:t>),</a:t>
            </a:r>
            <a:br>
              <a:rPr lang="en-US" b="0" dirty="0">
                <a:latin typeface="Palatino-Roman"/>
              </a:rPr>
            </a:br>
            <a:r>
              <a:rPr lang="en-US" b="0" dirty="0">
                <a:latin typeface="Palatino-Roman"/>
              </a:rPr>
              <a:t>the dependency </a:t>
            </a:r>
            <a:r>
              <a:rPr lang="en-US" b="0" i="1" dirty="0">
                <a:latin typeface="CMMI10"/>
              </a:rPr>
              <a:t>α </a:t>
            </a:r>
            <a:r>
              <a:rPr lang="en-US" b="0" i="1" dirty="0">
                <a:latin typeface="CMSY10"/>
              </a:rPr>
              <a:t>→ </a:t>
            </a:r>
            <a:r>
              <a:rPr lang="en-US" b="0" i="1" dirty="0">
                <a:latin typeface="CMMI10"/>
              </a:rPr>
              <a:t>β </a:t>
            </a:r>
            <a:r>
              <a:rPr lang="en-US" b="0" dirty="0">
                <a:latin typeface="Palatino-Roman"/>
              </a:rPr>
              <a:t>holds, </a:t>
            </a:r>
            <a:br>
              <a:rPr lang="en-US" b="0" dirty="0">
                <a:latin typeface="Palatino-Roman"/>
              </a:rPr>
            </a:br>
            <a:r>
              <a:rPr lang="en-US" b="0" dirty="0">
                <a:latin typeface="Palatino-Roman"/>
              </a:rPr>
              <a:t>and </a:t>
            </a:r>
            <a:r>
              <a:rPr lang="en-US" b="0" dirty="0">
                <a:latin typeface="CMR10"/>
              </a:rPr>
              <a:t>(</a:t>
            </a:r>
            <a:r>
              <a:rPr lang="en-US" b="0" i="1" dirty="0">
                <a:latin typeface="CMMI10"/>
              </a:rPr>
              <a:t>R</a:t>
            </a:r>
            <a:r>
              <a:rPr lang="en-US" sz="800" b="0" i="1" dirty="0">
                <a:latin typeface="CMMI7"/>
              </a:rPr>
              <a:t>i </a:t>
            </a:r>
            <a:r>
              <a:rPr lang="en-US" b="0" i="1" dirty="0">
                <a:latin typeface="CMSY10"/>
              </a:rPr>
              <a:t>− </a:t>
            </a:r>
            <a:r>
              <a:rPr lang="en-US" b="0" i="1" dirty="0">
                <a:latin typeface="CMMI10"/>
              </a:rPr>
              <a:t>β</a:t>
            </a:r>
            <a:r>
              <a:rPr lang="en-US" b="0" dirty="0">
                <a:latin typeface="CMR10"/>
              </a:rPr>
              <a:t>) </a:t>
            </a:r>
            <a:r>
              <a:rPr lang="en-US" b="0" i="1" dirty="0">
                <a:latin typeface="CMSY10"/>
              </a:rPr>
              <a:t>∩ </a:t>
            </a:r>
            <a:r>
              <a:rPr lang="en-US" b="0" dirty="0">
                <a:latin typeface="Palatino-Roman"/>
              </a:rPr>
              <a:t>(</a:t>
            </a:r>
            <a:r>
              <a:rPr lang="en-US" b="0" i="1" dirty="0">
                <a:latin typeface="CMMI10"/>
              </a:rPr>
              <a:t>α, β</a:t>
            </a:r>
            <a:r>
              <a:rPr lang="en-US" b="0" dirty="0">
                <a:latin typeface="Palatino-Roman"/>
              </a:rPr>
              <a:t>) </a:t>
            </a:r>
            <a:r>
              <a:rPr lang="en-US" b="0" dirty="0">
                <a:latin typeface="CMR10"/>
              </a:rPr>
              <a:t>= </a:t>
            </a:r>
            <a:r>
              <a:rPr lang="en-US" b="0" i="1" dirty="0">
                <a:latin typeface="CMMI10"/>
              </a:rPr>
              <a:t>α</a:t>
            </a:r>
            <a:r>
              <a:rPr lang="en-US" b="0" dirty="0">
                <a:latin typeface="Palatino-Roman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40AAA027-4525-4CA5-AF74-2FB602923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BCNF Decomposition Algorithm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EFB5C0CA-D178-43E9-8F00-E5AA9CD2A4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1770" y="909780"/>
            <a:ext cx="8300460" cy="5615709"/>
          </a:xfrm>
        </p:spPr>
        <p:txBody>
          <a:bodyPr/>
          <a:lstStyle/>
          <a:p>
            <a:pPr>
              <a:buFont typeface="Monotype Sorts" pitchFamily="2" charset="2"/>
              <a:buNone/>
              <a:tabLst>
                <a:tab pos="565150" algn="l"/>
                <a:tab pos="803275" algn="l"/>
                <a:tab pos="1489075" algn="l"/>
                <a:tab pos="1771650" algn="l"/>
              </a:tabLst>
            </a:pPr>
            <a:r>
              <a:rPr lang="en-US" altLang="en-US" sz="2400" i="1" dirty="0"/>
              <a:t>	result </a:t>
            </a:r>
            <a:r>
              <a:rPr lang="en-US" altLang="en-US" sz="2400" dirty="0"/>
              <a:t>:= {</a:t>
            </a:r>
            <a:r>
              <a:rPr lang="en-US" altLang="en-US" sz="2400" i="1" dirty="0"/>
              <a:t>R</a:t>
            </a:r>
            <a:r>
              <a:rPr lang="en-US" altLang="en-US" sz="2400" dirty="0"/>
              <a:t>};</a:t>
            </a:r>
            <a:br>
              <a:rPr lang="en-US" altLang="en-US" sz="2400" dirty="0"/>
            </a:br>
            <a:r>
              <a:rPr lang="en-US" altLang="en-US" sz="2400" i="1" dirty="0"/>
              <a:t>done </a:t>
            </a:r>
            <a:r>
              <a:rPr lang="en-US" altLang="en-US" sz="2400" dirty="0"/>
              <a:t>:= false;</a:t>
            </a:r>
            <a:br>
              <a:rPr lang="en-US" altLang="en-US" sz="2400" dirty="0"/>
            </a:br>
            <a:r>
              <a:rPr lang="en-US" altLang="en-US" sz="2400" dirty="0"/>
              <a:t>compute </a:t>
            </a:r>
            <a:r>
              <a:rPr lang="en-US" altLang="en-US" sz="2400" i="1" dirty="0"/>
              <a:t>F</a:t>
            </a:r>
            <a:r>
              <a:rPr lang="en-US" altLang="en-US" sz="3200" baseline="30000" dirty="0"/>
              <a:t>+</a:t>
            </a:r>
            <a:r>
              <a:rPr lang="en-US" altLang="en-US" sz="2400" dirty="0"/>
              <a:t>;</a:t>
            </a:r>
            <a:br>
              <a:rPr lang="en-US" altLang="en-US" sz="2400" dirty="0"/>
            </a:br>
            <a:r>
              <a:rPr lang="en-US" altLang="en-US" sz="2400" b="1" dirty="0"/>
              <a:t>while (not </a:t>
            </a:r>
            <a:r>
              <a:rPr lang="en-US" altLang="en-US" sz="2400" i="1" dirty="0"/>
              <a:t>done) </a:t>
            </a:r>
            <a:r>
              <a:rPr lang="en-US" altLang="en-US" sz="2400" b="1" dirty="0"/>
              <a:t>do</a:t>
            </a:r>
            <a:br>
              <a:rPr lang="en-US" altLang="en-US" sz="2400" b="1" dirty="0"/>
            </a:br>
            <a:r>
              <a:rPr lang="en-US" altLang="en-US" sz="2400" b="1" dirty="0"/>
              <a:t>	if </a:t>
            </a:r>
            <a:r>
              <a:rPr lang="en-US" altLang="en-US" sz="2400" dirty="0"/>
              <a:t>(there is a schema </a:t>
            </a:r>
            <a:r>
              <a:rPr lang="en-US" altLang="en-US" sz="2400" i="1" dirty="0"/>
              <a:t>R</a:t>
            </a:r>
            <a:r>
              <a:rPr lang="en-US" altLang="en-US" sz="2800" i="1" baseline="-25000" dirty="0"/>
              <a:t>i</a:t>
            </a:r>
            <a:r>
              <a:rPr lang="en-US" altLang="en-US" sz="2800" i="1" dirty="0"/>
              <a:t> </a:t>
            </a:r>
            <a:r>
              <a:rPr lang="en-US" altLang="en-US" sz="2400" dirty="0"/>
              <a:t>in </a:t>
            </a:r>
            <a:r>
              <a:rPr lang="en-US" altLang="en-US" sz="2400" i="1" dirty="0"/>
              <a:t>result </a:t>
            </a:r>
            <a:r>
              <a:rPr lang="en-US" altLang="en-US" sz="2400" dirty="0"/>
              <a:t> that is not in BCNF)</a:t>
            </a:r>
            <a:br>
              <a:rPr lang="en-US" altLang="en-US" sz="2400" dirty="0"/>
            </a:br>
            <a:r>
              <a:rPr lang="en-US" altLang="en-US" sz="2400" dirty="0"/>
              <a:t>		</a:t>
            </a:r>
            <a:r>
              <a:rPr lang="en-US" altLang="en-US" sz="2400" b="1" dirty="0"/>
              <a:t>then begin</a:t>
            </a:r>
            <a:br>
              <a:rPr lang="en-US" altLang="en-US" sz="2400" b="1" dirty="0"/>
            </a:br>
            <a:r>
              <a:rPr lang="en-US" altLang="en-US" sz="2400" b="1" dirty="0"/>
              <a:t>			</a:t>
            </a:r>
            <a:r>
              <a:rPr lang="en-US" altLang="en-US" sz="2400" dirty="0"/>
              <a:t>let </a:t>
            </a:r>
            <a:r>
              <a:rPr lang="en-US" altLang="en-US" sz="2400" dirty="0">
                <a:sym typeface="Symbol" panose="05050102010706020507" pitchFamily="18" charset="2"/>
              </a:rPr>
              <a:t></a:t>
            </a:r>
            <a:r>
              <a:rPr lang="en-US" altLang="en-US" sz="2400" dirty="0">
                <a:sym typeface="Greek Symbols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</a:t>
            </a:r>
            <a:r>
              <a:rPr lang="en-US" altLang="en-US" sz="2400" i="1" dirty="0">
                <a:sym typeface="Greek Symbols" pitchFamily="18" charset="2"/>
              </a:rPr>
              <a:t> </a:t>
            </a:r>
            <a:r>
              <a:rPr lang="en-US" altLang="en-US" sz="2400" dirty="0">
                <a:sym typeface="Greek Symbols" pitchFamily="18" charset="2"/>
              </a:rPr>
              <a:t> be a nontrivial functional</a:t>
            </a:r>
            <a:br>
              <a:rPr lang="en-US" altLang="en-US" sz="2400" dirty="0">
                <a:sym typeface="Greek Symbols" pitchFamily="18" charset="2"/>
              </a:rPr>
            </a:br>
            <a:r>
              <a:rPr lang="en-US" altLang="en-US" sz="2400" dirty="0">
                <a:sym typeface="Greek Symbols" pitchFamily="18" charset="2"/>
              </a:rPr>
              <a:t>				dependency that holds on </a:t>
            </a:r>
            <a:r>
              <a:rPr lang="en-US" altLang="en-US" sz="2400" i="1" dirty="0">
                <a:sym typeface="Greek Symbols" pitchFamily="18" charset="2"/>
              </a:rPr>
              <a:t>R</a:t>
            </a:r>
            <a:r>
              <a:rPr lang="en-US" altLang="en-US" sz="2400" i="1" baseline="-25000" dirty="0">
                <a:sym typeface="Greek Symbols" pitchFamily="18" charset="2"/>
              </a:rPr>
              <a:t>i</a:t>
            </a:r>
            <a:br>
              <a:rPr lang="en-US" altLang="en-US" sz="2400" i="1" dirty="0">
                <a:sym typeface="Greek Symbols" pitchFamily="18" charset="2"/>
              </a:rPr>
            </a:br>
            <a:r>
              <a:rPr lang="en-US" altLang="en-US" sz="2400" i="1" dirty="0">
                <a:sym typeface="Greek Symbols" pitchFamily="18" charset="2"/>
              </a:rPr>
              <a:t>				</a:t>
            </a:r>
            <a:r>
              <a:rPr lang="en-US" altLang="en-US" sz="2400" dirty="0">
                <a:sym typeface="Greek Symbols" pitchFamily="18" charset="2"/>
              </a:rPr>
              <a:t>such that </a:t>
            </a:r>
            <a:r>
              <a:rPr lang="en-US" altLang="en-US" sz="2400" dirty="0">
                <a:sym typeface="Symbol" panose="05050102010706020507" pitchFamily="18" charset="2"/>
              </a:rPr>
              <a:t>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Greek Symbols" pitchFamily="18" charset="2"/>
              </a:rPr>
              <a:t>R</a:t>
            </a:r>
            <a:r>
              <a:rPr lang="en-US" altLang="en-US" sz="3200" i="1" baseline="-25000" dirty="0">
                <a:sym typeface="Greek Symbols" pitchFamily="18" charset="2"/>
              </a:rPr>
              <a:t>i</a:t>
            </a:r>
            <a:r>
              <a:rPr lang="en-US" altLang="en-US" sz="2400" i="1" dirty="0">
                <a:sym typeface="Greek Symbols" pitchFamily="18" charset="2"/>
              </a:rPr>
              <a:t> </a:t>
            </a:r>
            <a:r>
              <a:rPr lang="en-US" altLang="en-US" sz="2400" dirty="0">
                <a:sym typeface="Greek Symbols" pitchFamily="18" charset="2"/>
              </a:rPr>
              <a:t>is not in </a:t>
            </a:r>
            <a:r>
              <a:rPr lang="en-US" altLang="en-US" sz="2400" i="1" dirty="0">
                <a:sym typeface="Greek Symbols" pitchFamily="18" charset="2"/>
              </a:rPr>
              <a:t>F</a:t>
            </a:r>
            <a:r>
              <a:rPr lang="en-US" altLang="en-US" sz="3200" baseline="30000" dirty="0">
                <a:sym typeface="Greek Symbols" pitchFamily="18" charset="2"/>
              </a:rPr>
              <a:t>+</a:t>
            </a:r>
            <a:r>
              <a:rPr lang="en-US" altLang="en-US" sz="2400" dirty="0">
                <a:sym typeface="Greek Symbols" pitchFamily="18" charset="2"/>
              </a:rPr>
              <a:t>, </a:t>
            </a:r>
            <a:br>
              <a:rPr lang="en-US" altLang="en-US" sz="2400" dirty="0">
                <a:sym typeface="Greek Symbols" pitchFamily="18" charset="2"/>
              </a:rPr>
            </a:br>
            <a:r>
              <a:rPr lang="en-US" altLang="en-US" sz="2400" dirty="0">
                <a:sym typeface="Greek Symbols" pitchFamily="18" charset="2"/>
              </a:rPr>
              <a:t>				and </a:t>
            </a:r>
            <a:r>
              <a:rPr lang="en-US" altLang="en-US" sz="2400" dirty="0">
                <a:sym typeface="Symbol" panose="05050102010706020507" pitchFamily="18" charset="2"/>
              </a:rPr>
              <a:t></a:t>
            </a:r>
            <a:r>
              <a:rPr lang="en-US" altLang="en-US" sz="2400" dirty="0">
                <a:sym typeface="Greek Symbols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 </a:t>
            </a:r>
            <a:r>
              <a:rPr lang="en-US" altLang="en-US" sz="2400" i="1" dirty="0">
                <a:sym typeface="Symbol" panose="05050102010706020507" pitchFamily="18" charset="2"/>
              </a:rPr>
              <a:t></a:t>
            </a:r>
            <a:r>
              <a:rPr lang="en-US" altLang="en-US" sz="2400" i="1" dirty="0">
                <a:sym typeface="Greek Symbols" pitchFamily="18" charset="2"/>
              </a:rPr>
              <a:t>  = </a:t>
            </a:r>
            <a:r>
              <a:rPr lang="en-US" altLang="en-US" sz="2400" dirty="0">
                <a:sym typeface="Symbol" panose="05050102010706020507" pitchFamily="18" charset="2"/>
              </a:rPr>
              <a:t>;</a:t>
            </a:r>
            <a:br>
              <a:rPr lang="en-US" altLang="en-US" sz="2400" dirty="0">
                <a:sym typeface="Symbol" panose="05050102010706020507" pitchFamily="18" charset="2"/>
              </a:rPr>
            </a:br>
            <a:r>
              <a:rPr lang="en-US" altLang="en-US" sz="2400" dirty="0">
                <a:sym typeface="Symbol" panose="05050102010706020507" pitchFamily="18" charset="2"/>
              </a:rPr>
              <a:t>			   </a:t>
            </a:r>
            <a:r>
              <a:rPr lang="en-US" altLang="en-US" sz="2400" i="1" dirty="0">
                <a:sym typeface="Symbol" panose="05050102010706020507" pitchFamily="18" charset="2"/>
              </a:rPr>
              <a:t>result </a:t>
            </a:r>
            <a:r>
              <a:rPr lang="en-US" altLang="en-US" sz="2400" dirty="0">
                <a:sym typeface="Symbol" panose="05050102010706020507" pitchFamily="18" charset="2"/>
              </a:rPr>
              <a:t>:= (</a:t>
            </a:r>
            <a:r>
              <a:rPr lang="en-US" altLang="en-US" sz="2400" i="1" dirty="0">
                <a:sym typeface="Symbol" panose="05050102010706020507" pitchFamily="18" charset="2"/>
              </a:rPr>
              <a:t>result – R</a:t>
            </a:r>
            <a:r>
              <a:rPr lang="en-US" altLang="en-US" sz="3200" i="1" baseline="-25000" dirty="0">
                <a:sym typeface="Symbol" panose="05050102010706020507" pitchFamily="18" charset="2"/>
              </a:rPr>
              <a:t>i </a:t>
            </a:r>
            <a:r>
              <a:rPr lang="en-US" altLang="en-US" sz="2400" i="1" dirty="0">
                <a:sym typeface="Symbol" panose="05050102010706020507" pitchFamily="18" charset="2"/>
              </a:rPr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 (</a:t>
            </a:r>
            <a:r>
              <a:rPr lang="en-US" altLang="en-US" sz="2400" i="1" dirty="0">
                <a:sym typeface="Symbol" panose="05050102010706020507" pitchFamily="18" charset="2"/>
              </a:rPr>
              <a:t>R</a:t>
            </a:r>
            <a:r>
              <a:rPr lang="en-US" altLang="en-US" sz="3200" i="1" baseline="-25000" dirty="0">
                <a:sym typeface="Symbol" panose="05050102010706020507" pitchFamily="18" charset="2"/>
              </a:rPr>
              <a:t>i</a:t>
            </a:r>
            <a:r>
              <a:rPr lang="en-US" altLang="en-US" sz="2400" i="1" dirty="0">
                <a:sym typeface="Symbol" panose="05050102010706020507" pitchFamily="18" charset="2"/>
              </a:rPr>
              <a:t> – </a:t>
            </a:r>
            <a:r>
              <a:rPr lang="en-US" altLang="en-US" sz="2400" dirty="0">
                <a:sym typeface="Greek Symbols" pitchFamily="18" charset="2"/>
              </a:rPr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 (</a:t>
            </a:r>
            <a:r>
              <a:rPr lang="en-US" altLang="en-US" sz="2400" dirty="0">
                <a:sym typeface="Greek Symbols" pitchFamily="18" charset="2"/>
              </a:rPr>
              <a:t>, </a:t>
            </a:r>
            <a:r>
              <a:rPr lang="en-US" altLang="en-US" sz="2400" i="1" dirty="0">
                <a:sym typeface="Symbol" panose="05050102010706020507" pitchFamily="18" charset="2"/>
              </a:rPr>
              <a:t></a:t>
            </a:r>
            <a:r>
              <a:rPr lang="en-US" altLang="en-US" sz="2400" i="1" dirty="0">
                <a:sym typeface="Greek Symbols" pitchFamily="18" charset="2"/>
              </a:rPr>
              <a:t> );</a:t>
            </a:r>
            <a:br>
              <a:rPr lang="en-US" altLang="en-US" sz="2400" i="1" dirty="0">
                <a:sym typeface="Greek Symbols" pitchFamily="18" charset="2"/>
              </a:rPr>
            </a:br>
            <a:r>
              <a:rPr lang="en-US" altLang="en-US" sz="2400" i="1" dirty="0">
                <a:sym typeface="Greek Symbols" pitchFamily="18" charset="2"/>
              </a:rPr>
              <a:t>	    	</a:t>
            </a:r>
            <a:r>
              <a:rPr lang="en-US" altLang="en-US" sz="2400" b="1" dirty="0">
                <a:sym typeface="Greek Symbols" pitchFamily="18" charset="2"/>
              </a:rPr>
              <a:t>end</a:t>
            </a:r>
            <a:br>
              <a:rPr lang="en-US" altLang="en-US" sz="2400" b="1" dirty="0">
                <a:sym typeface="Greek Symbols" pitchFamily="18" charset="2"/>
              </a:rPr>
            </a:br>
            <a:r>
              <a:rPr lang="en-US" altLang="en-US" sz="2400" b="1" dirty="0">
                <a:sym typeface="Greek Symbols" pitchFamily="18" charset="2"/>
              </a:rPr>
              <a:t>		else</a:t>
            </a:r>
            <a:r>
              <a:rPr lang="en-US" altLang="en-US" sz="2400" i="1" dirty="0">
                <a:sym typeface="Greek Symbols" pitchFamily="18" charset="2"/>
              </a:rPr>
              <a:t> done </a:t>
            </a:r>
            <a:r>
              <a:rPr lang="en-US" altLang="en-US" sz="2400" dirty="0">
                <a:sym typeface="Greek Symbols" pitchFamily="18" charset="2"/>
              </a:rPr>
              <a:t>:= </a:t>
            </a:r>
            <a:r>
              <a:rPr lang="en-US" altLang="en-US" sz="2400" b="1" dirty="0">
                <a:sym typeface="Greek Symbols" pitchFamily="18" charset="2"/>
              </a:rPr>
              <a:t>true;</a:t>
            </a:r>
          </a:p>
          <a:p>
            <a:pPr>
              <a:buFont typeface="Monotype Sorts" pitchFamily="2" charset="2"/>
              <a:buNone/>
              <a:tabLst>
                <a:tab pos="565150" algn="l"/>
                <a:tab pos="803275" algn="l"/>
                <a:tab pos="1489075" algn="l"/>
                <a:tab pos="1771650" algn="l"/>
              </a:tabLst>
            </a:pPr>
            <a:r>
              <a:rPr lang="en-US" altLang="en-US" sz="2400" dirty="0">
                <a:sym typeface="Greek Symbols" pitchFamily="18" charset="2"/>
              </a:rPr>
              <a:t>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4B9F4576-1138-4C9A-90E3-EC9E04F1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BCNF Decomposition</a:t>
            </a:r>
          </a:p>
        </p:txBody>
      </p:sp>
      <p:sp>
        <p:nvSpPr>
          <p:cNvPr id="220163" name="Rectangle 1">
            <a:extLst>
              <a:ext uri="{FF2B5EF4-FFF2-40B4-BE49-F238E27FC236}">
                <a16:creationId xmlns:a16="http://schemas.microsoft.com/office/drawing/2014/main" id="{704B4DEE-FE09-453B-BDF5-E6A925A94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822325"/>
            <a:ext cx="8077200" cy="41544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sz="2800" b="1" dirty="0"/>
              <a:t>Customer-schema </a:t>
            </a:r>
            <a:r>
              <a:rPr kumimoji="0" lang="en-US" altLang="en-US" sz="2800" dirty="0"/>
              <a:t>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sz="2800" dirty="0"/>
              <a:t>(customer-name, customer-street, customer-city)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sz="2400" b="1" dirty="0">
                <a:solidFill>
                  <a:srgbClr val="FF0000"/>
                </a:solidFill>
              </a:rPr>
              <a:t>customer-name → customer-street customer-city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kumimoji="0" lang="en-US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candidate key for the schema is </a:t>
            </a:r>
            <a:r>
              <a:rPr kumimoji="0" lang="en-US" altLang="en-US" sz="2400" b="1" dirty="0">
                <a:solidFill>
                  <a:srgbClr val="FF0000"/>
                </a:solidFill>
              </a:rPr>
              <a:t>customer-name.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kumimoji="0" lang="en-US" altLang="en-US" sz="2800" dirty="0"/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sz="2800" b="1" dirty="0"/>
              <a:t>Branch-schema </a:t>
            </a:r>
            <a:r>
              <a:rPr kumimoji="0" lang="en-US" altLang="en-US" sz="2800" dirty="0"/>
              <a:t>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sz="2800" dirty="0"/>
              <a:t>{branch-name, assets, branch-city}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sz="2400" b="1" dirty="0">
                <a:solidFill>
                  <a:srgbClr val="FF0000"/>
                </a:solidFill>
              </a:rPr>
              <a:t>branch-name → assets branch-city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kumimoji="0" lang="en-US" altLang="en-US" sz="2800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F39B1E6B-20E7-4363-AD26-BCEFD8AA4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BCNF Decomposition</a:t>
            </a:r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8812A37D-AFD2-404E-ACAB-D393BA51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8" y="2857500"/>
            <a:ext cx="725328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/>
              <a:t>(</a:t>
            </a:r>
            <a:r>
              <a:rPr kumimoji="0" lang="en-US" altLang="en-US" sz="2400" dirty="0"/>
              <a:t>Downtown, </a:t>
            </a:r>
            <a:r>
              <a:rPr kumimoji="0" lang="en-US" altLang="en-US" sz="2400" b="1" dirty="0">
                <a:solidFill>
                  <a:srgbClr val="FF0000"/>
                </a:solidFill>
              </a:rPr>
              <a:t>John Bell</a:t>
            </a:r>
            <a:r>
              <a:rPr kumimoji="0" lang="en-US" altLang="en-US" sz="2400" dirty="0"/>
              <a:t>, L-44, 1000)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(Downtown, </a:t>
            </a:r>
            <a:r>
              <a:rPr kumimoji="0" lang="en-US" altLang="en-US" sz="2400" b="1" dirty="0">
                <a:solidFill>
                  <a:srgbClr val="FF0000"/>
                </a:solidFill>
              </a:rPr>
              <a:t>Jane Bell</a:t>
            </a:r>
            <a:r>
              <a:rPr kumimoji="0" lang="en-US" altLang="en-US" sz="2400" dirty="0"/>
              <a:t>, L-44, 1000)</a:t>
            </a:r>
          </a:p>
        </p:txBody>
      </p:sp>
      <p:sp>
        <p:nvSpPr>
          <p:cNvPr id="228356" name="Rectangle 3">
            <a:extLst>
              <a:ext uri="{FF2B5EF4-FFF2-40B4-BE49-F238E27FC236}">
                <a16:creationId xmlns:a16="http://schemas.microsoft.com/office/drawing/2014/main" id="{788F1D03-A14E-4F5D-9E1A-08138AB4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8" y="711200"/>
            <a:ext cx="8732837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/>
              <a:t>Loan-info-schema </a:t>
            </a:r>
            <a:r>
              <a:rPr kumimoji="0" lang="en-US" altLang="en-US" sz="2800"/>
              <a:t>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(branch-name, </a:t>
            </a:r>
            <a:r>
              <a:rPr kumimoji="0" lang="en-US" altLang="en-US" sz="2400" b="1">
                <a:solidFill>
                  <a:srgbClr val="002060"/>
                </a:solidFill>
              </a:rPr>
              <a:t>customer-nam</a:t>
            </a:r>
            <a:r>
              <a:rPr kumimoji="0" lang="en-US" altLang="en-US" sz="2400"/>
              <a:t>e, loan-number, amount)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FF0000"/>
                </a:solidFill>
              </a:rPr>
              <a:t>loan-number → amount branch-name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>
                <a:solidFill>
                  <a:srgbClr val="002060"/>
                </a:solidFill>
              </a:rPr>
              <a:t>! is not in BCNF !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 b="1">
              <a:solidFill>
                <a:srgbClr val="002060"/>
              </a:solidFill>
            </a:endParaRPr>
          </a:p>
        </p:txBody>
      </p:sp>
      <p:sp>
        <p:nvSpPr>
          <p:cNvPr id="228357" name="Rectangle 4">
            <a:extLst>
              <a:ext uri="{FF2B5EF4-FFF2-40B4-BE49-F238E27FC236}">
                <a16:creationId xmlns:a16="http://schemas.microsoft.com/office/drawing/2014/main" id="{095F5646-629C-47D9-98F7-E480A06E4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8" y="4330700"/>
            <a:ext cx="8458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/>
              <a:t>Loan-schema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(loan-number, branch-name, amount)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/>
              <a:t>Borrower-schema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(customer-name, loan-number)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3">
            <a:extLst>
              <a:ext uri="{FF2B5EF4-FFF2-40B4-BE49-F238E27FC236}">
                <a16:creationId xmlns:a16="http://schemas.microsoft.com/office/drawing/2014/main" id="{272E7415-13D2-4623-B0EE-F15A2B5E1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235075"/>
            <a:ext cx="9144000" cy="46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AE6AD-1C7E-425F-BF41-8E0E1F995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" y="268288"/>
            <a:ext cx="8826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000000"/>
                </a:solidFill>
              </a:rPr>
              <a:t>We cannot represent directly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000000"/>
                </a:solidFill>
              </a:rPr>
              <a:t>the information concerning a branch (branch-name, branch-city, assets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378" name="Group 1">
            <a:extLst>
              <a:ext uri="{FF2B5EF4-FFF2-40B4-BE49-F238E27FC236}">
                <a16:creationId xmlns:a16="http://schemas.microsoft.com/office/drawing/2014/main" id="{607AF6A0-24E3-4436-B786-DB6BC43B2C93}"/>
              </a:ext>
            </a:extLst>
          </p:cNvPr>
          <p:cNvGrpSpPr>
            <a:grpSpLocks/>
          </p:cNvGrpSpPr>
          <p:nvPr/>
        </p:nvGrpSpPr>
        <p:grpSpPr bwMode="auto">
          <a:xfrm>
            <a:off x="242888" y="852488"/>
            <a:ext cx="8658225" cy="3498850"/>
            <a:chOff x="360363" y="258763"/>
            <a:chExt cx="8658225" cy="3498850"/>
          </a:xfrm>
        </p:grpSpPr>
        <p:pic>
          <p:nvPicPr>
            <p:cNvPr id="229380" name="Picture 7">
              <a:extLst>
                <a:ext uri="{FF2B5EF4-FFF2-40B4-BE49-F238E27FC236}">
                  <a16:creationId xmlns:a16="http://schemas.microsoft.com/office/drawing/2014/main" id="{1E9F7263-5751-4394-8EEF-7ED5B9C87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63" y="258763"/>
              <a:ext cx="3436937" cy="3498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381" name="Picture 3">
              <a:extLst>
                <a:ext uri="{FF2B5EF4-FFF2-40B4-BE49-F238E27FC236}">
                  <a16:creationId xmlns:a16="http://schemas.microsoft.com/office/drawing/2014/main" id="{B8195880-3804-437F-AA7B-E648A85A6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" t="9653" r="426" b="10504"/>
            <a:stretch>
              <a:fillRect/>
            </a:stretch>
          </p:blipFill>
          <p:spPr bwMode="auto">
            <a:xfrm>
              <a:off x="4557713" y="963613"/>
              <a:ext cx="4460875" cy="2693987"/>
            </a:xfrm>
            <a:prstGeom prst="rect">
              <a:avLst/>
            </a:prstGeom>
            <a:noFill/>
            <a:ln w="38100" cmpd="dbl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03D360-3BEE-4CF2-BED5-CF328B7F0550}"/>
                </a:ext>
              </a:extLst>
            </p:cNvPr>
            <p:cNvSpPr/>
            <p:nvPr/>
          </p:nvSpPr>
          <p:spPr>
            <a:xfrm>
              <a:off x="4867275" y="360363"/>
              <a:ext cx="3916363" cy="5222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sz="2800" b="1" kern="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/>
                </a:rPr>
                <a:t>The </a:t>
              </a:r>
              <a:r>
                <a:rPr kumimoji="1" lang="en-US" sz="2800" b="1" i="1" kern="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/>
                </a:rPr>
                <a:t>loan </a:t>
              </a:r>
              <a:r>
                <a:rPr kumimoji="1" lang="en-US" sz="2800" b="1" kern="0" dirty="0">
                  <a:solidFill>
                    <a:srgbClr val="CC33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Helvetica"/>
                </a:rPr>
                <a:t>relation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29379" name="TextBox 9">
            <a:extLst>
              <a:ext uri="{FF2B5EF4-FFF2-40B4-BE49-F238E27FC236}">
                <a16:creationId xmlns:a16="http://schemas.microsoft.com/office/drawing/2014/main" id="{5BA83C5A-7C13-4C76-902A-0C72E4A3A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5838" y="4757738"/>
            <a:ext cx="5378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 b="1">
                <a:solidFill>
                  <a:srgbClr val="FF0000"/>
                </a:solidFill>
              </a:rPr>
              <a:t>Is it ossless-join decomposition ???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DE41324-D77B-48DB-B9EB-7B7B761A4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BCNF Decomposition</a:t>
            </a:r>
          </a:p>
        </p:txBody>
      </p:sp>
      <p:sp>
        <p:nvSpPr>
          <p:cNvPr id="230403" name="Rectangle 4">
            <a:extLst>
              <a:ext uri="{FF2B5EF4-FFF2-40B4-BE49-F238E27FC236}">
                <a16:creationId xmlns:a16="http://schemas.microsoft.com/office/drawing/2014/main" id="{CF825969-17E0-4D5F-BDFB-1AD760A43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865188"/>
            <a:ext cx="8458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000000"/>
                </a:solidFill>
              </a:rPr>
              <a:t>Loan-schema = </a:t>
            </a:r>
            <a:r>
              <a:rPr kumimoji="0" lang="en-US" altLang="en-US" sz="2400">
                <a:solidFill>
                  <a:srgbClr val="000000"/>
                </a:solidFill>
              </a:rPr>
              <a:t>{loan-number, branch-name, amount}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000000"/>
                </a:solidFill>
              </a:rPr>
              <a:t>Borrower-schema = </a:t>
            </a:r>
            <a:r>
              <a:rPr kumimoji="0" lang="en-US" altLang="en-US" sz="2400">
                <a:solidFill>
                  <a:srgbClr val="000000"/>
                </a:solidFill>
              </a:rPr>
              <a:t>{customer-name, loan-number}</a:t>
            </a:r>
          </a:p>
        </p:txBody>
      </p:sp>
      <p:pic>
        <p:nvPicPr>
          <p:cNvPr id="230404" name="Picture 1">
            <a:extLst>
              <a:ext uri="{FF2B5EF4-FFF2-40B4-BE49-F238E27FC236}">
                <a16:creationId xmlns:a16="http://schemas.microsoft.com/office/drawing/2014/main" id="{8A48AB16-9B6B-4033-9D72-542503943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1666875"/>
            <a:ext cx="73406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644AA-E6C0-4DEC-8021-F7BBB177D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776788"/>
            <a:ext cx="4572000" cy="8302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kern="0" dirty="0">
                <a:solidFill>
                  <a:srgbClr val="000000"/>
                </a:solidFill>
              </a:rPr>
              <a:t>loan-number → amount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kern="0" dirty="0">
                <a:solidFill>
                  <a:srgbClr val="000000"/>
                </a:solidFill>
              </a:rPr>
              <a:t>loan-number → branch-name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102FB-ACCB-416E-BF7F-A516464BF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50" y="4776788"/>
            <a:ext cx="4718050" cy="19843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kern="0" dirty="0">
                <a:solidFill>
                  <a:srgbClr val="000000"/>
                </a:solidFill>
              </a:rPr>
              <a:t>Only trivial functional dependencies apply to</a:t>
            </a:r>
          </a:p>
          <a:p>
            <a:pPr>
              <a:buClr>
                <a:srgbClr val="CC3300"/>
              </a:buClr>
              <a:buFont typeface="Monotype Sorts" pitchFamily="2" charset="2"/>
              <a:buNone/>
              <a:defRPr/>
            </a:pPr>
            <a:r>
              <a:rPr lang="en-US" altLang="en-US" sz="1800" b="1" kern="0" dirty="0">
                <a:solidFill>
                  <a:srgbClr val="000000"/>
                </a:solidFill>
                <a:latin typeface="Helvetica"/>
                <a:sym typeface="Symbol" panose="05050102010706020507" pitchFamily="18" charset="2"/>
              </a:rPr>
              <a:t></a:t>
            </a:r>
            <a:r>
              <a:rPr lang="en-US" altLang="en-US" sz="2000" b="1" kern="0" dirty="0">
                <a:solidFill>
                  <a:srgbClr val="000000"/>
                </a:solidFill>
                <a:latin typeface="Helvetica"/>
                <a:sym typeface="Greek Symbols" pitchFamily="18" charset="2"/>
              </a:rPr>
              <a:t> </a:t>
            </a:r>
            <a:r>
              <a:rPr lang="en-US" altLang="en-US" sz="2000" b="1" kern="0" dirty="0">
                <a:solidFill>
                  <a:srgbClr val="000000"/>
                </a:solidFill>
                <a:latin typeface="Helvetica"/>
                <a:sym typeface="Symbol" panose="05050102010706020507" pitchFamily="18" charset="2"/>
              </a:rPr>
              <a:t></a:t>
            </a:r>
            <a:r>
              <a:rPr lang="en-US" altLang="en-US" sz="2000" b="1" kern="0" dirty="0">
                <a:solidFill>
                  <a:srgbClr val="000000"/>
                </a:solidFill>
                <a:latin typeface="Helvetica"/>
                <a:sym typeface="Monotype Sorts" pitchFamily="2" charset="2"/>
              </a:rPr>
              <a:t> </a:t>
            </a:r>
            <a:r>
              <a:rPr lang="en-US" altLang="en-US" sz="1800" b="1" i="1" kern="0" dirty="0">
                <a:solidFill>
                  <a:srgbClr val="000000"/>
                </a:solidFill>
                <a:latin typeface="Helvetica"/>
                <a:sym typeface="Symbol" panose="05050102010706020507" pitchFamily="18" charset="2"/>
              </a:rPr>
              <a:t></a:t>
            </a:r>
            <a:r>
              <a:rPr lang="en-US" altLang="en-US" sz="2000" b="1" i="1" kern="0" dirty="0">
                <a:solidFill>
                  <a:srgbClr val="000000"/>
                </a:solidFill>
                <a:latin typeface="Helvetica"/>
                <a:sym typeface="Greek Symbols" pitchFamily="18" charset="2"/>
              </a:rPr>
              <a:t>  </a:t>
            </a:r>
            <a:r>
              <a:rPr lang="en-US" altLang="en-US" sz="2000" b="1" kern="0" dirty="0">
                <a:solidFill>
                  <a:srgbClr val="000000"/>
                </a:solidFill>
                <a:latin typeface="Helvetica"/>
                <a:sym typeface="Greek Symbols" pitchFamily="18" charset="2"/>
              </a:rPr>
              <a:t>is trivial (i.e., </a:t>
            </a:r>
            <a:r>
              <a:rPr lang="en-US" altLang="en-US" sz="1800" b="1" i="1" kern="0" dirty="0">
                <a:solidFill>
                  <a:srgbClr val="000000"/>
                </a:solidFill>
                <a:latin typeface="Helvetica"/>
                <a:sym typeface="Symbol" panose="05050102010706020507" pitchFamily="18" charset="2"/>
              </a:rPr>
              <a:t></a:t>
            </a:r>
            <a:r>
              <a:rPr lang="en-US" altLang="en-US" sz="2000" b="1" kern="0" dirty="0">
                <a:solidFill>
                  <a:srgbClr val="000000"/>
                </a:solidFill>
                <a:latin typeface="Helvetica"/>
                <a:sym typeface="Greek Symbols" pitchFamily="18" charset="2"/>
              </a:rPr>
              <a:t> </a:t>
            </a:r>
            <a:r>
              <a:rPr lang="en-US" altLang="en-US" sz="2000" b="1" kern="0" dirty="0">
                <a:solidFill>
                  <a:srgbClr val="000000"/>
                </a:solidFill>
                <a:latin typeface="Helvetica"/>
                <a:sym typeface="Symbol" panose="05050102010706020507" pitchFamily="18" charset="2"/>
              </a:rPr>
              <a:t> </a:t>
            </a:r>
            <a:r>
              <a:rPr lang="en-US" altLang="en-US" sz="1800" b="1" kern="0" dirty="0">
                <a:solidFill>
                  <a:srgbClr val="000000"/>
                </a:solidFill>
                <a:latin typeface="Helvetica"/>
                <a:sym typeface="Symbol" panose="05050102010706020507" pitchFamily="18" charset="2"/>
              </a:rPr>
              <a:t></a:t>
            </a:r>
            <a:r>
              <a:rPr lang="en-US" altLang="en-US" sz="2000" b="1" kern="0" dirty="0">
                <a:solidFill>
                  <a:srgbClr val="000000"/>
                </a:solidFill>
                <a:latin typeface="Helvetica"/>
                <a:sym typeface="Greek Symbols" pitchFamily="18" charset="2"/>
              </a:rPr>
              <a:t>)</a:t>
            </a: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en-US" sz="2400" kern="0" dirty="0">
              <a:solidFill>
                <a:srgbClr val="000000"/>
              </a:solidFill>
            </a:endParaRPr>
          </a:p>
          <a:p>
            <a:pPr eaLnBrk="1" fontAlgn="auto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en-US" sz="2400" kern="0"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54A4217-A7B7-47C3-98A4-7509C3158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BCNF Decomposition</a:t>
            </a:r>
          </a:p>
        </p:txBody>
      </p:sp>
      <p:sp>
        <p:nvSpPr>
          <p:cNvPr id="231427" name="Rectangle 1">
            <a:extLst>
              <a:ext uri="{FF2B5EF4-FFF2-40B4-BE49-F238E27FC236}">
                <a16:creationId xmlns:a16="http://schemas.microsoft.com/office/drawing/2014/main" id="{F8855F15-D1A4-4BC5-B41D-FE4A74A77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3" y="1255713"/>
            <a:ext cx="8885237" cy="335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Often testing of a relation to see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if it satisfies BCNF can be </a:t>
            </a:r>
            <a:r>
              <a:rPr kumimoji="0" lang="en-US" altLang="en-US" sz="2400" b="1">
                <a:solidFill>
                  <a:srgbClr val="FF0000"/>
                </a:solidFill>
              </a:rPr>
              <a:t>simplified: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To check if a </a:t>
            </a:r>
            <a:r>
              <a:rPr kumimoji="0" lang="en-US" altLang="en-US" sz="2400" b="1">
                <a:solidFill>
                  <a:srgbClr val="FF0000"/>
                </a:solidFill>
              </a:rPr>
              <a:t>nontrivia</a:t>
            </a:r>
            <a:r>
              <a:rPr kumimoji="0" lang="en-US" altLang="en-US" sz="2400">
                <a:solidFill>
                  <a:srgbClr val="FF0000"/>
                </a:solidFill>
              </a:rPr>
              <a:t>l</a:t>
            </a:r>
            <a:r>
              <a:rPr kumimoji="0" lang="en-US" altLang="en-US" sz="2400"/>
              <a:t> dependency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FF0000"/>
                </a:solidFill>
              </a:rPr>
              <a:t>α → β causes a violation </a:t>
            </a:r>
            <a:r>
              <a:rPr kumimoji="0" lang="en-US" altLang="en-US" sz="2400"/>
              <a:t>of BCNF,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Compute </a:t>
            </a:r>
            <a:r>
              <a:rPr kumimoji="0" lang="en-US" altLang="en-US" sz="2400">
                <a:solidFill>
                  <a:srgbClr val="FF0000"/>
                </a:solidFill>
              </a:rPr>
              <a:t>α</a:t>
            </a:r>
            <a:r>
              <a:rPr kumimoji="0" lang="en-US" altLang="en-US" sz="2400" baseline="30000">
                <a:solidFill>
                  <a:srgbClr val="FF0000"/>
                </a:solidFill>
              </a:rPr>
              <a:t>+</a:t>
            </a:r>
            <a:r>
              <a:rPr kumimoji="0" lang="en-US" altLang="en-US" sz="2400">
                <a:solidFill>
                  <a:srgbClr val="FF0000"/>
                </a:solidFill>
              </a:rPr>
              <a:t> </a:t>
            </a:r>
            <a:r>
              <a:rPr kumimoji="0" lang="en-US" altLang="en-US" sz="2400"/>
              <a:t>and verify that it includes all attributes of R;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FF0000"/>
                </a:solidFill>
              </a:rPr>
              <a:t>That is, it is a superkey of R.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 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38158C5-4B97-47E5-B977-65DE013B2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BCNF Decomposition</a:t>
            </a:r>
          </a:p>
        </p:txBody>
      </p:sp>
      <p:sp>
        <p:nvSpPr>
          <p:cNvPr id="232451" name="Rectangle 1">
            <a:extLst>
              <a:ext uri="{FF2B5EF4-FFF2-40B4-BE49-F238E27FC236}">
                <a16:creationId xmlns:a16="http://schemas.microsoft.com/office/drawing/2014/main" id="{2AE95B17-65CA-4D96-B474-BB98B1547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288" y="1112838"/>
            <a:ext cx="7313612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Often testing of a relation to see if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it satisfies BCNF can be </a:t>
            </a:r>
            <a:r>
              <a:rPr kumimoji="0" lang="en-US" altLang="en-US" sz="2400" b="1">
                <a:solidFill>
                  <a:srgbClr val="FF0000"/>
                </a:solidFill>
              </a:rPr>
              <a:t>simplified: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• To check if a relation schema R is in BCNF,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it suffices to check only the dependencies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FF0000"/>
                </a:solidFill>
              </a:rPr>
              <a:t>in the given set F for violation of BCNF,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FF0000"/>
                </a:solidFill>
              </a:rPr>
              <a:t>Rather than check all dependencies  in F+.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9B4F7CA2-D734-4DC0-8C87-2533B300C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BCNF Decomposition</a:t>
            </a:r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94F09F7D-E48E-4344-AB1B-542A86581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849313"/>
            <a:ext cx="858043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/>
              <a:t>Lending-schema =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(branch-name, branch-city, assets, customer-name, loan-number, amount)</a:t>
            </a:r>
          </a:p>
        </p:txBody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E5E8F4D7-69A1-4676-9BA1-26B2ADC4A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2608263"/>
            <a:ext cx="7453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/>
              <a:t>branch-name → assets branch-city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/>
              <a:t>loan-number → amount branch-name</a:t>
            </a:r>
          </a:p>
        </p:txBody>
      </p:sp>
      <p:sp>
        <p:nvSpPr>
          <p:cNvPr id="233477" name="Rectangle 4">
            <a:extLst>
              <a:ext uri="{FF2B5EF4-FFF2-40B4-BE49-F238E27FC236}">
                <a16:creationId xmlns:a16="http://schemas.microsoft.com/office/drawing/2014/main" id="{FD36A75F-7EC1-4451-88BA-BD794F78D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3829050"/>
            <a:ext cx="774223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candidate key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{loan-number, customer-name}.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2D567A38-221B-4566-8065-8E8F5D6D4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9550" y="190500"/>
            <a:ext cx="9220200" cy="4572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Normalization Using Functional Dependencies</a:t>
            </a:r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7F1EFF42-965F-4CA4-BF05-19BC43031A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6725" y="1035050"/>
            <a:ext cx="8210550" cy="4787900"/>
          </a:xfrm>
        </p:spPr>
        <p:txBody>
          <a:bodyPr/>
          <a:lstStyle/>
          <a:p>
            <a:r>
              <a:rPr kumimoji="0" lang="en-US" altLang="en-US" sz="2400"/>
              <a:t>When we decompose a relation schema </a:t>
            </a:r>
            <a:r>
              <a:rPr kumimoji="0" lang="en-US" altLang="en-US" sz="2400" i="1"/>
              <a:t>R</a:t>
            </a:r>
            <a:r>
              <a:rPr kumimoji="0" lang="en-US" altLang="en-US" sz="2400"/>
              <a:t> with a set of functional dependencies </a:t>
            </a:r>
            <a:r>
              <a:rPr kumimoji="0" lang="en-US" altLang="en-US" sz="2400" i="1"/>
              <a:t>F</a:t>
            </a:r>
            <a:r>
              <a:rPr kumimoji="0" lang="en-US" altLang="en-US" sz="2400"/>
              <a:t> into </a:t>
            </a:r>
            <a:r>
              <a:rPr kumimoji="0" lang="en-US" altLang="en-US" sz="2400" i="1"/>
              <a:t>R</a:t>
            </a:r>
            <a:r>
              <a:rPr kumimoji="0" lang="en-US" altLang="en-US" sz="2400" baseline="-25000"/>
              <a:t>1</a:t>
            </a:r>
            <a:r>
              <a:rPr kumimoji="0" lang="en-US" altLang="en-US" sz="2400"/>
              <a:t>, </a:t>
            </a:r>
            <a:r>
              <a:rPr kumimoji="0" lang="en-US" altLang="en-US" sz="2400" i="1"/>
              <a:t>R</a:t>
            </a:r>
            <a:r>
              <a:rPr kumimoji="0" lang="en-US" altLang="en-US" sz="2400" baseline="-25000"/>
              <a:t>2</a:t>
            </a:r>
            <a:r>
              <a:rPr kumimoji="0" lang="en-US" altLang="en-US" sz="2400"/>
              <a:t>,.., </a:t>
            </a:r>
            <a:r>
              <a:rPr kumimoji="0" lang="en-US" altLang="en-US" sz="2400" i="1"/>
              <a:t>R</a:t>
            </a:r>
            <a:r>
              <a:rPr kumimoji="0" lang="en-US" altLang="en-US" sz="2400" baseline="-25000"/>
              <a:t>n</a:t>
            </a:r>
            <a:r>
              <a:rPr kumimoji="0" lang="en-US" altLang="en-US" sz="2400"/>
              <a:t> we want</a:t>
            </a:r>
          </a:p>
          <a:p>
            <a:pPr lvl="1"/>
            <a:r>
              <a:rPr lang="en-US" altLang="en-US" sz="1800" b="1">
                <a:solidFill>
                  <a:schemeClr val="tx2"/>
                </a:solidFill>
              </a:rPr>
              <a:t>Lossless-join decomposition</a:t>
            </a:r>
            <a:r>
              <a:rPr lang="en-US" altLang="en-US" sz="1800" b="1"/>
              <a:t>:  </a:t>
            </a:r>
            <a:r>
              <a:rPr lang="en-US" altLang="en-US" sz="1800"/>
              <a:t>Otherwise decomposition would result in information loss.</a:t>
            </a:r>
          </a:p>
          <a:p>
            <a:pPr lvl="1"/>
            <a:r>
              <a:rPr lang="en-US" altLang="en-US" sz="1800" b="1">
                <a:solidFill>
                  <a:schemeClr val="tx2"/>
                </a:solidFill>
              </a:rPr>
              <a:t>No redundancy</a:t>
            </a:r>
            <a:r>
              <a:rPr lang="en-US" altLang="en-US" sz="1800"/>
              <a:t>:  The relations </a:t>
            </a:r>
            <a:r>
              <a:rPr lang="en-US" altLang="en-US" sz="1800" i="1"/>
              <a:t>R</a:t>
            </a:r>
            <a:r>
              <a:rPr lang="en-US" altLang="en-US" sz="1800" baseline="-25000"/>
              <a:t>i</a:t>
            </a:r>
            <a:r>
              <a:rPr lang="en-US" altLang="en-US" sz="1800" i="1"/>
              <a:t> </a:t>
            </a:r>
            <a:r>
              <a:rPr lang="en-US" altLang="en-US" sz="1800"/>
              <a:t>preferably should be in either Boyce-Codd Normal Form or Third Normal Form.</a:t>
            </a:r>
          </a:p>
          <a:p>
            <a:pPr lvl="1"/>
            <a:r>
              <a:rPr lang="en-US" altLang="en-US" sz="1800" b="1">
                <a:solidFill>
                  <a:schemeClr val="tx2"/>
                </a:solidFill>
              </a:rPr>
              <a:t>Dependency preservation</a:t>
            </a:r>
            <a:r>
              <a:rPr lang="en-US" altLang="en-US" sz="1800">
                <a:solidFill>
                  <a:schemeClr val="tx2"/>
                </a:solidFill>
              </a:rPr>
              <a:t>:</a:t>
            </a:r>
            <a:r>
              <a:rPr lang="en-US" altLang="en-US" sz="1800"/>
              <a:t> Let </a:t>
            </a:r>
            <a:r>
              <a:rPr lang="en-US" altLang="en-US" sz="1800" i="1"/>
              <a:t>F</a:t>
            </a:r>
            <a:r>
              <a:rPr lang="en-US" altLang="en-US" sz="1800" i="1" baseline="-25000"/>
              <a:t>i</a:t>
            </a:r>
            <a:r>
              <a:rPr lang="en-US" altLang="en-US" sz="1800" i="1"/>
              <a:t> </a:t>
            </a:r>
            <a:r>
              <a:rPr lang="en-US" altLang="en-US" sz="1800"/>
              <a:t>be the set of dependencies </a:t>
            </a:r>
            <a:r>
              <a:rPr lang="en-US" altLang="en-US" sz="1800" i="1"/>
              <a:t>F</a:t>
            </a:r>
            <a:r>
              <a:rPr lang="en-US" altLang="en-US" sz="2000" i="1" baseline="30000"/>
              <a:t>+</a:t>
            </a:r>
            <a:r>
              <a:rPr lang="en-US" altLang="en-US" sz="1800"/>
              <a:t> that include only attributes in </a:t>
            </a:r>
            <a:r>
              <a:rPr lang="en-US" altLang="en-US" sz="1800" i="1"/>
              <a:t>R</a:t>
            </a:r>
            <a:r>
              <a:rPr lang="en-US" altLang="en-US" sz="1800" i="1" baseline="-25000"/>
              <a:t>i</a:t>
            </a:r>
            <a:r>
              <a:rPr lang="en-US" altLang="en-US" sz="1800" i="1"/>
              <a:t>. </a:t>
            </a:r>
          </a:p>
          <a:p>
            <a:pPr lvl="2"/>
            <a:r>
              <a:rPr lang="en-US" altLang="en-US" sz="1800"/>
              <a:t> Preferably the decomposition should be </a:t>
            </a:r>
            <a:r>
              <a:rPr lang="en-US" altLang="en-US" sz="1800">
                <a:solidFill>
                  <a:schemeClr val="tx2"/>
                </a:solidFill>
              </a:rPr>
              <a:t>dependency preserving</a:t>
            </a:r>
            <a:r>
              <a:rPr lang="en-US" altLang="en-US" sz="1800"/>
              <a:t>, that is</a:t>
            </a:r>
            <a:r>
              <a:rPr lang="en-US" altLang="en-US" sz="1800" b="1"/>
              <a:t>,       (</a:t>
            </a:r>
            <a:r>
              <a:rPr lang="en-US" altLang="en-US" sz="1800" b="1" i="1"/>
              <a:t>F</a:t>
            </a:r>
            <a:r>
              <a:rPr lang="en-US" altLang="en-US" sz="1800" b="1" baseline="-25000"/>
              <a:t>1</a:t>
            </a:r>
            <a:r>
              <a:rPr lang="en-US" altLang="en-US" sz="1800" b="1" i="1"/>
              <a:t> </a:t>
            </a:r>
            <a:r>
              <a:rPr lang="en-US" altLang="en-US" sz="1800" b="1" i="1">
                <a:sym typeface="Symbol" panose="05050102010706020507" pitchFamily="18" charset="2"/>
              </a:rPr>
              <a:t> F</a:t>
            </a:r>
            <a:r>
              <a:rPr lang="en-US" altLang="en-US" sz="1800" b="1" baseline="-25000">
                <a:sym typeface="Symbol" panose="05050102010706020507" pitchFamily="18" charset="2"/>
              </a:rPr>
              <a:t>2 </a:t>
            </a:r>
            <a:r>
              <a:rPr lang="en-US" altLang="en-US" sz="1800" b="1" i="1">
                <a:sym typeface="Symbol" panose="05050102010706020507" pitchFamily="18" charset="2"/>
              </a:rPr>
              <a:t> …  F</a:t>
            </a:r>
            <a:r>
              <a:rPr lang="en-US" altLang="en-US" sz="1800" b="1" baseline="-25000">
                <a:sym typeface="Symbol" panose="05050102010706020507" pitchFamily="18" charset="2"/>
              </a:rPr>
              <a:t>n</a:t>
            </a:r>
            <a:r>
              <a:rPr lang="en-US" altLang="en-US" sz="1800" b="1">
                <a:sym typeface="Symbol" panose="05050102010706020507" pitchFamily="18" charset="2"/>
              </a:rPr>
              <a:t>)</a:t>
            </a:r>
            <a:r>
              <a:rPr lang="en-US" altLang="en-US" sz="2000" b="1" baseline="30000">
                <a:sym typeface="Symbol" panose="05050102010706020507" pitchFamily="18" charset="2"/>
              </a:rPr>
              <a:t>+</a:t>
            </a:r>
            <a:r>
              <a:rPr lang="en-US" altLang="en-US" sz="1800" b="1">
                <a:sym typeface="Symbol" panose="05050102010706020507" pitchFamily="18" charset="2"/>
              </a:rPr>
              <a:t> = </a:t>
            </a:r>
            <a:r>
              <a:rPr lang="en-US" altLang="en-US" sz="1800" b="1" i="1">
                <a:sym typeface="Symbol" panose="05050102010706020507" pitchFamily="18" charset="2"/>
              </a:rPr>
              <a:t>F</a:t>
            </a:r>
            <a:r>
              <a:rPr lang="en-US" altLang="en-US" sz="2000" b="1" i="1" baseline="30000">
                <a:sym typeface="Symbol" panose="05050102010706020507" pitchFamily="18" charset="2"/>
              </a:rPr>
              <a:t>+</a:t>
            </a:r>
          </a:p>
          <a:p>
            <a:pPr lvl="2"/>
            <a:r>
              <a:rPr lang="en-US" altLang="en-US" sz="1800"/>
              <a:t>Otherwise, checking updates for violation of functional dependencies may require computing joins, which is expensive.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904E7505-EDDE-416B-A342-9CDC41F52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9D118A04-0D8F-4BF4-9C23-BE72D43368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04900" y="828675"/>
            <a:ext cx="7202488" cy="4651375"/>
          </a:xfrm>
        </p:spPr>
        <p:txBody>
          <a:bodyPr/>
          <a:lstStyle/>
          <a:p>
            <a:pPr>
              <a:tabLst>
                <a:tab pos="2054225" algn="l"/>
              </a:tabLst>
            </a:pPr>
            <a:r>
              <a:rPr lang="en-US" altLang="en-US" i="1"/>
              <a:t>R = (A, B, C)</a:t>
            </a:r>
            <a:br>
              <a:rPr lang="en-US" altLang="en-US" i="1"/>
            </a:br>
            <a:r>
              <a:rPr lang="en-US" altLang="en-US" i="1"/>
              <a:t>F = {A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>
                <a:sym typeface="Monotype Sorts" pitchFamily="2" charset="2"/>
              </a:rPr>
              <a:t> </a:t>
            </a:r>
            <a:r>
              <a:rPr lang="en-US" altLang="en-US" i="1">
                <a:sym typeface="Monotype Sorts" pitchFamily="2" charset="2"/>
              </a:rPr>
              <a:t>B, B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>
                <a:sym typeface="Monotype Sorts" pitchFamily="2" charset="2"/>
              </a:rPr>
              <a:t> </a:t>
            </a:r>
            <a:r>
              <a:rPr lang="en-US" altLang="en-US" i="1">
                <a:sym typeface="Monotype Sorts" pitchFamily="2" charset="2"/>
              </a:rPr>
              <a:t>C)</a:t>
            </a:r>
          </a:p>
          <a:p>
            <a:pPr lvl="1">
              <a:tabLst>
                <a:tab pos="2054225" algn="l"/>
              </a:tabLst>
            </a:pPr>
            <a:r>
              <a:rPr lang="en-US" altLang="en-US" sz="1800">
                <a:sym typeface="Monotype Sorts" pitchFamily="2" charset="2"/>
              </a:rPr>
              <a:t>Can be decomposed in two different ways</a:t>
            </a:r>
          </a:p>
          <a:p>
            <a:pPr>
              <a:tabLst>
                <a:tab pos="2054225" algn="l"/>
              </a:tabLst>
            </a:pPr>
            <a:r>
              <a:rPr lang="en-US" altLang="en-US" i="1">
                <a:sym typeface="Monotype Sorts" pitchFamily="2" charset="2"/>
              </a:rPr>
              <a:t>R</a:t>
            </a:r>
            <a:r>
              <a:rPr lang="en-US" altLang="en-US" baseline="-25000">
                <a:sym typeface="Monotype Sorts" pitchFamily="2" charset="2"/>
              </a:rPr>
              <a:t>1</a:t>
            </a:r>
            <a:r>
              <a:rPr lang="en-US" altLang="en-US" i="1">
                <a:sym typeface="Monotype Sorts" pitchFamily="2" charset="2"/>
              </a:rPr>
              <a:t> = (A, B),   R</a:t>
            </a:r>
            <a:r>
              <a:rPr lang="en-US" altLang="en-US" baseline="-25000">
                <a:sym typeface="Monotype Sorts" pitchFamily="2" charset="2"/>
              </a:rPr>
              <a:t>2</a:t>
            </a:r>
            <a:r>
              <a:rPr lang="en-US" altLang="en-US" i="1">
                <a:sym typeface="Monotype Sorts" pitchFamily="2" charset="2"/>
              </a:rPr>
              <a:t> = (B, C)</a:t>
            </a:r>
          </a:p>
          <a:p>
            <a:pPr lvl="1">
              <a:tabLst>
                <a:tab pos="2054225" algn="l"/>
              </a:tabLst>
            </a:pPr>
            <a:r>
              <a:rPr lang="en-US" altLang="en-US" sz="1800" b="1">
                <a:sym typeface="Monotype Sorts" pitchFamily="2" charset="2"/>
              </a:rPr>
              <a:t>Lossless-join</a:t>
            </a:r>
            <a:r>
              <a:rPr lang="en-US" altLang="en-US" sz="1800">
                <a:sym typeface="Monotype Sorts" pitchFamily="2" charset="2"/>
              </a:rPr>
              <a:t> decomposition:</a:t>
            </a:r>
          </a:p>
          <a:p>
            <a:pPr lvl="1">
              <a:buFont typeface="Monotype Sorts" pitchFamily="2" charset="2"/>
              <a:buNone/>
              <a:tabLst>
                <a:tab pos="2054225" algn="l"/>
              </a:tabLst>
            </a:pPr>
            <a:r>
              <a:rPr lang="en-US" altLang="en-US" sz="1800" i="1">
                <a:sym typeface="Monotype Sorts" pitchFamily="2" charset="2"/>
              </a:rPr>
              <a:t>		R</a:t>
            </a:r>
            <a:r>
              <a:rPr lang="en-US" altLang="en-US" sz="1800" baseline="-25000">
                <a:sym typeface="Monotype Sorts" pitchFamily="2" charset="2"/>
              </a:rPr>
              <a:t>1  </a:t>
            </a:r>
            <a:r>
              <a:rPr lang="en-US" altLang="en-US" sz="1800">
                <a:sym typeface="Symbol" panose="05050102010706020507" pitchFamily="18" charset="2"/>
              </a:rPr>
              <a:t> </a:t>
            </a:r>
            <a:r>
              <a:rPr lang="en-US" altLang="en-US" sz="1800" i="1">
                <a:sym typeface="Monotype Sorts" pitchFamily="2" charset="2"/>
              </a:rPr>
              <a:t>R</a:t>
            </a:r>
            <a:r>
              <a:rPr lang="en-US" altLang="en-US" sz="1800" baseline="-25000">
                <a:sym typeface="Monotype Sorts" pitchFamily="2" charset="2"/>
              </a:rPr>
              <a:t>2</a:t>
            </a:r>
            <a:r>
              <a:rPr lang="en-US" altLang="en-US" sz="1800" i="1">
                <a:sym typeface="Monotype Sorts" pitchFamily="2" charset="2"/>
              </a:rPr>
              <a:t> = {B} </a:t>
            </a:r>
            <a:r>
              <a:rPr lang="en-US" altLang="en-US" sz="1800">
                <a:sym typeface="Monotype Sorts" pitchFamily="2" charset="2"/>
              </a:rPr>
              <a:t>and </a:t>
            </a:r>
            <a:r>
              <a:rPr lang="en-US" altLang="en-US" sz="1800" i="1">
                <a:sym typeface="Monotype Sorts" pitchFamily="2" charset="2"/>
              </a:rPr>
              <a:t>B </a:t>
            </a:r>
            <a:r>
              <a:rPr lang="en-US" altLang="en-US" sz="1800">
                <a:sym typeface="Symbol" panose="05050102010706020507" pitchFamily="18" charset="2"/>
              </a:rPr>
              <a:t></a:t>
            </a:r>
            <a:r>
              <a:rPr lang="en-US" altLang="en-US" sz="1800">
                <a:sym typeface="Monotype Sorts" pitchFamily="2" charset="2"/>
              </a:rPr>
              <a:t> </a:t>
            </a:r>
            <a:r>
              <a:rPr lang="en-US" altLang="en-US" sz="1800" i="1">
                <a:sym typeface="Monotype Sorts" pitchFamily="2" charset="2"/>
              </a:rPr>
              <a:t>BC</a:t>
            </a:r>
          </a:p>
          <a:p>
            <a:pPr lvl="1">
              <a:tabLst>
                <a:tab pos="2054225" algn="l"/>
              </a:tabLst>
            </a:pPr>
            <a:r>
              <a:rPr lang="en-US" altLang="en-US" sz="1800">
                <a:sym typeface="Monotype Sorts" pitchFamily="2" charset="2"/>
              </a:rPr>
              <a:t>Dependency preserving</a:t>
            </a:r>
          </a:p>
          <a:p>
            <a:pPr>
              <a:tabLst>
                <a:tab pos="2054225" algn="l"/>
              </a:tabLst>
            </a:pPr>
            <a:r>
              <a:rPr lang="en-US" altLang="en-US" i="1">
                <a:sym typeface="Monotype Sorts" pitchFamily="2" charset="2"/>
              </a:rPr>
              <a:t>R</a:t>
            </a:r>
            <a:r>
              <a:rPr lang="en-US" altLang="en-US" i="1" baseline="-25000">
                <a:sym typeface="Monotype Sorts" pitchFamily="2" charset="2"/>
              </a:rPr>
              <a:t>1 </a:t>
            </a:r>
            <a:r>
              <a:rPr lang="en-US" altLang="en-US" i="1">
                <a:sym typeface="Monotype Sorts" pitchFamily="2" charset="2"/>
              </a:rPr>
              <a:t>= (A, B),   R</a:t>
            </a:r>
            <a:r>
              <a:rPr lang="en-US" altLang="en-US" baseline="-25000">
                <a:sym typeface="Monotype Sorts" pitchFamily="2" charset="2"/>
              </a:rPr>
              <a:t>2</a:t>
            </a:r>
            <a:r>
              <a:rPr lang="en-US" altLang="en-US" i="1">
                <a:sym typeface="Monotype Sorts" pitchFamily="2" charset="2"/>
              </a:rPr>
              <a:t> = (A, C)</a:t>
            </a:r>
          </a:p>
          <a:p>
            <a:pPr lvl="1">
              <a:tabLst>
                <a:tab pos="2054225" algn="l"/>
              </a:tabLst>
            </a:pPr>
            <a:r>
              <a:rPr lang="en-US" altLang="en-US" sz="1800">
                <a:sym typeface="Monotype Sorts" pitchFamily="2" charset="2"/>
              </a:rPr>
              <a:t>Lossless-join decomposition:</a:t>
            </a:r>
          </a:p>
          <a:p>
            <a:pPr lvl="1">
              <a:buFont typeface="Monotype Sorts" pitchFamily="2" charset="2"/>
              <a:buNone/>
              <a:tabLst>
                <a:tab pos="2054225" algn="l"/>
              </a:tabLst>
            </a:pPr>
            <a:r>
              <a:rPr lang="en-US" altLang="en-US" sz="1800">
                <a:sym typeface="Monotype Sorts" pitchFamily="2" charset="2"/>
              </a:rPr>
              <a:t>		 </a:t>
            </a:r>
            <a:r>
              <a:rPr lang="en-US" altLang="en-US" sz="1800" i="1">
                <a:sym typeface="Monotype Sorts" pitchFamily="2" charset="2"/>
              </a:rPr>
              <a:t>R</a:t>
            </a:r>
            <a:r>
              <a:rPr lang="en-US" altLang="en-US" sz="1800" baseline="-25000">
                <a:sym typeface="Monotype Sorts" pitchFamily="2" charset="2"/>
              </a:rPr>
              <a:t>1  </a:t>
            </a:r>
            <a:r>
              <a:rPr lang="en-US" altLang="en-US" sz="1800">
                <a:sym typeface="Symbol" panose="05050102010706020507" pitchFamily="18" charset="2"/>
              </a:rPr>
              <a:t> </a:t>
            </a:r>
            <a:r>
              <a:rPr lang="en-US" altLang="en-US" sz="1800" i="1">
                <a:sym typeface="Monotype Sorts" pitchFamily="2" charset="2"/>
              </a:rPr>
              <a:t>R</a:t>
            </a:r>
            <a:r>
              <a:rPr lang="en-US" altLang="en-US" sz="1800" baseline="-25000">
                <a:sym typeface="Monotype Sorts" pitchFamily="2" charset="2"/>
              </a:rPr>
              <a:t>2</a:t>
            </a:r>
            <a:r>
              <a:rPr lang="en-US" altLang="en-US" sz="1800" i="1">
                <a:sym typeface="Monotype Sorts" pitchFamily="2" charset="2"/>
              </a:rPr>
              <a:t> = {A} </a:t>
            </a:r>
            <a:r>
              <a:rPr lang="en-US" altLang="en-US" sz="1800">
                <a:sym typeface="Monotype Sorts" pitchFamily="2" charset="2"/>
              </a:rPr>
              <a:t>and </a:t>
            </a:r>
            <a:r>
              <a:rPr lang="en-US" altLang="en-US" sz="1800" i="1">
                <a:sym typeface="Monotype Sorts" pitchFamily="2" charset="2"/>
              </a:rPr>
              <a:t>A </a:t>
            </a:r>
            <a:r>
              <a:rPr lang="en-US" altLang="en-US" sz="1800">
                <a:sym typeface="Symbol" panose="05050102010706020507" pitchFamily="18" charset="2"/>
              </a:rPr>
              <a:t></a:t>
            </a:r>
            <a:r>
              <a:rPr lang="en-US" altLang="en-US" sz="1800">
                <a:sym typeface="Monotype Sorts" pitchFamily="2" charset="2"/>
              </a:rPr>
              <a:t> A</a:t>
            </a:r>
            <a:r>
              <a:rPr lang="en-US" altLang="en-US" sz="1800" i="1">
                <a:sym typeface="Monotype Sorts" pitchFamily="2" charset="2"/>
              </a:rPr>
              <a:t>B</a:t>
            </a:r>
          </a:p>
          <a:p>
            <a:pPr lvl="1">
              <a:tabLst>
                <a:tab pos="2054225" algn="l"/>
              </a:tabLst>
            </a:pPr>
            <a:r>
              <a:rPr lang="en-US" altLang="en-US" sz="1800" b="1">
                <a:sym typeface="Monotype Sorts" pitchFamily="2" charset="2"/>
              </a:rPr>
              <a:t>Not dependency preserving </a:t>
            </a:r>
            <a:br>
              <a:rPr lang="en-US" altLang="en-US" sz="1800">
                <a:sym typeface="Monotype Sorts" pitchFamily="2" charset="2"/>
              </a:rPr>
            </a:br>
            <a:r>
              <a:rPr lang="en-US" altLang="en-US" sz="1800">
                <a:sym typeface="Monotype Sorts" pitchFamily="2" charset="2"/>
              </a:rPr>
              <a:t>(cannot </a:t>
            </a:r>
            <a:r>
              <a:rPr lang="en-US" altLang="en-US" sz="1800" b="1">
                <a:sym typeface="Monotype Sorts" pitchFamily="2" charset="2"/>
              </a:rPr>
              <a:t>check </a:t>
            </a:r>
            <a:r>
              <a:rPr lang="en-US" altLang="en-US" sz="1800" b="1" i="1">
                <a:sym typeface="Monotype Sorts" pitchFamily="2" charset="2"/>
              </a:rPr>
              <a:t>B </a:t>
            </a:r>
            <a:r>
              <a:rPr lang="en-US" altLang="en-US" sz="1800" b="1">
                <a:sym typeface="Symbol" panose="05050102010706020507" pitchFamily="18" charset="2"/>
              </a:rPr>
              <a:t></a:t>
            </a:r>
            <a:r>
              <a:rPr lang="en-US" altLang="en-US" sz="1800" b="1">
                <a:sym typeface="Monotype Sorts" pitchFamily="2" charset="2"/>
              </a:rPr>
              <a:t> </a:t>
            </a:r>
            <a:r>
              <a:rPr lang="en-US" altLang="en-US" sz="1800" i="1">
                <a:sym typeface="Monotype Sorts" pitchFamily="2" charset="2"/>
              </a:rPr>
              <a:t>C </a:t>
            </a:r>
            <a:r>
              <a:rPr lang="en-US" altLang="en-US" sz="1800">
                <a:sym typeface="Monotype Sorts" pitchFamily="2" charset="2"/>
              </a:rPr>
              <a:t>without computing </a:t>
            </a:r>
            <a:r>
              <a:rPr lang="en-US" altLang="en-US" sz="1800" i="1">
                <a:sym typeface="Monotype Sorts" pitchFamily="2" charset="2"/>
              </a:rPr>
              <a:t>R</a:t>
            </a:r>
            <a:r>
              <a:rPr lang="en-US" altLang="en-US" sz="1800" i="1" baseline="-25000">
                <a:sym typeface="Monotype Sorts" pitchFamily="2" charset="2"/>
              </a:rPr>
              <a:t>1 </a:t>
            </a:r>
            <a:r>
              <a:rPr lang="en-US" altLang="en-US" sz="1800">
                <a:sym typeface="Monotype Sorts" pitchFamily="2" charset="2"/>
              </a:rPr>
              <a:t>    </a:t>
            </a:r>
            <a:r>
              <a:rPr lang="en-US" altLang="en-US" sz="1800" i="1">
                <a:sym typeface="Monotype Sorts" pitchFamily="2" charset="2"/>
              </a:rPr>
              <a:t>R</a:t>
            </a:r>
            <a:r>
              <a:rPr lang="en-US" altLang="en-US" sz="1800" baseline="-25000">
                <a:sym typeface="Monotype Sorts" pitchFamily="2" charset="2"/>
              </a:rPr>
              <a:t>2</a:t>
            </a:r>
            <a:r>
              <a:rPr lang="en-US" altLang="en-US" sz="1800">
                <a:sym typeface="Monotype Sorts" pitchFamily="2" charset="2"/>
              </a:rPr>
              <a:t>)</a:t>
            </a:r>
          </a:p>
        </p:txBody>
      </p:sp>
      <p:pic>
        <p:nvPicPr>
          <p:cNvPr id="235524" name="Picture 7">
            <a:extLst>
              <a:ext uri="{FF2B5EF4-FFF2-40B4-BE49-F238E27FC236}">
                <a16:creationId xmlns:a16="http://schemas.microsoft.com/office/drawing/2014/main" id="{7C93ABCA-0977-4D36-ACE3-951979945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5362575"/>
            <a:ext cx="23495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1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4DBF4C-8540-4795-9001-0B8FAF110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363" y="1738313"/>
            <a:ext cx="7772400" cy="2624137"/>
          </a:xfrm>
        </p:spPr>
        <p:txBody>
          <a:bodyPr/>
          <a:lstStyle/>
          <a:p>
            <a:pPr>
              <a:defRPr/>
            </a:pPr>
            <a:r>
              <a:rPr lang="en-US" dirty="0"/>
              <a:t>Repetition of information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Inability to represent certain information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AC582E8-E2AC-40FF-B87F-352CE652D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Decomposition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9C234671-3F6E-4B9F-9F74-EAA3C1B935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143000"/>
            <a:ext cx="6877050" cy="4114800"/>
          </a:xfrm>
        </p:spPr>
        <p:txBody>
          <a:bodyPr/>
          <a:lstStyle/>
          <a:p>
            <a:pPr>
              <a:tabLst>
                <a:tab pos="2292350" algn="l"/>
                <a:tab pos="2976563" algn="l"/>
              </a:tabLst>
            </a:pPr>
            <a:r>
              <a:rPr lang="en-US" altLang="en-US"/>
              <a:t>Decompose the relation schema </a:t>
            </a:r>
            <a:r>
              <a:rPr lang="en-US" altLang="en-US" i="1"/>
              <a:t>Lending-schema </a:t>
            </a:r>
            <a:r>
              <a:rPr lang="en-US" altLang="en-US"/>
              <a:t>into:</a:t>
            </a:r>
          </a:p>
          <a:p>
            <a:pPr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r>
              <a:rPr lang="en-US" altLang="en-US" i="1"/>
              <a:t>Branch-schema = (branch-name, branch-city,assets)</a:t>
            </a:r>
          </a:p>
          <a:p>
            <a:pPr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r>
              <a:rPr lang="en-US" altLang="en-US" i="1"/>
              <a:t>Loan-info-schema = (customer-name, loan-number,</a:t>
            </a:r>
            <a:br>
              <a:rPr lang="en-US" altLang="en-US" i="1"/>
            </a:br>
            <a:r>
              <a:rPr lang="en-US" altLang="en-US" i="1"/>
              <a:t>                                                   branch-name, amount)</a:t>
            </a:r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en-US" b="1"/>
              <a:t>All attributes </a:t>
            </a:r>
            <a:r>
              <a:rPr lang="en-US" altLang="en-US"/>
              <a:t>of an </a:t>
            </a:r>
            <a:r>
              <a:rPr lang="en-US" altLang="en-US" b="1"/>
              <a:t>original schema (</a:t>
            </a:r>
            <a:r>
              <a:rPr lang="en-US" altLang="en-US" b="1" i="1"/>
              <a:t>R) </a:t>
            </a:r>
            <a:r>
              <a:rPr lang="en-US" altLang="en-US"/>
              <a:t>must appear in the decomposition </a:t>
            </a:r>
            <a:r>
              <a:rPr lang="en-US" altLang="en-US" b="1"/>
              <a:t>(</a:t>
            </a:r>
            <a:r>
              <a:rPr lang="en-US" altLang="en-US" b="1" i="1"/>
              <a:t>R</a:t>
            </a:r>
            <a:r>
              <a:rPr lang="en-US" altLang="en-US" b="1" baseline="-25000"/>
              <a:t>1</a:t>
            </a:r>
            <a:r>
              <a:rPr lang="en-US" altLang="en-US" b="1" i="1"/>
              <a:t>, R</a:t>
            </a:r>
            <a:r>
              <a:rPr lang="en-US" altLang="en-US" b="1" baseline="-25000"/>
              <a:t>2</a:t>
            </a:r>
            <a:r>
              <a:rPr lang="en-US" altLang="en-US" b="1" i="1"/>
              <a:t>):</a:t>
            </a:r>
          </a:p>
          <a:p>
            <a:pPr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r>
              <a:rPr lang="en-US" altLang="en-US"/>
              <a:t>		</a:t>
            </a:r>
            <a:r>
              <a:rPr lang="en-US" altLang="en-US" b="1" i="1"/>
              <a:t>R = R</a:t>
            </a:r>
            <a:r>
              <a:rPr lang="en-US" altLang="en-US" b="1" baseline="-25000"/>
              <a:t>1 </a:t>
            </a:r>
            <a:r>
              <a:rPr lang="en-US" altLang="en-US" b="1">
                <a:sym typeface="Symbol" panose="05050102010706020507" pitchFamily="18" charset="2"/>
              </a:rPr>
              <a:t> </a:t>
            </a:r>
            <a:r>
              <a:rPr lang="en-US" altLang="en-US" b="1" i="1"/>
              <a:t>R</a:t>
            </a:r>
            <a:r>
              <a:rPr lang="en-US" altLang="en-US" b="1" baseline="-25000"/>
              <a:t>2</a:t>
            </a:r>
            <a:endParaRPr lang="en-US" altLang="en-US" b="1"/>
          </a:p>
          <a:p>
            <a:pPr>
              <a:tabLst>
                <a:tab pos="2292350" algn="l"/>
                <a:tab pos="2976563" algn="l"/>
              </a:tabLst>
            </a:pPr>
            <a:r>
              <a:rPr lang="en-US" altLang="en-US" b="1"/>
              <a:t>Lossless-join</a:t>
            </a:r>
            <a:r>
              <a:rPr lang="en-US" altLang="en-US"/>
              <a:t> decomposition.</a:t>
            </a:r>
            <a:br>
              <a:rPr lang="en-US" altLang="en-US"/>
            </a:br>
            <a:r>
              <a:rPr lang="en-US" altLang="en-US"/>
              <a:t>For all possible relations </a:t>
            </a:r>
            <a:r>
              <a:rPr lang="en-US" altLang="en-US" i="1"/>
              <a:t>r</a:t>
            </a:r>
            <a:r>
              <a:rPr lang="en-US" altLang="en-US"/>
              <a:t> on </a:t>
            </a:r>
            <a:r>
              <a:rPr lang="en-US" altLang="en-US" b="1"/>
              <a:t>schema </a:t>
            </a:r>
            <a:r>
              <a:rPr lang="en-US" altLang="en-US" b="1" i="1"/>
              <a:t>R</a:t>
            </a:r>
          </a:p>
          <a:p>
            <a:pPr>
              <a:buFont typeface="Monotype Sorts" pitchFamily="2" charset="2"/>
              <a:buNone/>
              <a:tabLst>
                <a:tab pos="2292350" algn="l"/>
                <a:tab pos="2976563" algn="l"/>
              </a:tabLst>
            </a:pPr>
            <a:r>
              <a:rPr lang="en-US" altLang="en-US" baseline="-25000"/>
              <a:t>		</a:t>
            </a:r>
            <a:r>
              <a:rPr lang="en-US" altLang="en-US" i="1"/>
              <a:t>r = </a:t>
            </a:r>
            <a:r>
              <a:rPr lang="en-US" altLang="en-US">
                <a:sym typeface="Symbol" panose="05050102010706020507" pitchFamily="18" charset="2"/>
              </a:rPr>
              <a:t></a:t>
            </a:r>
            <a:r>
              <a:rPr lang="en-US" altLang="en-US" baseline="-25000">
                <a:sym typeface="Symbol" panose="05050102010706020507" pitchFamily="18" charset="2"/>
              </a:rPr>
              <a:t>R1 </a:t>
            </a:r>
            <a:r>
              <a:rPr lang="en-US" altLang="en-US">
                <a:sym typeface="Symbol" panose="05050102010706020507" pitchFamily="18" charset="2"/>
              </a:rPr>
              <a:t>(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>
                <a:sym typeface="Symbol" panose="05050102010706020507" pitchFamily="18" charset="2"/>
              </a:rPr>
              <a:t>)    </a:t>
            </a:r>
            <a:r>
              <a:rPr lang="en-US" altLang="en-US" baseline="-25000">
                <a:sym typeface="Symbol" panose="05050102010706020507" pitchFamily="18" charset="2"/>
              </a:rPr>
              <a:t>R2 </a:t>
            </a:r>
            <a:r>
              <a:rPr lang="en-US" altLang="en-US">
                <a:sym typeface="Symbol" panose="05050102010706020507" pitchFamily="18" charset="2"/>
              </a:rPr>
              <a:t>(</a:t>
            </a:r>
            <a:r>
              <a:rPr lang="en-US" altLang="en-US" i="1">
                <a:sym typeface="Symbol" panose="05050102010706020507" pitchFamily="18" charset="2"/>
              </a:rPr>
              <a:t>r</a:t>
            </a:r>
            <a:r>
              <a:rPr lang="en-US" altLang="en-US">
                <a:sym typeface="Symbol" panose="05050102010706020507" pitchFamily="18" charset="2"/>
              </a:rPr>
              <a:t>) </a:t>
            </a:r>
          </a:p>
        </p:txBody>
      </p:sp>
      <p:sp>
        <p:nvSpPr>
          <p:cNvPr id="80900" name="Freeform 6">
            <a:extLst>
              <a:ext uri="{FF2B5EF4-FFF2-40B4-BE49-F238E27FC236}">
                <a16:creationId xmlns:a16="http://schemas.microsoft.com/office/drawing/2014/main" id="{5879EE97-E568-451C-BDBF-2CDA94E81D51}"/>
              </a:ext>
            </a:extLst>
          </p:cNvPr>
          <p:cNvSpPr>
            <a:spLocks/>
          </p:cNvSpPr>
          <p:nvPr/>
        </p:nvSpPr>
        <p:spPr bwMode="auto">
          <a:xfrm>
            <a:off x="4689475" y="4687888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6 h 182"/>
              <a:gd name="T4" fmla="*/ 2147483646 w 182"/>
              <a:gd name="T5" fmla="*/ 0 h 182"/>
              <a:gd name="T6" fmla="*/ 2147483646 w 182"/>
              <a:gd name="T7" fmla="*/ 2147483646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D137BBDE-0D19-4CE7-99C9-79A2EC2E4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534400" cy="4572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 of </a:t>
            </a:r>
            <a:r>
              <a:rPr lang="en-US" sz="2800" dirty="0">
                <a:solidFill>
                  <a:schemeClr val="bg1">
                    <a:lumMod val="10000"/>
                  </a:schemeClr>
                </a:solidFill>
              </a:rPr>
              <a:t>Non Lossless-Join </a:t>
            </a:r>
            <a:r>
              <a:rPr lang="en-US" sz="2800" dirty="0"/>
              <a:t>Decomposition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27805FD-7AF2-4D10-B8F9-62AA23A9B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143000"/>
            <a:ext cx="6724650" cy="866775"/>
          </a:xfrm>
        </p:spPr>
        <p:txBody>
          <a:bodyPr/>
          <a:lstStyle/>
          <a:p>
            <a:pPr>
              <a:tabLst>
                <a:tab pos="2336800" algn="l"/>
                <a:tab pos="3765550" algn="l"/>
              </a:tabLst>
            </a:pPr>
            <a:r>
              <a:rPr lang="en-US" altLang="en-US"/>
              <a:t>Decomposition of </a:t>
            </a:r>
            <a:r>
              <a:rPr lang="en-US" altLang="en-US" i="1"/>
              <a:t>R = (A, B)</a:t>
            </a:r>
            <a:br>
              <a:rPr lang="en-US" altLang="en-US" i="1"/>
            </a:br>
            <a:r>
              <a:rPr lang="en-US" altLang="en-US" i="1"/>
              <a:t>	R</a:t>
            </a:r>
            <a:r>
              <a:rPr lang="en-US" altLang="en-US" i="1" baseline="-25000"/>
              <a:t>2</a:t>
            </a:r>
            <a:r>
              <a:rPr lang="en-US" altLang="en-US" i="1"/>
              <a:t> = (A)	R</a:t>
            </a:r>
            <a:r>
              <a:rPr lang="en-US" altLang="en-US" baseline="-25000"/>
              <a:t>2</a:t>
            </a:r>
            <a:r>
              <a:rPr lang="en-US" altLang="en-US" i="1"/>
              <a:t> = (B)</a:t>
            </a:r>
            <a:endParaRPr lang="en-US" altLang="en-US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A3628149-13B6-45E3-8FC9-85AE73715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600325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2A07A3A4-D5CB-4378-9391-EC86C8145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600325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EAC53926-14AF-4032-A87E-EE7D8BDB7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057525"/>
            <a:ext cx="3810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  <a:sym typeface="Greek Symbols" pitchFamily="18" charset="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  <a:sym typeface="Greek Symbols" pitchFamily="18" charset="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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  <a:sym typeface="Greek Symbols" pitchFamily="18" charset="2"/>
            </a:endParaRPr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547620FE-27A4-4411-95F9-059348F3B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3057525"/>
            <a:ext cx="3810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Greek Symbols" pitchFamily="18" charset="2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Greek Symbols" pitchFamily="18" charset="2"/>
              </a:rPr>
              <a:t>2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Greek Symbols" pitchFamily="18" charset="2"/>
              </a:rPr>
              <a:t>1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28" name="Rectangle 8">
            <a:extLst>
              <a:ext uri="{FF2B5EF4-FFF2-40B4-BE49-F238E27FC236}">
                <a16:creationId xmlns:a16="http://schemas.microsoft.com/office/drawing/2014/main" id="{1788D3EC-D017-4FAD-9FF5-A601DC25C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600325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A</a:t>
            </a:r>
          </a:p>
        </p:txBody>
      </p:sp>
      <p:sp>
        <p:nvSpPr>
          <p:cNvPr id="81929" name="Rectangle 9">
            <a:extLst>
              <a:ext uri="{FF2B5EF4-FFF2-40B4-BE49-F238E27FC236}">
                <a16:creationId xmlns:a16="http://schemas.microsoft.com/office/drawing/2014/main" id="{1C37CAAB-64D2-4E3E-9E02-4697E6F48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057525"/>
            <a:ext cx="381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</a:t>
            </a:r>
            <a:endParaRPr kumimoji="0" lang="en-US" altLang="en-US" sz="18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  <a:sym typeface="Greek Symbols" pitchFamily="18" charset="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81930" name="Rectangle 10">
            <a:extLst>
              <a:ext uri="{FF2B5EF4-FFF2-40B4-BE49-F238E27FC236}">
                <a16:creationId xmlns:a16="http://schemas.microsoft.com/office/drawing/2014/main" id="{A159A449-3075-4845-B4FF-EEC65E132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600325"/>
            <a:ext cx="609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B</a:t>
            </a:r>
          </a:p>
        </p:txBody>
      </p:sp>
      <p:sp>
        <p:nvSpPr>
          <p:cNvPr id="81931" name="Rectangle 11">
            <a:extLst>
              <a:ext uri="{FF2B5EF4-FFF2-40B4-BE49-F238E27FC236}">
                <a16:creationId xmlns:a16="http://schemas.microsoft.com/office/drawing/2014/main" id="{31F168BB-1D9C-4AF2-B0C2-893618605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057525"/>
            <a:ext cx="609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Greek Symbols" pitchFamily="18" charset="2"/>
              </a:rPr>
              <a:t>1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Greek Symbols" pitchFamily="18" charset="2"/>
              </a:rPr>
              <a:t>2</a:t>
            </a:r>
          </a:p>
        </p:txBody>
      </p:sp>
      <p:sp>
        <p:nvSpPr>
          <p:cNvPr id="81932" name="Text Box 12">
            <a:extLst>
              <a:ext uri="{FF2B5EF4-FFF2-40B4-BE49-F238E27FC236}">
                <a16:creationId xmlns:a16="http://schemas.microsoft.com/office/drawing/2014/main" id="{82589AE5-E202-43B4-B86D-30B590F1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4048125"/>
            <a:ext cx="26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rPr>
              <a:t>r</a:t>
            </a:r>
          </a:p>
        </p:txBody>
      </p:sp>
      <p:sp>
        <p:nvSpPr>
          <p:cNvPr id="81933" name="Text Box 13">
            <a:extLst>
              <a:ext uri="{FF2B5EF4-FFF2-40B4-BE49-F238E27FC236}">
                <a16:creationId xmlns:a16="http://schemas.microsoft.com/office/drawing/2014/main" id="{2A0A0F8E-46CC-4367-848C-EC9102EB1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3819525"/>
            <a:ext cx="703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</a:t>
            </a:r>
            <a:r>
              <a:rPr kumimoji="0" lang="en-US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A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(</a:t>
            </a:r>
            <a:r>
              <a:rPr kumimoji="0" lang="en-US" altLang="en-US" sz="18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  <p:sp>
        <p:nvSpPr>
          <p:cNvPr id="81934" name="Text Box 14">
            <a:extLst>
              <a:ext uri="{FF2B5EF4-FFF2-40B4-BE49-F238E27FC236}">
                <a16:creationId xmlns:a16="http://schemas.microsoft.com/office/drawing/2014/main" id="{C5D83555-FAF9-4C6C-9F6F-21CA2EDB7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713" y="3743325"/>
            <a:ext cx="627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</a:t>
            </a:r>
            <a:r>
              <a:rPr kumimoji="0" lang="en-US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B(</a:t>
            </a:r>
            <a:r>
              <a:rPr kumimoji="0" lang="en-US" altLang="en-US" sz="18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r</a:t>
            </a:r>
            <a:r>
              <a:rPr kumimoji="0" lang="en-US" altLang="en-US" sz="1800" b="0" i="1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  <a:sym typeface="Symbol" panose="05050102010706020507" pitchFamily="18" charset="2"/>
              </a:rPr>
              <a:t>)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411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D137BBDE-0D19-4CE7-99C9-79A2EC2E4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534400" cy="457200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Example of </a:t>
            </a:r>
            <a:r>
              <a:rPr lang="en-US" sz="2800" dirty="0">
                <a:solidFill>
                  <a:schemeClr val="bg1">
                    <a:lumMod val="10000"/>
                  </a:schemeClr>
                </a:solidFill>
              </a:rPr>
              <a:t>Non Lossless-Join </a:t>
            </a:r>
            <a:r>
              <a:rPr lang="en-US" sz="2800" dirty="0"/>
              <a:t>Decomposition 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27805FD-7AF2-4D10-B8F9-62AA23A9B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143000"/>
            <a:ext cx="6724650" cy="866775"/>
          </a:xfrm>
        </p:spPr>
        <p:txBody>
          <a:bodyPr/>
          <a:lstStyle/>
          <a:p>
            <a:pPr>
              <a:tabLst>
                <a:tab pos="2336800" algn="l"/>
                <a:tab pos="3765550" algn="l"/>
              </a:tabLst>
            </a:pPr>
            <a:r>
              <a:rPr lang="en-US" altLang="en-US"/>
              <a:t>Decomposition of </a:t>
            </a:r>
            <a:r>
              <a:rPr lang="en-US" altLang="en-US" i="1"/>
              <a:t>R = (A, B)</a:t>
            </a:r>
            <a:br>
              <a:rPr lang="en-US" altLang="en-US" i="1"/>
            </a:br>
            <a:r>
              <a:rPr lang="en-US" altLang="en-US" i="1"/>
              <a:t>	R</a:t>
            </a:r>
            <a:r>
              <a:rPr lang="en-US" altLang="en-US" i="1" baseline="-25000"/>
              <a:t>2</a:t>
            </a:r>
            <a:r>
              <a:rPr lang="en-US" altLang="en-US" i="1"/>
              <a:t> = (A)	R</a:t>
            </a:r>
            <a:r>
              <a:rPr lang="en-US" altLang="en-US" baseline="-25000"/>
              <a:t>2</a:t>
            </a:r>
            <a:r>
              <a:rPr lang="en-US" altLang="en-US" i="1"/>
              <a:t> = (B)</a:t>
            </a:r>
            <a:endParaRPr lang="en-US" altLang="en-US"/>
          </a:p>
        </p:txBody>
      </p:sp>
      <p:sp>
        <p:nvSpPr>
          <p:cNvPr id="81924" name="Rectangle 4">
            <a:extLst>
              <a:ext uri="{FF2B5EF4-FFF2-40B4-BE49-F238E27FC236}">
                <a16:creationId xmlns:a16="http://schemas.microsoft.com/office/drawing/2014/main" id="{A3628149-13B6-45E3-8FC9-85AE73715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2860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/>
              <a:t>A</a:t>
            </a: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2A07A3A4-D5CB-4378-9391-EC86C8145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2860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/>
              <a:t>B</a:t>
            </a: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EAC53926-14AF-4032-A87E-EE7D8BDB7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743200"/>
            <a:ext cx="3810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>
                <a:sym typeface="Symbol" panose="05050102010706020507" pitchFamily="18" charset="2"/>
              </a:rPr>
              <a:t></a:t>
            </a:r>
            <a:endParaRPr kumimoji="0" lang="en-US" altLang="en-US" sz="1800" i="1">
              <a:sym typeface="Greek Symbols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>
                <a:sym typeface="Symbol" panose="05050102010706020507" pitchFamily="18" charset="2"/>
              </a:rPr>
              <a:t></a:t>
            </a:r>
            <a:endParaRPr kumimoji="0" lang="en-US" altLang="en-US" sz="1800" i="1">
              <a:sym typeface="Greek Symbols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>
                <a:sym typeface="Symbol" panose="05050102010706020507" pitchFamily="18" charset="2"/>
              </a:rPr>
              <a:t></a:t>
            </a:r>
            <a:endParaRPr kumimoji="0" lang="en-US" altLang="en-US" sz="1800" i="1">
              <a:sym typeface="Greek Symbols" pitchFamily="18" charset="2"/>
            </a:endParaRPr>
          </a:p>
        </p:txBody>
      </p:sp>
      <p:sp>
        <p:nvSpPr>
          <p:cNvPr id="81927" name="Rectangle 7">
            <a:extLst>
              <a:ext uri="{FF2B5EF4-FFF2-40B4-BE49-F238E27FC236}">
                <a16:creationId xmlns:a16="http://schemas.microsoft.com/office/drawing/2014/main" id="{547620FE-27A4-4411-95F9-059348F3B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743200"/>
            <a:ext cx="3810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Greek Symbols" pitchFamily="18" charset="2"/>
              </a:rPr>
              <a:t>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Greek Symbols" pitchFamily="18" charset="2"/>
              </a:rPr>
              <a:t>2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Greek Symbols" pitchFamily="18" charset="2"/>
              </a:rPr>
              <a:t>1</a:t>
            </a:r>
            <a:endParaRPr kumimoji="0" lang="en-US" altLang="en-US" sz="1800" i="1"/>
          </a:p>
        </p:txBody>
      </p:sp>
      <p:sp>
        <p:nvSpPr>
          <p:cNvPr id="81928" name="Rectangle 8">
            <a:extLst>
              <a:ext uri="{FF2B5EF4-FFF2-40B4-BE49-F238E27FC236}">
                <a16:creationId xmlns:a16="http://schemas.microsoft.com/office/drawing/2014/main" id="{1788D3EC-D017-4FAD-9FF5-A601DC25C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2860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/>
              <a:t>A</a:t>
            </a:r>
          </a:p>
        </p:txBody>
      </p:sp>
      <p:sp>
        <p:nvSpPr>
          <p:cNvPr id="81929" name="Rectangle 9">
            <a:extLst>
              <a:ext uri="{FF2B5EF4-FFF2-40B4-BE49-F238E27FC236}">
                <a16:creationId xmlns:a16="http://schemas.microsoft.com/office/drawing/2014/main" id="{1C37CAAB-64D2-4E3E-9E02-4697E6F48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743200"/>
            <a:ext cx="381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>
                <a:sym typeface="Symbol" panose="05050102010706020507" pitchFamily="18" charset="2"/>
              </a:rPr>
              <a:t></a:t>
            </a:r>
            <a:endParaRPr kumimoji="0" lang="en-US" altLang="en-US" sz="1800" i="1">
              <a:sym typeface="Greek Symbols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81930" name="Rectangle 10">
            <a:extLst>
              <a:ext uri="{FF2B5EF4-FFF2-40B4-BE49-F238E27FC236}">
                <a16:creationId xmlns:a16="http://schemas.microsoft.com/office/drawing/2014/main" id="{A159A449-3075-4845-B4FF-EEC65E132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286000"/>
            <a:ext cx="609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/>
              <a:t>B</a:t>
            </a:r>
          </a:p>
        </p:txBody>
      </p:sp>
      <p:sp>
        <p:nvSpPr>
          <p:cNvPr id="81931" name="Rectangle 11">
            <a:extLst>
              <a:ext uri="{FF2B5EF4-FFF2-40B4-BE49-F238E27FC236}">
                <a16:creationId xmlns:a16="http://schemas.microsoft.com/office/drawing/2014/main" id="{31F168BB-1D9C-4AF2-B0C2-893618605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743200"/>
            <a:ext cx="609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Greek Symbols" pitchFamily="18" charset="2"/>
              </a:rPr>
              <a:t>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Greek Symbols" pitchFamily="18" charset="2"/>
              </a:rPr>
              <a:t>2</a:t>
            </a:r>
          </a:p>
        </p:txBody>
      </p:sp>
      <p:sp>
        <p:nvSpPr>
          <p:cNvPr id="81932" name="Text Box 12">
            <a:extLst>
              <a:ext uri="{FF2B5EF4-FFF2-40B4-BE49-F238E27FC236}">
                <a16:creationId xmlns:a16="http://schemas.microsoft.com/office/drawing/2014/main" id="{82589AE5-E202-43B4-B86D-30B590F1E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3733800"/>
            <a:ext cx="260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 i="1"/>
              <a:t>r</a:t>
            </a:r>
          </a:p>
        </p:txBody>
      </p:sp>
      <p:sp>
        <p:nvSpPr>
          <p:cNvPr id="81933" name="Text Box 13">
            <a:extLst>
              <a:ext uri="{FF2B5EF4-FFF2-40B4-BE49-F238E27FC236}">
                <a16:creationId xmlns:a16="http://schemas.microsoft.com/office/drawing/2014/main" id="{2A0A0F8E-46CC-4367-848C-EC9102EB1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0163" y="3505200"/>
            <a:ext cx="7032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Symbol" panose="05050102010706020507" pitchFamily="18" charset="2"/>
              </a:rPr>
              <a:t></a:t>
            </a:r>
            <a:r>
              <a:rPr kumimoji="0" lang="en-US" altLang="en-US" sz="1800" i="1" baseline="-25000">
                <a:sym typeface="Symbol" panose="05050102010706020507" pitchFamily="18" charset="2"/>
              </a:rPr>
              <a:t>A</a:t>
            </a:r>
            <a:r>
              <a:rPr kumimoji="0" lang="en-US" altLang="en-US" sz="1800">
                <a:sym typeface="Symbol" panose="05050102010706020507" pitchFamily="18" charset="2"/>
              </a:rPr>
              <a:t>(</a:t>
            </a:r>
            <a:r>
              <a:rPr kumimoji="0" lang="en-US" altLang="en-US" sz="1800" i="1">
                <a:sym typeface="Symbol" panose="05050102010706020507" pitchFamily="18" charset="2"/>
              </a:rPr>
              <a:t>r</a:t>
            </a:r>
            <a:r>
              <a:rPr kumimoji="0" lang="en-US" altLang="en-US" sz="1800">
                <a:sym typeface="Symbol" panose="05050102010706020507" pitchFamily="18" charset="2"/>
              </a:rPr>
              <a:t>)</a:t>
            </a:r>
            <a:endParaRPr kumimoji="0" lang="en-US" altLang="en-US" sz="1800"/>
          </a:p>
        </p:txBody>
      </p:sp>
      <p:sp>
        <p:nvSpPr>
          <p:cNvPr id="81934" name="Text Box 14">
            <a:extLst>
              <a:ext uri="{FF2B5EF4-FFF2-40B4-BE49-F238E27FC236}">
                <a16:creationId xmlns:a16="http://schemas.microsoft.com/office/drawing/2014/main" id="{C5D83555-FAF9-4C6C-9F6F-21CA2EDB7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713" y="3429000"/>
            <a:ext cx="6270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Symbol" panose="05050102010706020507" pitchFamily="18" charset="2"/>
              </a:rPr>
              <a:t></a:t>
            </a:r>
            <a:r>
              <a:rPr kumimoji="0" lang="en-US" altLang="en-US" sz="1800" i="1" baseline="-25000">
                <a:sym typeface="Symbol" panose="05050102010706020507" pitchFamily="18" charset="2"/>
              </a:rPr>
              <a:t>B(</a:t>
            </a:r>
            <a:r>
              <a:rPr kumimoji="0" lang="en-US" altLang="en-US" sz="1800" baseline="-25000">
                <a:sym typeface="Symbol" panose="05050102010706020507" pitchFamily="18" charset="2"/>
              </a:rPr>
              <a:t>r</a:t>
            </a:r>
            <a:r>
              <a:rPr kumimoji="0" lang="en-US" altLang="en-US" sz="1800" i="1" baseline="-25000">
                <a:sym typeface="Symbol" panose="05050102010706020507" pitchFamily="18" charset="2"/>
              </a:rPr>
              <a:t>)</a:t>
            </a:r>
            <a:endParaRPr kumimoji="0" lang="en-US" altLang="en-US" sz="1800"/>
          </a:p>
        </p:txBody>
      </p:sp>
      <p:sp>
        <p:nvSpPr>
          <p:cNvPr id="81935" name="Rectangle 15">
            <a:extLst>
              <a:ext uri="{FF2B5EF4-FFF2-40B4-BE49-F238E27FC236}">
                <a16:creationId xmlns:a16="http://schemas.microsoft.com/office/drawing/2014/main" id="{74B5CF09-1E5A-4085-AAA6-2AF314F49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162425"/>
            <a:ext cx="25146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tabLst>
                <a:tab pos="2336800" algn="l"/>
                <a:tab pos="376555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tabLst>
                <a:tab pos="2336800" algn="l"/>
                <a:tab pos="3765550" algn="l"/>
              </a:tabLst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tabLst>
                <a:tab pos="2336800" algn="l"/>
                <a:tab pos="3765550" algn="l"/>
              </a:tabLst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tabLst>
                <a:tab pos="2336800" algn="l"/>
                <a:tab pos="376555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tabLst>
                <a:tab pos="2336800" algn="l"/>
                <a:tab pos="376555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2336800" algn="l"/>
                <a:tab pos="376555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2336800" algn="l"/>
                <a:tab pos="376555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2336800" algn="l"/>
                <a:tab pos="376555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2336800" algn="l"/>
                <a:tab pos="376555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buSzTx/>
              <a:buFont typeface="Monotype Sorts" pitchFamily="2" charset="2"/>
              <a:buNone/>
            </a:pPr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</a:t>
            </a:r>
            <a:r>
              <a:rPr lang="en-US" altLang="en-US" baseline="-25000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 (r)     </a:t>
            </a:r>
            <a:r>
              <a:rPr lang="en-US" altLang="en-US" baseline="-25000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en-US">
                <a:latin typeface="Times New Roman" panose="02020603050405020304" pitchFamily="18" charset="0"/>
                <a:sym typeface="Symbol" panose="05050102010706020507" pitchFamily="18" charset="2"/>
              </a:rPr>
              <a:t> (r)</a:t>
            </a:r>
          </a:p>
        </p:txBody>
      </p:sp>
      <p:sp>
        <p:nvSpPr>
          <p:cNvPr id="81936" name="Rectangle 16">
            <a:extLst>
              <a:ext uri="{FF2B5EF4-FFF2-40B4-BE49-F238E27FC236}">
                <a16:creationId xmlns:a16="http://schemas.microsoft.com/office/drawing/2014/main" id="{11E25EA1-F417-420E-B174-2512B9841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038600"/>
            <a:ext cx="457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/>
              <a:t>A</a:t>
            </a:r>
          </a:p>
        </p:txBody>
      </p:sp>
      <p:sp>
        <p:nvSpPr>
          <p:cNvPr id="81937" name="Rectangle 17">
            <a:extLst>
              <a:ext uri="{FF2B5EF4-FFF2-40B4-BE49-F238E27FC236}">
                <a16:creationId xmlns:a16="http://schemas.microsoft.com/office/drawing/2014/main" id="{DCEDD41F-88B8-4763-B095-7E5CDF544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38600"/>
            <a:ext cx="381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/>
              <a:t>B</a:t>
            </a:r>
          </a:p>
        </p:txBody>
      </p:sp>
      <p:sp>
        <p:nvSpPr>
          <p:cNvPr id="81938" name="Rectangle 18">
            <a:extLst>
              <a:ext uri="{FF2B5EF4-FFF2-40B4-BE49-F238E27FC236}">
                <a16:creationId xmlns:a16="http://schemas.microsoft.com/office/drawing/2014/main" id="{2350C1A3-8EF7-4EEB-9649-E30CA0604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495800"/>
            <a:ext cx="4572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 dirty="0">
                <a:sym typeface="Symbol" panose="05050102010706020507" pitchFamily="18" charset="2"/>
              </a:rPr>
              <a:t></a:t>
            </a:r>
            <a:endParaRPr kumimoji="0" lang="en-US" altLang="en-US" sz="1800" i="1" dirty="0">
              <a:sym typeface="Greek Symbols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 dirty="0">
                <a:sym typeface="Symbol" panose="05050102010706020507" pitchFamily="18" charset="2"/>
              </a:rPr>
              <a:t></a:t>
            </a:r>
            <a:endParaRPr kumimoji="0" lang="en-US" altLang="en-US" sz="1800" i="1" dirty="0">
              <a:sym typeface="Greek Symbols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 dirty="0">
                <a:sym typeface="Symbol" panose="05050102010706020507" pitchFamily="18" charset="2"/>
              </a:rPr>
              <a:t></a:t>
            </a:r>
            <a:endParaRPr kumimoji="0" lang="en-US" altLang="en-US" sz="1800" i="1" dirty="0">
              <a:sym typeface="Greek Symbols" pitchFamily="18" charset="2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 dirty="0"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81939" name="Rectangle 19">
            <a:extLst>
              <a:ext uri="{FF2B5EF4-FFF2-40B4-BE49-F238E27FC236}">
                <a16:creationId xmlns:a16="http://schemas.microsoft.com/office/drawing/2014/main" id="{5F83F0EE-458B-44D2-A4DC-DB86A69D4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495800"/>
            <a:ext cx="3810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Greek Symbols" pitchFamily="18" charset="2"/>
              </a:rPr>
              <a:t>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Greek Symbols" pitchFamily="18" charset="2"/>
              </a:rPr>
              <a:t>2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Greek Symbols" pitchFamily="18" charset="2"/>
              </a:rPr>
              <a:t>1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>
                <a:sym typeface="Greek Symbols" pitchFamily="18" charset="2"/>
              </a:rPr>
              <a:t>2</a:t>
            </a:r>
            <a:endParaRPr kumimoji="0" lang="en-US" altLang="en-US" sz="1800" i="1"/>
          </a:p>
        </p:txBody>
      </p:sp>
      <p:sp>
        <p:nvSpPr>
          <p:cNvPr id="81940" name="Freeform 22">
            <a:extLst>
              <a:ext uri="{FF2B5EF4-FFF2-40B4-BE49-F238E27FC236}">
                <a16:creationId xmlns:a16="http://schemas.microsoft.com/office/drawing/2014/main" id="{9FBC13BF-8105-4D3A-8BD1-DB7C48DD4107}"/>
              </a:ext>
            </a:extLst>
          </p:cNvPr>
          <p:cNvSpPr>
            <a:spLocks/>
          </p:cNvSpPr>
          <p:nvPr/>
        </p:nvSpPr>
        <p:spPr bwMode="auto">
          <a:xfrm>
            <a:off x="1882775" y="4319588"/>
            <a:ext cx="142875" cy="142875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2147483646 h 182"/>
              <a:gd name="T4" fmla="*/ 2147483646 w 182"/>
              <a:gd name="T5" fmla="*/ 0 h 182"/>
              <a:gd name="T6" fmla="*/ 2147483646 w 182"/>
              <a:gd name="T7" fmla="*/ 2147483646 h 182"/>
              <a:gd name="T8" fmla="*/ 0 w 182"/>
              <a:gd name="T9" fmla="*/ 0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78D6C36-BD15-4076-808F-D716A8C8F6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Relational Database Design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62E56E8E-33FA-4DF0-A0CF-421220A74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9200" y="1066800"/>
            <a:ext cx="7848600" cy="4876800"/>
          </a:xfrm>
        </p:spPr>
        <p:txBody>
          <a:bodyPr/>
          <a:lstStyle/>
          <a:p>
            <a:r>
              <a:rPr lang="en-US" altLang="en-US"/>
              <a:t>First Normal Form</a:t>
            </a:r>
          </a:p>
          <a:p>
            <a:r>
              <a:rPr lang="en-US" altLang="en-US"/>
              <a:t>Pitfalls in Relational Database Design</a:t>
            </a:r>
          </a:p>
          <a:p>
            <a:r>
              <a:rPr lang="en-US" altLang="en-US"/>
              <a:t>Functional Dependencies</a:t>
            </a:r>
          </a:p>
          <a:p>
            <a:r>
              <a:rPr lang="en-US" altLang="en-US"/>
              <a:t>Decomposition</a:t>
            </a:r>
          </a:p>
          <a:p>
            <a:r>
              <a:rPr lang="en-US" altLang="en-US"/>
              <a:t>Boyce-Codd Normal Form</a:t>
            </a:r>
          </a:p>
          <a:p>
            <a:r>
              <a:rPr lang="en-US" altLang="en-US"/>
              <a:t>Third Normal Form</a:t>
            </a:r>
          </a:p>
          <a:p>
            <a:r>
              <a:rPr lang="en-US" altLang="en-US"/>
              <a:t>Multivalued Dependencies and Fourth Normal Form</a:t>
            </a:r>
          </a:p>
          <a:p>
            <a:r>
              <a:rPr lang="en-US" altLang="en-US"/>
              <a:t>Overall Database Design Process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EB1332CF-9BB5-4223-A40B-DE824794E2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229600" cy="457200"/>
          </a:xfrm>
        </p:spPr>
        <p:txBody>
          <a:bodyPr/>
          <a:lstStyle/>
          <a:p>
            <a:pPr>
              <a:defRPr/>
            </a:pPr>
            <a:r>
              <a:rPr lang="en-US"/>
              <a:t>Goal — Devise a Theory for the Following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CC90BA0-165C-4EAD-8763-8B5054BE9F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Decide whether a particular relation </a:t>
            </a:r>
            <a:r>
              <a:rPr lang="en-US" altLang="en-US" i="1"/>
              <a:t>R</a:t>
            </a:r>
            <a:r>
              <a:rPr lang="en-US" altLang="en-US"/>
              <a:t> is in “good” form.</a:t>
            </a:r>
          </a:p>
          <a:p>
            <a:r>
              <a:rPr lang="en-US" altLang="en-US"/>
              <a:t>In the case that a relation </a:t>
            </a:r>
            <a:r>
              <a:rPr lang="en-US" altLang="en-US" i="1"/>
              <a:t>R</a:t>
            </a:r>
            <a:r>
              <a:rPr lang="en-US" altLang="en-US"/>
              <a:t> is not in “good” form, decompose it into a set of relations {</a:t>
            </a:r>
            <a:r>
              <a:rPr lang="en-US" altLang="en-US" i="1"/>
              <a:t>R</a:t>
            </a:r>
            <a:r>
              <a:rPr lang="en-US" altLang="en-US" baseline="-25000"/>
              <a:t>1</a:t>
            </a:r>
            <a:r>
              <a:rPr lang="en-US" altLang="en-US" i="1"/>
              <a:t>, R</a:t>
            </a:r>
            <a:r>
              <a:rPr lang="en-US" altLang="en-US" baseline="-25000"/>
              <a:t>2</a:t>
            </a:r>
            <a:r>
              <a:rPr lang="en-US" altLang="en-US" i="1"/>
              <a:t>, ..., R</a:t>
            </a:r>
            <a:r>
              <a:rPr lang="en-US" altLang="en-US" i="1" baseline="-25000"/>
              <a:t>n</a:t>
            </a:r>
            <a:r>
              <a:rPr lang="en-US" altLang="en-US"/>
              <a:t>} such that </a:t>
            </a:r>
          </a:p>
          <a:p>
            <a:pPr lvl="1"/>
            <a:r>
              <a:rPr lang="en-US" altLang="en-US" sz="1800"/>
              <a:t>each relation is in good form </a:t>
            </a:r>
          </a:p>
          <a:p>
            <a:pPr lvl="1"/>
            <a:r>
              <a:rPr lang="en-US" altLang="en-US" sz="1800"/>
              <a:t>the decomposition is a </a:t>
            </a:r>
            <a:r>
              <a:rPr lang="en-US" altLang="en-US" sz="1800" b="1"/>
              <a:t>lossless-join</a:t>
            </a:r>
            <a:r>
              <a:rPr lang="en-US" altLang="en-US" sz="1800"/>
              <a:t> decomposition</a:t>
            </a:r>
          </a:p>
          <a:p>
            <a:r>
              <a:rPr lang="en-US" altLang="en-US"/>
              <a:t>Our theory is based on:</a:t>
            </a:r>
          </a:p>
          <a:p>
            <a:pPr lvl="1"/>
            <a:r>
              <a:rPr lang="en-US" altLang="en-US" sz="1800" b="1"/>
              <a:t>functional dependencies</a:t>
            </a:r>
          </a:p>
          <a:p>
            <a:pPr lvl="1"/>
            <a:r>
              <a:rPr lang="en-US" altLang="en-US" sz="1800" b="1"/>
              <a:t>multivalued dependencies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026">
            <a:extLst>
              <a:ext uri="{FF2B5EF4-FFF2-40B4-BE49-F238E27FC236}">
                <a16:creationId xmlns:a16="http://schemas.microsoft.com/office/drawing/2014/main" id="{95196F68-8D8C-418E-8B2B-6A648A183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Functional Dependencies</a:t>
            </a:r>
          </a:p>
        </p:txBody>
      </p:sp>
      <p:sp>
        <p:nvSpPr>
          <p:cNvPr id="104451" name="Rectangle 1027">
            <a:extLst>
              <a:ext uri="{FF2B5EF4-FFF2-40B4-BE49-F238E27FC236}">
                <a16:creationId xmlns:a16="http://schemas.microsoft.com/office/drawing/2014/main" id="{A1A8AFCE-77AC-4DFE-BE88-7A10A9113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Constraints</a:t>
            </a:r>
            <a:r>
              <a:rPr lang="en-US" altLang="en-US" dirty="0"/>
              <a:t> on the set of </a:t>
            </a:r>
            <a:r>
              <a:rPr lang="en-US" altLang="en-US" b="1" dirty="0"/>
              <a:t>legal relations.</a:t>
            </a:r>
          </a:p>
          <a:p>
            <a:pPr>
              <a:defRPr/>
            </a:pPr>
            <a:r>
              <a:rPr lang="en-US" altLang="en-US" dirty="0"/>
              <a:t>Require that the value for a </a:t>
            </a:r>
            <a:r>
              <a:rPr lang="en-US" altLang="en-US" b="1" dirty="0"/>
              <a:t>certain set of attributes </a:t>
            </a:r>
            <a:r>
              <a:rPr lang="en-US" altLang="en-US" b="1" dirty="0">
                <a:solidFill>
                  <a:srgbClr val="C00000"/>
                </a:solidFill>
              </a:rPr>
              <a:t>determines uniquely </a:t>
            </a:r>
            <a:r>
              <a:rPr lang="en-US" altLang="en-US" dirty="0"/>
              <a:t>the value </a:t>
            </a:r>
            <a:r>
              <a:rPr lang="en-US" altLang="en-US" b="1" dirty="0"/>
              <a:t>for another set of attributes</a:t>
            </a:r>
            <a:r>
              <a:rPr lang="en-US" altLang="en-US" dirty="0"/>
              <a:t>.</a:t>
            </a:r>
          </a:p>
          <a:p>
            <a:pPr>
              <a:defRPr/>
            </a:pPr>
            <a:r>
              <a:rPr lang="en-US" altLang="en-US" dirty="0"/>
              <a:t>A functional dependency is a generalization of the notion of a </a:t>
            </a:r>
            <a:r>
              <a:rPr lang="en-US" altLang="en-US" b="1" i="1" dirty="0"/>
              <a:t>key</a:t>
            </a:r>
            <a:r>
              <a:rPr lang="en-US" altLang="en-US" i="1" dirty="0"/>
              <a:t>.</a:t>
            </a:r>
          </a:p>
          <a:p>
            <a:pPr>
              <a:defRPr/>
            </a:pPr>
            <a:endParaRPr lang="en-US" altLang="en-US" i="1" dirty="0"/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altLang="en-US" i="1" dirty="0"/>
              <a:t>Example: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altLang="en-US" i="1" dirty="0">
                <a:solidFill>
                  <a:srgbClr val="FF0000"/>
                </a:solidFill>
              </a:rPr>
              <a:t>branch-name → assets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18EE9-5D0A-4816-9333-C972DFB09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888" y="225425"/>
            <a:ext cx="7772400" cy="76835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84995" name="Rectangle 4">
            <a:extLst>
              <a:ext uri="{FF2B5EF4-FFF2-40B4-BE49-F238E27FC236}">
                <a16:creationId xmlns:a16="http://schemas.microsoft.com/office/drawing/2014/main" id="{4C879BDA-5392-404B-8313-65783D450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1444625"/>
            <a:ext cx="8462963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000000"/>
                </a:solidFill>
              </a:rPr>
              <a:t>A subset </a:t>
            </a:r>
            <a:r>
              <a:rPr kumimoji="0" lang="en-US" altLang="en-US" sz="2800" i="1">
                <a:solidFill>
                  <a:srgbClr val="000000"/>
                </a:solidFill>
              </a:rPr>
              <a:t>K </a:t>
            </a:r>
            <a:r>
              <a:rPr kumimoji="0" lang="en-US" altLang="en-US" sz="2800">
                <a:solidFill>
                  <a:srgbClr val="000000"/>
                </a:solidFill>
              </a:rPr>
              <a:t>of </a:t>
            </a:r>
            <a:r>
              <a:rPr kumimoji="0" lang="en-US" altLang="en-US" sz="2800" i="1">
                <a:solidFill>
                  <a:srgbClr val="000000"/>
                </a:solidFill>
              </a:rPr>
              <a:t>R </a:t>
            </a:r>
            <a:r>
              <a:rPr kumimoji="0" lang="en-US" altLang="en-US" sz="2800">
                <a:solidFill>
                  <a:srgbClr val="000000"/>
                </a:solidFill>
              </a:rPr>
              <a:t>is a </a:t>
            </a:r>
            <a:r>
              <a:rPr kumimoji="0" lang="en-US" altLang="en-US" sz="2800" b="1">
                <a:solidFill>
                  <a:srgbClr val="000000"/>
                </a:solidFill>
              </a:rPr>
              <a:t>superkey </a:t>
            </a:r>
            <a:r>
              <a:rPr kumimoji="0" lang="en-US" altLang="en-US" sz="2800">
                <a:solidFill>
                  <a:srgbClr val="000000"/>
                </a:solidFill>
              </a:rPr>
              <a:t>of </a:t>
            </a:r>
            <a:r>
              <a:rPr kumimoji="0" lang="en-US" altLang="en-US" sz="2800" i="1">
                <a:solidFill>
                  <a:srgbClr val="000000"/>
                </a:solidFill>
              </a:rPr>
              <a:t>R </a:t>
            </a:r>
            <a:r>
              <a:rPr kumimoji="0" lang="en-US" altLang="en-US" sz="2800">
                <a:solidFill>
                  <a:srgbClr val="000000"/>
                </a:solidFill>
              </a:rPr>
              <a:t>if, in any legal relation </a:t>
            </a:r>
            <a:r>
              <a:rPr kumimoji="0" lang="en-US" altLang="en-US" sz="2800" i="1">
                <a:solidFill>
                  <a:srgbClr val="000000"/>
                </a:solidFill>
              </a:rPr>
              <a:t>r</a:t>
            </a:r>
            <a:r>
              <a:rPr kumimoji="0" lang="en-US" altLang="en-US" sz="2800">
                <a:solidFill>
                  <a:srgbClr val="000000"/>
                </a:solidFill>
              </a:rPr>
              <a:t>(</a:t>
            </a:r>
            <a:r>
              <a:rPr kumimoji="0" lang="en-US" altLang="en-US" sz="2800" i="1">
                <a:solidFill>
                  <a:srgbClr val="000000"/>
                </a:solidFill>
              </a:rPr>
              <a:t>R</a:t>
            </a:r>
            <a:r>
              <a:rPr kumimoji="0" lang="en-US" altLang="en-US" sz="2800">
                <a:solidFill>
                  <a:srgbClr val="000000"/>
                </a:solidFill>
              </a:rPr>
              <a:t>),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000000"/>
                </a:solidFill>
              </a:rPr>
              <a:t>for all pairs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solidFill>
                  <a:srgbClr val="000000"/>
                </a:solidFill>
              </a:rPr>
              <a:t>	t</a:t>
            </a:r>
            <a:r>
              <a:rPr kumimoji="0" lang="en-US" altLang="en-US" sz="2800">
                <a:solidFill>
                  <a:srgbClr val="000000"/>
                </a:solidFill>
              </a:rPr>
              <a:t>1 and </a:t>
            </a:r>
            <a:r>
              <a:rPr kumimoji="0" lang="en-US" altLang="en-US" sz="2800" i="1">
                <a:solidFill>
                  <a:srgbClr val="000000"/>
                </a:solidFill>
              </a:rPr>
              <a:t>t</a:t>
            </a:r>
            <a:r>
              <a:rPr kumimoji="0" lang="en-US" altLang="en-US" sz="2800">
                <a:solidFill>
                  <a:srgbClr val="000000"/>
                </a:solidFill>
              </a:rPr>
              <a:t>2 of tuples in </a:t>
            </a:r>
            <a:r>
              <a:rPr kumimoji="0" lang="en-US" altLang="en-US" sz="2800" i="1">
                <a:solidFill>
                  <a:srgbClr val="000000"/>
                </a:solidFill>
              </a:rPr>
              <a:t>r </a:t>
            </a:r>
            <a:r>
              <a:rPr kumimoji="0" lang="en-US" altLang="en-US" sz="2800">
                <a:solidFill>
                  <a:srgbClr val="000000"/>
                </a:solidFill>
              </a:rPr>
              <a:t>such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>
                <a:solidFill>
                  <a:srgbClr val="000000"/>
                </a:solidFill>
              </a:rPr>
              <a:t>That is, no two tuples in any legal relation </a:t>
            </a:r>
            <a:r>
              <a:rPr kumimoji="0" lang="en-US" altLang="en-US" sz="2800" i="1">
                <a:solidFill>
                  <a:srgbClr val="000000"/>
                </a:solidFill>
              </a:rPr>
              <a:t>r</a:t>
            </a:r>
            <a:r>
              <a:rPr kumimoji="0" lang="en-US" altLang="en-US" sz="2800">
                <a:solidFill>
                  <a:srgbClr val="000000"/>
                </a:solidFill>
              </a:rPr>
              <a:t>(</a:t>
            </a:r>
            <a:r>
              <a:rPr kumimoji="0" lang="en-US" altLang="en-US" sz="2800" i="1">
                <a:solidFill>
                  <a:srgbClr val="000000"/>
                </a:solidFill>
              </a:rPr>
              <a:t>R</a:t>
            </a:r>
            <a:r>
              <a:rPr kumimoji="0" lang="en-US" altLang="en-US" sz="2800">
                <a:solidFill>
                  <a:srgbClr val="000000"/>
                </a:solidFill>
              </a:rPr>
              <a:t>) 		may have the same </a:t>
            </a:r>
            <a:r>
              <a:rPr kumimoji="0" lang="en-US" altLang="en-US" sz="2800" b="1">
                <a:solidFill>
                  <a:srgbClr val="000000"/>
                </a:solidFill>
              </a:rPr>
              <a:t>value on attribute set </a:t>
            </a:r>
            <a:r>
              <a:rPr kumimoji="0" lang="en-US" altLang="en-US" sz="2800" b="1" i="1">
                <a:solidFill>
                  <a:srgbClr val="000000"/>
                </a:solidFill>
              </a:rPr>
              <a:t>K</a:t>
            </a:r>
            <a:r>
              <a:rPr kumimoji="0" lang="en-US" altLang="en-US" sz="28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4" name="Rectangle 1026">
            <a:extLst>
              <a:ext uri="{FF2B5EF4-FFF2-40B4-BE49-F238E27FC236}">
                <a16:creationId xmlns:a16="http://schemas.microsoft.com/office/drawing/2014/main" id="{D4B7D4CF-1CB3-4F24-A6A5-3B364C09F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304800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9pPr>
          </a:lstStyle>
          <a:p>
            <a:pPr>
              <a:defRPr/>
            </a:pPr>
            <a:r>
              <a:rPr lang="en-US" dirty="0"/>
              <a:t>Functional Dependencies</a:t>
            </a:r>
          </a:p>
        </p:txBody>
      </p:sp>
      <p:pic>
        <p:nvPicPr>
          <p:cNvPr id="84997" name="Picture 4">
            <a:extLst>
              <a:ext uri="{FF2B5EF4-FFF2-40B4-BE49-F238E27FC236}">
                <a16:creationId xmlns:a16="http://schemas.microsoft.com/office/drawing/2014/main" id="{E42AFB49-1272-4C73-A346-4FCAC5DCD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3289300"/>
            <a:ext cx="68484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C6FAD-B778-4FE9-AB87-97FCC104664B}"/>
              </a:ext>
            </a:extLst>
          </p:cNvPr>
          <p:cNvSpPr/>
          <p:nvPr/>
        </p:nvSpPr>
        <p:spPr>
          <a:xfrm>
            <a:off x="2613025" y="314325"/>
            <a:ext cx="3916363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"/>
                <a:ea typeface="+mn-ea"/>
                <a:cs typeface="+mn-cs"/>
              </a:rPr>
              <a:t>The </a:t>
            </a:r>
            <a:r>
              <a:rPr kumimoji="1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"/>
                <a:ea typeface="+mn-ea"/>
                <a:cs typeface="+mn-cs"/>
              </a:rPr>
              <a:t>loan </a:t>
            </a:r>
            <a:r>
              <a:rPr kumimoji="1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Helvetica"/>
                <a:ea typeface="+mn-ea"/>
                <a:cs typeface="+mn-cs"/>
              </a:rPr>
              <a:t>relation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87043" name="Group 1">
            <a:extLst>
              <a:ext uri="{FF2B5EF4-FFF2-40B4-BE49-F238E27FC236}">
                <a16:creationId xmlns:a16="http://schemas.microsoft.com/office/drawing/2014/main" id="{FAE9A2A2-8056-44D3-B6B2-AC1845B3D886}"/>
              </a:ext>
            </a:extLst>
          </p:cNvPr>
          <p:cNvGrpSpPr>
            <a:grpSpLocks/>
          </p:cNvGrpSpPr>
          <p:nvPr/>
        </p:nvGrpSpPr>
        <p:grpSpPr bwMode="auto">
          <a:xfrm>
            <a:off x="1038101" y="836613"/>
            <a:ext cx="7448550" cy="4194175"/>
            <a:chOff x="990600" y="931863"/>
            <a:chExt cx="7448550" cy="4194175"/>
          </a:xfrm>
        </p:grpSpPr>
        <p:pic>
          <p:nvPicPr>
            <p:cNvPr id="87044" name="Picture 3">
              <a:extLst>
                <a:ext uri="{FF2B5EF4-FFF2-40B4-BE49-F238E27FC236}">
                  <a16:creationId xmlns:a16="http://schemas.microsoft.com/office/drawing/2014/main" id="{F8886DD8-09E6-4507-BCAD-416BC7A09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" t="9653" r="426" b="10504"/>
            <a:stretch>
              <a:fillRect/>
            </a:stretch>
          </p:blipFill>
          <p:spPr bwMode="auto">
            <a:xfrm>
              <a:off x="1042988" y="931863"/>
              <a:ext cx="6943725" cy="4194175"/>
            </a:xfrm>
            <a:prstGeom prst="rect">
              <a:avLst/>
            </a:prstGeom>
            <a:noFill/>
            <a:ln w="38100" cmpd="dbl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045" name="Rectangle 1">
              <a:extLst>
                <a:ext uri="{FF2B5EF4-FFF2-40B4-BE49-F238E27FC236}">
                  <a16:creationId xmlns:a16="http://schemas.microsoft.com/office/drawing/2014/main" id="{8EA3A30D-F1D1-45A2-96F6-DA0398329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2590800"/>
              <a:ext cx="7448550" cy="4953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chemeClr val="hlink"/>
                </a:buClr>
                <a:buSzPct val="8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3825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C6FAD-B778-4FE9-AB87-97FCC104664B}"/>
              </a:ext>
            </a:extLst>
          </p:cNvPr>
          <p:cNvSpPr/>
          <p:nvPr/>
        </p:nvSpPr>
        <p:spPr>
          <a:xfrm>
            <a:off x="2613025" y="314325"/>
            <a:ext cx="3916363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sz="28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The </a:t>
            </a:r>
            <a:r>
              <a:rPr kumimoji="1" lang="en-US" sz="2800" b="1" i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loan </a:t>
            </a:r>
            <a:r>
              <a:rPr kumimoji="1" lang="en-US" sz="28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relation</a:t>
            </a:r>
            <a:endParaRPr lang="en-US" sz="2800" dirty="0">
              <a:solidFill>
                <a:srgbClr val="000000"/>
              </a:solidFill>
            </a:endParaRPr>
          </a:p>
        </p:txBody>
      </p:sp>
      <p:grpSp>
        <p:nvGrpSpPr>
          <p:cNvPr id="87043" name="Group 1">
            <a:extLst>
              <a:ext uri="{FF2B5EF4-FFF2-40B4-BE49-F238E27FC236}">
                <a16:creationId xmlns:a16="http://schemas.microsoft.com/office/drawing/2014/main" id="{FAE9A2A2-8056-44D3-B6B2-AC1845B3D886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931863"/>
            <a:ext cx="7935913" cy="5211762"/>
            <a:chOff x="685800" y="931863"/>
            <a:chExt cx="7935913" cy="5211762"/>
          </a:xfrm>
        </p:grpSpPr>
        <p:pic>
          <p:nvPicPr>
            <p:cNvPr id="87044" name="Picture 3">
              <a:extLst>
                <a:ext uri="{FF2B5EF4-FFF2-40B4-BE49-F238E27FC236}">
                  <a16:creationId xmlns:a16="http://schemas.microsoft.com/office/drawing/2014/main" id="{F8886DD8-09E6-4507-BCAD-416BC7A098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" t="9653" r="426" b="10504"/>
            <a:stretch>
              <a:fillRect/>
            </a:stretch>
          </p:blipFill>
          <p:spPr bwMode="auto">
            <a:xfrm>
              <a:off x="1042988" y="931863"/>
              <a:ext cx="6943725" cy="4194175"/>
            </a:xfrm>
            <a:prstGeom prst="rect">
              <a:avLst/>
            </a:prstGeom>
            <a:noFill/>
            <a:ln w="38100" cmpd="dbl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045" name="Rectangle 1">
              <a:extLst>
                <a:ext uri="{FF2B5EF4-FFF2-40B4-BE49-F238E27FC236}">
                  <a16:creationId xmlns:a16="http://schemas.microsoft.com/office/drawing/2014/main" id="{8EA3A30D-F1D1-45A2-96F6-DA0398329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" y="2590800"/>
              <a:ext cx="7448550" cy="4953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32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chemeClr val="hlink"/>
                </a:buClr>
                <a:buSzPct val="80000"/>
                <a:buFont typeface="Monotype Sorts" pitchFamily="2" charset="2"/>
                <a:buChar char="l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600"/>
            </a:p>
          </p:txBody>
        </p:sp>
        <p:pic>
          <p:nvPicPr>
            <p:cNvPr id="87046" name="Picture 3">
              <a:extLst>
                <a:ext uri="{FF2B5EF4-FFF2-40B4-BE49-F238E27FC236}">
                  <a16:creationId xmlns:a16="http://schemas.microsoft.com/office/drawing/2014/main" id="{087E5CF7-3733-4AD3-A9CF-170AB20BF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373688"/>
              <a:ext cx="7935913" cy="769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Box 2">
            <a:extLst>
              <a:ext uri="{FF2B5EF4-FFF2-40B4-BE49-F238E27FC236}">
                <a16:creationId xmlns:a16="http://schemas.microsoft.com/office/drawing/2014/main" id="{FF4C04C5-A10B-49DB-9DF9-2B671DD0B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1650"/>
            <a:ext cx="923925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600" dirty="0"/>
              <a:t>Using the functional-dependency notation, we say that K is a </a:t>
            </a:r>
            <a:r>
              <a:rPr kumimoji="0" lang="en-US" altLang="en-US" sz="3600" dirty="0" err="1"/>
              <a:t>superkey</a:t>
            </a:r>
            <a:r>
              <a:rPr kumimoji="0" lang="en-US" altLang="en-US" sz="3600" dirty="0"/>
              <a:t> of R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600" dirty="0"/>
              <a:t>if </a:t>
            </a:r>
            <a:r>
              <a:rPr kumimoji="0" lang="en-US" altLang="en-US" sz="3600" b="1" dirty="0"/>
              <a:t>K → R.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600" dirty="0"/>
              <a:t>That is, K is a </a:t>
            </a:r>
            <a:r>
              <a:rPr kumimoji="0" lang="en-US" altLang="en-US" sz="3600" dirty="0" err="1"/>
              <a:t>superkey</a:t>
            </a:r>
            <a:r>
              <a:rPr kumimoji="0" lang="en-US" altLang="en-US" sz="3600" dirty="0"/>
              <a:t>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3600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600" dirty="0"/>
              <a:t>If, whenever </a:t>
            </a:r>
            <a:r>
              <a:rPr kumimoji="0" lang="en-US" altLang="en-US" sz="3600" b="1" dirty="0"/>
              <a:t>t1[K] = t2[K],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600" dirty="0"/>
              <a:t>it is also the case that </a:t>
            </a:r>
            <a:r>
              <a:rPr kumimoji="0" lang="en-US" altLang="en-US" sz="3600" b="1" dirty="0"/>
              <a:t>t1[R] = t2[R]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3600" dirty="0"/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600" dirty="0"/>
              <a:t>(that is, t1 = t2).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026">
            <a:extLst>
              <a:ext uri="{FF2B5EF4-FFF2-40B4-BE49-F238E27FC236}">
                <a16:creationId xmlns:a16="http://schemas.microsoft.com/office/drawing/2014/main" id="{4D90FDD5-1667-4D50-923D-933B3AE66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Functional Dependencies (Cont.)</a:t>
            </a:r>
          </a:p>
        </p:txBody>
      </p:sp>
      <p:sp>
        <p:nvSpPr>
          <p:cNvPr id="89091" name="Rectangle 1027">
            <a:extLst>
              <a:ext uri="{FF2B5EF4-FFF2-40B4-BE49-F238E27FC236}">
                <a16:creationId xmlns:a16="http://schemas.microsoft.com/office/drawing/2014/main" id="{24AD34C2-1DED-4824-9E19-7B18055C75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4950" y="990600"/>
            <a:ext cx="8756650" cy="4787900"/>
          </a:xfrm>
        </p:spPr>
        <p:txBody>
          <a:bodyPr/>
          <a:lstStyle/>
          <a:p>
            <a:pPr>
              <a:tabLst>
                <a:tab pos="2917825" algn="ctr"/>
              </a:tabLst>
            </a:pPr>
            <a:r>
              <a:rPr lang="en-US" altLang="en-US" sz="2400"/>
              <a:t>Let </a:t>
            </a:r>
            <a:r>
              <a:rPr lang="en-US" altLang="en-US" sz="2400" i="1"/>
              <a:t>R</a:t>
            </a:r>
            <a:r>
              <a:rPr lang="en-US" altLang="en-US" sz="2400"/>
              <a:t> be a relation schema</a:t>
            </a:r>
          </a:p>
          <a:p>
            <a:pPr>
              <a:buFont typeface="Monotype Sorts" pitchFamily="2" charset="2"/>
              <a:buNone/>
              <a:tabLst>
                <a:tab pos="2917825" algn="ctr"/>
              </a:tabLst>
            </a:pPr>
            <a:r>
              <a:rPr lang="en-US" altLang="en-US" sz="2400"/>
              <a:t>		</a:t>
            </a:r>
            <a:r>
              <a:rPr lang="en-US" altLang="en-US" sz="2400">
                <a:sym typeface="Symbol" panose="05050102010706020507" pitchFamily="18" charset="2"/>
              </a:rPr>
              <a:t>  </a:t>
            </a:r>
            <a:r>
              <a:rPr lang="en-US" altLang="en-US" sz="2400" i="1">
                <a:sym typeface="Symbol" panose="05050102010706020507" pitchFamily="18" charset="2"/>
              </a:rPr>
              <a:t>R  and   </a:t>
            </a:r>
            <a:r>
              <a:rPr lang="en-US" altLang="en-US" sz="2400">
                <a:sym typeface="Symbol" panose="05050102010706020507" pitchFamily="18" charset="2"/>
              </a:rPr>
              <a:t> </a:t>
            </a:r>
            <a:r>
              <a:rPr lang="en-US" altLang="en-US" sz="2400" i="1">
                <a:sym typeface="Symbol" panose="05050102010706020507" pitchFamily="18" charset="2"/>
              </a:rPr>
              <a:t>R</a:t>
            </a:r>
          </a:p>
          <a:p>
            <a:pPr>
              <a:tabLst>
                <a:tab pos="2917825" algn="ctr"/>
              </a:tabLst>
            </a:pPr>
            <a:r>
              <a:rPr lang="en-US" altLang="en-US" sz="2400">
                <a:sym typeface="Symbol" panose="05050102010706020507" pitchFamily="18" charset="2"/>
              </a:rPr>
              <a:t>The functional dependency</a:t>
            </a:r>
          </a:p>
          <a:p>
            <a:pPr>
              <a:buFont typeface="Monotype Sorts" pitchFamily="2" charset="2"/>
              <a:buNone/>
              <a:tabLst>
                <a:tab pos="2917825" algn="ctr"/>
              </a:tabLst>
            </a:pPr>
            <a:r>
              <a:rPr lang="en-US" altLang="en-US" sz="2400" i="1">
                <a:sym typeface="Symbol" panose="05050102010706020507" pitchFamily="18" charset="2"/>
              </a:rPr>
              <a:t>		 </a:t>
            </a:r>
            <a:r>
              <a:rPr lang="en-US" altLang="en-US" sz="2400">
                <a:sym typeface="Symbol" panose="05050102010706020507" pitchFamily="18" charset="2"/>
              </a:rPr>
              <a:t> </a:t>
            </a:r>
            <a:r>
              <a:rPr lang="en-US" altLang="en-US" sz="2400">
                <a:sym typeface="Monotype Sorts" pitchFamily="2" charset="2"/>
              </a:rPr>
              <a:t> </a:t>
            </a:r>
            <a:r>
              <a:rPr lang="en-US" altLang="en-US" sz="2400" i="1">
                <a:sym typeface="Symbol" panose="05050102010706020507" pitchFamily="18" charset="2"/>
              </a:rPr>
              <a:t></a:t>
            </a:r>
            <a:br>
              <a:rPr lang="en-US" altLang="en-US" sz="2400" i="1">
                <a:sym typeface="Symbol" panose="05050102010706020507" pitchFamily="18" charset="2"/>
              </a:rPr>
            </a:br>
            <a:r>
              <a:rPr lang="en-US" altLang="en-US" sz="2400">
                <a:solidFill>
                  <a:schemeClr val="tx2"/>
                </a:solidFill>
                <a:sym typeface="Symbol" panose="05050102010706020507" pitchFamily="18" charset="2"/>
              </a:rPr>
              <a:t>holds on</a:t>
            </a:r>
            <a:r>
              <a:rPr lang="en-US" altLang="en-US" sz="2400">
                <a:sym typeface="Symbol" panose="05050102010706020507" pitchFamily="18" charset="2"/>
              </a:rPr>
              <a:t> </a:t>
            </a:r>
            <a:r>
              <a:rPr lang="en-US" altLang="en-US" sz="2400" i="1">
                <a:sym typeface="Symbol" panose="05050102010706020507" pitchFamily="18" charset="2"/>
              </a:rPr>
              <a:t>R</a:t>
            </a:r>
            <a:r>
              <a:rPr lang="en-US" altLang="en-US" sz="2400">
                <a:sym typeface="Symbol" panose="05050102010706020507" pitchFamily="18" charset="2"/>
              </a:rPr>
              <a:t> if and only </a:t>
            </a:r>
            <a:r>
              <a:rPr lang="en-US" altLang="en-US" sz="2400" b="1">
                <a:sym typeface="Symbol" panose="05050102010706020507" pitchFamily="18" charset="2"/>
              </a:rPr>
              <a:t>if for any legal relations </a:t>
            </a:r>
            <a:r>
              <a:rPr lang="en-US" altLang="en-US" sz="2400" b="1" i="1">
                <a:sym typeface="Symbol" panose="05050102010706020507" pitchFamily="18" charset="2"/>
              </a:rPr>
              <a:t>r</a:t>
            </a:r>
            <a:r>
              <a:rPr lang="en-US" altLang="en-US" sz="2400" b="1">
                <a:sym typeface="Symbol" panose="05050102010706020507" pitchFamily="18" charset="2"/>
              </a:rPr>
              <a:t>(R</a:t>
            </a:r>
            <a:r>
              <a:rPr lang="en-US" altLang="en-US" sz="2400">
                <a:sym typeface="Symbol" panose="05050102010706020507" pitchFamily="18" charset="2"/>
              </a:rPr>
              <a:t>), whenever </a:t>
            </a:r>
            <a:r>
              <a:rPr lang="en-US" altLang="en-US" sz="2400" b="1">
                <a:sym typeface="Symbol" panose="05050102010706020507" pitchFamily="18" charset="2"/>
              </a:rPr>
              <a:t>any two tuples </a:t>
            </a:r>
            <a:r>
              <a:rPr lang="en-US" altLang="en-US" sz="2400" i="1">
                <a:sym typeface="Symbol" panose="05050102010706020507" pitchFamily="18" charset="2"/>
              </a:rPr>
              <a:t>t</a:t>
            </a:r>
            <a:r>
              <a:rPr lang="en-US" altLang="en-US" sz="2400" baseline="-25000">
                <a:sym typeface="Symbol" panose="05050102010706020507" pitchFamily="18" charset="2"/>
              </a:rPr>
              <a:t>1</a:t>
            </a:r>
            <a:r>
              <a:rPr lang="en-US" altLang="en-US" sz="2400" i="1">
                <a:sym typeface="Symbol" panose="05050102010706020507" pitchFamily="18" charset="2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and </a:t>
            </a:r>
            <a:r>
              <a:rPr lang="en-US" altLang="en-US" sz="2400" i="1">
                <a:sym typeface="Symbol" panose="05050102010706020507" pitchFamily="18" charset="2"/>
              </a:rPr>
              <a:t>t</a:t>
            </a:r>
            <a:r>
              <a:rPr lang="en-US" altLang="en-US" sz="2400" baseline="-25000">
                <a:sym typeface="Symbol" panose="05050102010706020507" pitchFamily="18" charset="2"/>
              </a:rPr>
              <a:t>2</a:t>
            </a:r>
            <a:r>
              <a:rPr lang="en-US" altLang="en-US" sz="2400">
                <a:sym typeface="Symbol" panose="05050102010706020507" pitchFamily="18" charset="2"/>
              </a:rPr>
              <a:t> of </a:t>
            </a:r>
            <a:r>
              <a:rPr lang="en-US" altLang="en-US" sz="2400" i="1">
                <a:sym typeface="Symbol" panose="05050102010706020507" pitchFamily="18" charset="2"/>
              </a:rPr>
              <a:t>r</a:t>
            </a:r>
            <a:r>
              <a:rPr lang="en-US" altLang="en-US" sz="2400">
                <a:sym typeface="Symbol" panose="05050102010706020507" pitchFamily="18" charset="2"/>
              </a:rPr>
              <a:t> agree on the attributes , they also agree on the attributes </a:t>
            </a:r>
            <a:r>
              <a:rPr lang="en-US" altLang="en-US" sz="2400" i="1">
                <a:sym typeface="Symbol" panose="05050102010706020507" pitchFamily="18" charset="2"/>
              </a:rPr>
              <a:t>. </a:t>
            </a:r>
            <a:r>
              <a:rPr lang="en-US" altLang="en-US" sz="2400">
                <a:sym typeface="Symbol" panose="05050102010706020507" pitchFamily="18" charset="2"/>
              </a:rPr>
              <a:t> That is, </a:t>
            </a:r>
          </a:p>
          <a:p>
            <a:pPr>
              <a:buFont typeface="Monotype Sorts" pitchFamily="2" charset="2"/>
              <a:buNone/>
              <a:tabLst>
                <a:tab pos="2917825" algn="ctr"/>
              </a:tabLst>
            </a:pPr>
            <a:r>
              <a:rPr lang="en-US" altLang="en-US" sz="2400" i="1">
                <a:sym typeface="Symbol" panose="05050102010706020507" pitchFamily="18" charset="2"/>
              </a:rPr>
              <a:t>		</a:t>
            </a:r>
            <a:r>
              <a:rPr lang="en-US" altLang="en-US" sz="2400" b="1" i="1">
                <a:sym typeface="Symbol" panose="05050102010706020507" pitchFamily="18" charset="2"/>
              </a:rPr>
              <a:t> </a:t>
            </a:r>
            <a:r>
              <a:rPr lang="en-US" altLang="en-US" sz="3200" b="1" i="1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3200" b="1" baseline="-2500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  <a:r>
              <a:rPr lang="en-US" altLang="en-US" sz="3200" b="1">
                <a:solidFill>
                  <a:srgbClr val="FF0000"/>
                </a:solidFill>
                <a:sym typeface="Symbol" panose="05050102010706020507" pitchFamily="18" charset="2"/>
              </a:rPr>
              <a:t>[] = </a:t>
            </a:r>
            <a:r>
              <a:rPr lang="en-US" altLang="en-US" sz="3200" b="1" i="1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3200" b="1" baseline="-25000">
                <a:solidFill>
                  <a:srgbClr val="FF0000"/>
                </a:solidFill>
                <a:sym typeface="Symbol" panose="05050102010706020507" pitchFamily="18" charset="2"/>
              </a:rPr>
              <a:t>2 </a:t>
            </a:r>
            <a:r>
              <a:rPr lang="en-US" altLang="en-US" sz="3200" b="1">
                <a:solidFill>
                  <a:srgbClr val="FF0000"/>
                </a:solidFill>
                <a:sym typeface="Symbol" panose="05050102010706020507" pitchFamily="18" charset="2"/>
              </a:rPr>
              <a:t>[]   </a:t>
            </a:r>
            <a:r>
              <a:rPr lang="en-US" altLang="en-US" sz="3200">
                <a:solidFill>
                  <a:srgbClr val="FF0000"/>
                </a:solidFill>
                <a:sym typeface="Symbol" panose="05050102010706020507" pitchFamily="18" charset="2"/>
              </a:rPr>
              <a:t>   </a:t>
            </a:r>
            <a:r>
              <a:rPr lang="en-US" altLang="en-US" sz="3200" b="1" i="1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3200" b="1" baseline="-25000">
                <a:solidFill>
                  <a:srgbClr val="FF0000"/>
                </a:solidFill>
                <a:sym typeface="Symbol" panose="05050102010706020507" pitchFamily="18" charset="2"/>
              </a:rPr>
              <a:t>1</a:t>
            </a:r>
            <a:r>
              <a:rPr lang="en-US" altLang="en-US" sz="3200" b="1">
                <a:solidFill>
                  <a:srgbClr val="FF0000"/>
                </a:solidFill>
                <a:sym typeface="Symbol" panose="05050102010706020507" pitchFamily="18" charset="2"/>
              </a:rPr>
              <a:t>[</a:t>
            </a:r>
            <a:r>
              <a:rPr lang="en-US" altLang="en-US" sz="3200" b="1" i="1">
                <a:solidFill>
                  <a:srgbClr val="FF0000"/>
                </a:solidFill>
                <a:sym typeface="Symbol" panose="05050102010706020507" pitchFamily="18" charset="2"/>
              </a:rPr>
              <a:t> </a:t>
            </a:r>
            <a:r>
              <a:rPr lang="en-US" altLang="en-US" sz="3200" b="1">
                <a:solidFill>
                  <a:srgbClr val="FF0000"/>
                </a:solidFill>
                <a:sym typeface="Symbol" panose="05050102010706020507" pitchFamily="18" charset="2"/>
              </a:rPr>
              <a:t>]  = </a:t>
            </a:r>
            <a:r>
              <a:rPr lang="en-US" altLang="en-US" sz="3200" b="1" i="1">
                <a:solidFill>
                  <a:srgbClr val="FF0000"/>
                </a:solidFill>
                <a:sym typeface="Symbol" panose="05050102010706020507" pitchFamily="18" charset="2"/>
              </a:rPr>
              <a:t>t</a:t>
            </a:r>
            <a:r>
              <a:rPr lang="en-US" altLang="en-US" sz="3200" b="1" baseline="-25000">
                <a:solidFill>
                  <a:srgbClr val="FF0000"/>
                </a:solidFill>
                <a:sym typeface="Symbol" panose="05050102010706020507" pitchFamily="18" charset="2"/>
              </a:rPr>
              <a:t>2 </a:t>
            </a:r>
            <a:r>
              <a:rPr lang="en-US" altLang="en-US" sz="3200" b="1">
                <a:solidFill>
                  <a:srgbClr val="FF0000"/>
                </a:solidFill>
                <a:sym typeface="Symbol" panose="05050102010706020507" pitchFamily="18" charset="2"/>
              </a:rPr>
              <a:t>[</a:t>
            </a:r>
            <a:r>
              <a:rPr lang="en-US" altLang="en-US" sz="3200" b="1" i="1">
                <a:solidFill>
                  <a:srgbClr val="FF0000"/>
                </a:solidFill>
                <a:sym typeface="Symbol" panose="05050102010706020507" pitchFamily="18" charset="2"/>
              </a:rPr>
              <a:t> </a:t>
            </a:r>
            <a:r>
              <a:rPr lang="en-US" altLang="en-US" sz="3200" b="1">
                <a:solidFill>
                  <a:srgbClr val="FF0000"/>
                </a:solidFill>
                <a:sym typeface="Symbol" panose="05050102010706020507" pitchFamily="18" charset="2"/>
              </a:rPr>
              <a:t>] </a:t>
            </a:r>
            <a:endParaRPr lang="en-US" altLang="en-US" sz="2400" b="1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>
              <a:tabLst>
                <a:tab pos="2917825" algn="ctr"/>
              </a:tabLst>
            </a:pPr>
            <a:endParaRPr lang="en-US" altLang="en-US" sz="2400" i="1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5BED-3D0F-48F1-AE15-495EB1EE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Functional Dependencies (Cont.)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1B781-6571-4D16-9A7D-50202B35C1FE}"/>
              </a:ext>
            </a:extLst>
          </p:cNvPr>
          <p:cNvGraphicFramePr>
            <a:graphicFrameLocks noGrp="1"/>
          </p:cNvGraphicFramePr>
          <p:nvPr/>
        </p:nvGraphicFramePr>
        <p:xfrm>
          <a:off x="2736850" y="771525"/>
          <a:ext cx="3298824" cy="2647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A 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B 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C 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D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/>
                        <a:t>a1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d1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r>
                        <a:rPr lang="en-US" sz="1800" dirty="0"/>
                        <a:t>a1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d2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r>
                        <a:rPr lang="en-US" sz="1800" dirty="0"/>
                        <a:t>a2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d2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r>
                        <a:rPr lang="en-US" sz="1800" dirty="0"/>
                        <a:t>a2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B3</a:t>
                      </a:r>
                      <a:endParaRPr lang="en-US" sz="1800" dirty="0"/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d3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r>
                        <a:rPr lang="en-US" sz="1800" dirty="0"/>
                        <a:t>a3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B3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D4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284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35BED-3D0F-48F1-AE15-495EB1EE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Functional Dependencies (Cont.)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81B781-6571-4D16-9A7D-50202B35C1FE}"/>
              </a:ext>
            </a:extLst>
          </p:cNvPr>
          <p:cNvGraphicFramePr>
            <a:graphicFrameLocks noGrp="1"/>
          </p:cNvGraphicFramePr>
          <p:nvPr/>
        </p:nvGraphicFramePr>
        <p:xfrm>
          <a:off x="2736850" y="771525"/>
          <a:ext cx="3298824" cy="2647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4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279"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A 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B 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C 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i="1" dirty="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D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/>
                        <a:t>a1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d1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r>
                        <a:rPr lang="en-US" sz="1800" dirty="0"/>
                        <a:t>a1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C1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d2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r>
                        <a:rPr lang="en-US" sz="1800" dirty="0"/>
                        <a:t>a2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d2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r>
                        <a:rPr lang="en-US" sz="1800" dirty="0"/>
                        <a:t>a2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B3</a:t>
                      </a:r>
                      <a:endParaRPr lang="en-US" sz="1800" dirty="0"/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d3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r>
                        <a:rPr lang="en-US" sz="1800" dirty="0"/>
                        <a:t>a3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B3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C2</a:t>
                      </a:r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D4</a:t>
                      </a:r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27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6" marR="91456" marT="45709" marB="45709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56" marR="91456" marT="45709" marB="4570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157" name="Rectangle 4">
            <a:extLst>
              <a:ext uri="{FF2B5EF4-FFF2-40B4-BE49-F238E27FC236}">
                <a16:creationId xmlns:a16="http://schemas.microsoft.com/office/drawing/2014/main" id="{710486E8-AF1F-4A3E-B16F-4C7C9C227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5191125"/>
            <a:ext cx="74152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i="1"/>
              <a:t>r satisfies AB → D.</a:t>
            </a:r>
            <a:endParaRPr kumimoji="0" lang="en-US" altLang="en-US" sz="1800" b="1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There is no pair of distinct tuples </a:t>
            </a:r>
            <a:r>
              <a:rPr kumimoji="0" lang="en-US" altLang="en-US" sz="1800" i="1"/>
              <a:t>t1 and t2 such that t1[AB] = t2[AB].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/>
              <a:t>Therefore, if t1[AB] = t2[AB], it must be that t1 = t2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and, thus, </a:t>
            </a:r>
            <a:r>
              <a:rPr kumimoji="0" lang="en-US" altLang="en-US" sz="1800" i="1"/>
              <a:t>t1[D] = t2[D]. So, r satisfies AB → D.</a:t>
            </a:r>
            <a:endParaRPr kumimoji="0" lang="en-US" altLang="en-US" sz="1800"/>
          </a:p>
        </p:txBody>
      </p:sp>
      <p:sp>
        <p:nvSpPr>
          <p:cNvPr id="90158" name="Rectangle 5">
            <a:extLst>
              <a:ext uri="{FF2B5EF4-FFF2-40B4-BE49-F238E27FC236}">
                <a16:creationId xmlns:a16="http://schemas.microsoft.com/office/drawing/2014/main" id="{C67646F9-C1EB-4773-AB5C-FBB1C576F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175" y="3302000"/>
            <a:ext cx="1997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i="1"/>
              <a:t>A → C is satisfied</a:t>
            </a:r>
            <a:endParaRPr kumimoji="0" lang="en-US" altLang="en-US" sz="1800"/>
          </a:p>
        </p:txBody>
      </p:sp>
      <p:sp>
        <p:nvSpPr>
          <p:cNvPr id="90159" name="Rectangle 6">
            <a:extLst>
              <a:ext uri="{FF2B5EF4-FFF2-40B4-BE49-F238E27FC236}">
                <a16:creationId xmlns:a16="http://schemas.microsoft.com/office/drawing/2014/main" id="{F37E55D3-6BE1-42D8-87F8-D6D64B555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613" y="3933825"/>
            <a:ext cx="6088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The functional dependency </a:t>
            </a:r>
            <a:r>
              <a:rPr kumimoji="0" lang="en-US" altLang="en-US" sz="1800" i="1"/>
              <a:t>C → A is not </a:t>
            </a:r>
            <a:r>
              <a:rPr kumimoji="0" lang="en-US" altLang="en-US" sz="1800"/>
              <a:t>satisfied,</a:t>
            </a:r>
          </a:p>
        </p:txBody>
      </p:sp>
      <p:sp>
        <p:nvSpPr>
          <p:cNvPr id="90160" name="Rectangle 7">
            <a:extLst>
              <a:ext uri="{FF2B5EF4-FFF2-40B4-BE49-F238E27FC236}">
                <a16:creationId xmlns:a16="http://schemas.microsoft.com/office/drawing/2014/main" id="{02B5DAE7-BEC9-450B-AFC0-B3126C207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2013" y="4222750"/>
            <a:ext cx="5626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/>
              <a:t>consider the tuples </a:t>
            </a:r>
            <a:r>
              <a:rPr kumimoji="0" lang="en-US" altLang="en-US" sz="1800" i="1"/>
              <a:t>t1 = (a2, b3, c2, d3) </a:t>
            </a:r>
            <a:endParaRPr kumimoji="0" lang="en-US" altLang="en-US" sz="1800"/>
          </a:p>
        </p:txBody>
      </p:sp>
      <p:sp>
        <p:nvSpPr>
          <p:cNvPr id="90161" name="Rectangle 8">
            <a:extLst>
              <a:ext uri="{FF2B5EF4-FFF2-40B4-BE49-F238E27FC236}">
                <a16:creationId xmlns:a16="http://schemas.microsoft.com/office/drawing/2014/main" id="{6C1F9165-5F02-4E2D-AB38-F2A854304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75" y="4562475"/>
            <a:ext cx="2255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fr-FR" altLang="en-US" sz="1800" i="1"/>
              <a:t>t2 = (a3, b3, c2, d4).</a:t>
            </a:r>
            <a:endParaRPr kumimoji="0" lang="en-US" altLang="en-US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7C7F-EB0D-4A55-9964-0B37D76E3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00" y="6778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B1C6AC-0A02-4922-A12B-C9EDDF5F2C48}"/>
              </a:ext>
            </a:extLst>
          </p:cNvPr>
          <p:cNvSpPr/>
          <p:nvPr/>
        </p:nvSpPr>
        <p:spPr>
          <a:xfrm>
            <a:off x="427038" y="849313"/>
            <a:ext cx="8716962" cy="52625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00000"/>
                </a:solidFill>
                <a:latin typeface="Palatino-Roman"/>
              </a:rPr>
              <a:t>Some functional dependencies are said to be </a:t>
            </a:r>
            <a:r>
              <a:rPr lang="en-US" sz="2800" b="1" dirty="0">
                <a:solidFill>
                  <a:srgbClr val="000000"/>
                </a:solidFill>
                <a:latin typeface="Palatino-Bold"/>
              </a:rPr>
              <a:t>trivial 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because they are satisfied by </a:t>
            </a:r>
            <a:r>
              <a:rPr lang="en-US" sz="2800" b="1" dirty="0">
                <a:solidFill>
                  <a:srgbClr val="FF0000"/>
                </a:solidFill>
                <a:latin typeface="Palatino-Roman"/>
              </a:rPr>
              <a:t>all relations.</a:t>
            </a:r>
          </a:p>
          <a:p>
            <a:pPr>
              <a:defRPr/>
            </a:pPr>
            <a:r>
              <a:rPr lang="en-US" sz="2800" dirty="0">
                <a:solidFill>
                  <a:srgbClr val="000000"/>
                </a:solidFill>
                <a:latin typeface="Palatino-Roman"/>
              </a:rPr>
              <a:t> </a:t>
            </a:r>
          </a:p>
          <a:p>
            <a:pPr>
              <a:defRPr/>
            </a:pPr>
            <a:r>
              <a:rPr lang="en-US" sz="2800" dirty="0">
                <a:solidFill>
                  <a:srgbClr val="000000"/>
                </a:solidFill>
                <a:latin typeface="Palatino-Roman"/>
              </a:rPr>
              <a:t>For example, </a:t>
            </a:r>
            <a:r>
              <a:rPr lang="en-US" sz="2800" b="1" i="1" dirty="0">
                <a:solidFill>
                  <a:srgbClr val="FF0000"/>
                </a:solidFill>
                <a:latin typeface="Palatino-Italic"/>
              </a:rPr>
              <a:t>A </a:t>
            </a:r>
            <a:r>
              <a:rPr lang="en-US" sz="2800" b="1" i="1" dirty="0">
                <a:solidFill>
                  <a:srgbClr val="FF0000"/>
                </a:solidFill>
                <a:latin typeface="CMSY10"/>
              </a:rPr>
              <a:t>→ </a:t>
            </a:r>
            <a:r>
              <a:rPr lang="en-US" sz="2800" b="1" i="1" dirty="0">
                <a:solidFill>
                  <a:srgbClr val="FF0000"/>
                </a:solidFill>
                <a:latin typeface="Palatino-Italic"/>
              </a:rPr>
              <a:t>A 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is satisfied by all relations 	involving attribute </a:t>
            </a:r>
            <a:r>
              <a:rPr lang="en-US" sz="2800" i="1" dirty="0">
                <a:solidFill>
                  <a:srgbClr val="000000"/>
                </a:solidFill>
                <a:latin typeface="Palatino-Italic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.</a:t>
            </a:r>
          </a:p>
          <a:p>
            <a:pPr>
              <a:defRPr/>
            </a:pPr>
            <a:endParaRPr lang="en-US" sz="2800" dirty="0">
              <a:solidFill>
                <a:srgbClr val="000000"/>
              </a:solidFill>
              <a:latin typeface="Palatino-Roman"/>
            </a:endParaRPr>
          </a:p>
          <a:p>
            <a:pPr>
              <a:defRPr/>
            </a:pPr>
            <a:r>
              <a:rPr lang="en-US" sz="2800" dirty="0">
                <a:solidFill>
                  <a:srgbClr val="000000"/>
                </a:solidFill>
                <a:latin typeface="Palatino-Roman"/>
              </a:rPr>
              <a:t>For all tuples 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t</a:t>
            </a:r>
            <a:r>
              <a:rPr lang="en-US" sz="1050" dirty="0">
                <a:solidFill>
                  <a:srgbClr val="000000"/>
                </a:solidFill>
                <a:latin typeface="CMR7"/>
              </a:rPr>
              <a:t>1, 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and 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t</a:t>
            </a:r>
            <a:r>
              <a:rPr lang="en-US" sz="1050" dirty="0">
                <a:solidFill>
                  <a:srgbClr val="000000"/>
                </a:solidFill>
                <a:latin typeface="CMR7"/>
              </a:rPr>
              <a:t>2 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such that 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t</a:t>
            </a:r>
            <a:r>
              <a:rPr lang="en-US" sz="1050" dirty="0">
                <a:solidFill>
                  <a:srgbClr val="000000"/>
                </a:solidFill>
                <a:latin typeface="CMR7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MR10"/>
              </a:rPr>
              <a:t>[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/>
              </a:rPr>
              <a:t>] = 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t</a:t>
            </a:r>
            <a:r>
              <a:rPr lang="en-US" sz="1050" dirty="0">
                <a:solidFill>
                  <a:srgbClr val="000000"/>
                </a:solidFill>
                <a:latin typeface="CMR7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MR10"/>
              </a:rPr>
              <a:t>[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, </a:t>
            </a:r>
          </a:p>
          <a:p>
            <a:pPr>
              <a:defRPr/>
            </a:pPr>
            <a:r>
              <a:rPr lang="en-US" sz="2800" dirty="0">
                <a:solidFill>
                  <a:srgbClr val="000000"/>
                </a:solidFill>
                <a:latin typeface="Palatino-Roman"/>
              </a:rPr>
              <a:t>	it is the case that 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t</a:t>
            </a:r>
            <a:r>
              <a:rPr lang="en-US" sz="1050" dirty="0">
                <a:solidFill>
                  <a:srgbClr val="000000"/>
                </a:solidFill>
                <a:latin typeface="CMR7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MR10"/>
              </a:rPr>
              <a:t>[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/>
              </a:rPr>
              <a:t>] = 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t</a:t>
            </a:r>
            <a:r>
              <a:rPr lang="en-US" sz="1050" dirty="0">
                <a:solidFill>
                  <a:srgbClr val="000000"/>
                </a:solidFill>
                <a:latin typeface="CMR7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MR10"/>
              </a:rPr>
              <a:t>[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CMR10"/>
              </a:rPr>
              <a:t>]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. </a:t>
            </a:r>
          </a:p>
          <a:p>
            <a:pPr>
              <a:defRPr/>
            </a:pPr>
            <a:r>
              <a:rPr lang="en-US" sz="2800" dirty="0">
                <a:solidFill>
                  <a:srgbClr val="000000"/>
                </a:solidFill>
                <a:latin typeface="Palatino-Roman"/>
              </a:rPr>
              <a:t>Similarly, 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AB </a:t>
            </a:r>
            <a:r>
              <a:rPr lang="en-US" sz="2800" i="1" dirty="0">
                <a:solidFill>
                  <a:srgbClr val="000000"/>
                </a:solidFill>
                <a:latin typeface="CMSY10"/>
              </a:rPr>
              <a:t>→ 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A, 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is satisfied by all relations </a:t>
            </a:r>
            <a:r>
              <a:rPr lang="en-US" sz="2800" b="1" dirty="0">
                <a:solidFill>
                  <a:srgbClr val="FF0000"/>
                </a:solidFill>
                <a:latin typeface="Palatino-Roman"/>
              </a:rPr>
              <a:t>involving attribute </a:t>
            </a:r>
            <a:r>
              <a:rPr lang="en-US" sz="2800" b="1" i="1" dirty="0">
                <a:solidFill>
                  <a:srgbClr val="FF0000"/>
                </a:solidFill>
                <a:latin typeface="Palatino-Italic"/>
              </a:rPr>
              <a:t>A</a:t>
            </a:r>
            <a:r>
              <a:rPr lang="en-US" sz="2800" b="1" dirty="0">
                <a:solidFill>
                  <a:srgbClr val="FF0000"/>
                </a:solidFill>
                <a:latin typeface="Palatino-Roman"/>
              </a:rPr>
              <a:t>. </a:t>
            </a:r>
          </a:p>
          <a:p>
            <a:pPr>
              <a:defRPr/>
            </a:pPr>
            <a:r>
              <a:rPr lang="en-US" sz="2800" dirty="0">
                <a:solidFill>
                  <a:srgbClr val="000000"/>
                </a:solidFill>
                <a:latin typeface="Palatino-Roman"/>
              </a:rPr>
              <a:t>In general, a functional dependency of the form </a:t>
            </a:r>
          </a:p>
          <a:p>
            <a:pPr>
              <a:defRPr/>
            </a:pPr>
            <a:r>
              <a:rPr lang="en-US" sz="2800" dirty="0">
                <a:solidFill>
                  <a:srgbClr val="000000"/>
                </a:solidFill>
                <a:latin typeface="Palatino-Roman"/>
              </a:rPr>
              <a:t>	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α </a:t>
            </a:r>
            <a:r>
              <a:rPr lang="en-US" sz="2800" i="1" dirty="0">
                <a:solidFill>
                  <a:srgbClr val="000000"/>
                </a:solidFill>
                <a:latin typeface="CMSY10"/>
              </a:rPr>
              <a:t>→ </a:t>
            </a:r>
            <a:r>
              <a:rPr lang="en-US" sz="2800" dirty="0"/>
              <a:t>β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is </a:t>
            </a:r>
            <a:r>
              <a:rPr lang="en-US" sz="2800" b="1" dirty="0">
                <a:solidFill>
                  <a:srgbClr val="000000"/>
                </a:solidFill>
                <a:latin typeface="Palatino-Bold"/>
              </a:rPr>
              <a:t>trivial 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if </a:t>
            </a:r>
            <a:r>
              <a:rPr lang="en-US" sz="2800" dirty="0"/>
              <a:t>β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 </a:t>
            </a:r>
            <a:r>
              <a:rPr lang="en-US" sz="2800" i="1" dirty="0">
                <a:solidFill>
                  <a:srgbClr val="000000"/>
                </a:solidFill>
                <a:latin typeface="CMSY10"/>
              </a:rPr>
              <a:t>⊆ </a:t>
            </a:r>
            <a:r>
              <a:rPr lang="en-US" sz="2800" i="1" dirty="0">
                <a:solidFill>
                  <a:srgbClr val="000000"/>
                </a:solidFill>
                <a:latin typeface="CMMI10"/>
              </a:rPr>
              <a:t>α</a:t>
            </a:r>
            <a:r>
              <a:rPr lang="en-US" sz="2800" dirty="0">
                <a:solidFill>
                  <a:srgbClr val="000000"/>
                </a:solidFill>
                <a:latin typeface="Palatino-Roman"/>
              </a:rPr>
              <a:t>.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91140" name="Picture 2">
            <a:extLst>
              <a:ext uri="{FF2B5EF4-FFF2-40B4-BE49-F238E27FC236}">
                <a16:creationId xmlns:a16="http://schemas.microsoft.com/office/drawing/2014/main" id="{FC580552-7EAB-4420-B787-33F86DE8E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28588"/>
            <a:ext cx="80772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3074">
            <a:extLst>
              <a:ext uri="{FF2B5EF4-FFF2-40B4-BE49-F238E27FC236}">
                <a16:creationId xmlns:a16="http://schemas.microsoft.com/office/drawing/2014/main" id="{6A554BED-1F4B-41D5-B29F-F3A0C49E9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6125" y="2746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First Normal Form</a:t>
            </a:r>
          </a:p>
        </p:txBody>
      </p:sp>
      <p:sp>
        <p:nvSpPr>
          <p:cNvPr id="56323" name="Rectangle 3075">
            <a:extLst>
              <a:ext uri="{FF2B5EF4-FFF2-40B4-BE49-F238E27FC236}">
                <a16:creationId xmlns:a16="http://schemas.microsoft.com/office/drawing/2014/main" id="{FE0C5CEC-81D7-47BC-B1C9-3AFB5D5D9A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Domain is </a:t>
            </a:r>
            <a:r>
              <a:rPr lang="en-US" altLang="en-US">
                <a:solidFill>
                  <a:schemeClr val="tx2"/>
                </a:solidFill>
              </a:rPr>
              <a:t>atomic</a:t>
            </a:r>
            <a:r>
              <a:rPr lang="en-US" altLang="en-US"/>
              <a:t> if its elements are considered to be indivisible units</a:t>
            </a:r>
          </a:p>
          <a:p>
            <a:pPr lvl="1"/>
            <a:r>
              <a:rPr lang="en-US" altLang="en-US" sz="2400"/>
              <a:t>Examples of non-atomic domains:</a:t>
            </a:r>
          </a:p>
          <a:p>
            <a:pPr lvl="2"/>
            <a:r>
              <a:rPr lang="en-US" altLang="en-US"/>
              <a:t>Set of names,  composite attributes</a:t>
            </a:r>
          </a:p>
          <a:p>
            <a:pPr lvl="2"/>
            <a:r>
              <a:rPr lang="en-US" altLang="en-US"/>
              <a:t>Identification numbers like CS101  that can be broken up into parts</a:t>
            </a:r>
          </a:p>
          <a:p>
            <a:pPr lvl="2"/>
            <a:r>
              <a:rPr lang="en-US" altLang="en-US"/>
              <a:t>Ii requires extra programming</a:t>
            </a:r>
          </a:p>
          <a:p>
            <a:pPr lvl="2"/>
            <a:r>
              <a:rPr lang="en-US" altLang="en-US"/>
              <a:t>If such identification numbers are used as primary keys</a:t>
            </a:r>
          </a:p>
          <a:p>
            <a:pPr lvl="3"/>
            <a:r>
              <a:rPr lang="en-US" altLang="en-US" sz="1800"/>
              <a:t>When an employee changes department</a:t>
            </a:r>
          </a:p>
          <a:p>
            <a:pPr lvl="3"/>
            <a:r>
              <a:rPr lang="en-US" altLang="en-US" sz="1800"/>
              <a:t>The employee’s identification number must be changed 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26">
            <a:extLst>
              <a:ext uri="{FF2B5EF4-FFF2-40B4-BE49-F238E27FC236}">
                <a16:creationId xmlns:a16="http://schemas.microsoft.com/office/drawing/2014/main" id="{E0A4B058-C3AB-497F-9F02-9A04E8653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Functional Dependencies (Cont.)</a:t>
            </a:r>
          </a:p>
        </p:txBody>
      </p:sp>
      <p:sp>
        <p:nvSpPr>
          <p:cNvPr id="93187" name="Rectangle 1027">
            <a:extLst>
              <a:ext uri="{FF2B5EF4-FFF2-40B4-BE49-F238E27FC236}">
                <a16:creationId xmlns:a16="http://schemas.microsoft.com/office/drawing/2014/main" id="{009924E2-A1CE-45CB-8BDB-C40AC156E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b="1" i="1" dirty="0">
                <a:sym typeface="Symbol" panose="05050102010706020507" pitchFamily="18" charset="2"/>
              </a:rPr>
              <a:t>K</a:t>
            </a:r>
            <a:r>
              <a:rPr lang="en-US" altLang="en-US" b="1" dirty="0">
                <a:sym typeface="Symbol" panose="05050102010706020507" pitchFamily="18" charset="2"/>
              </a:rPr>
              <a:t> is a </a:t>
            </a:r>
            <a:r>
              <a:rPr lang="en-US" altLang="en-US" b="1" dirty="0" err="1">
                <a:sym typeface="Symbol" panose="05050102010706020507" pitchFamily="18" charset="2"/>
              </a:rPr>
              <a:t>superkey</a:t>
            </a:r>
            <a:r>
              <a:rPr lang="en-US" altLang="en-US" b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for relation schema </a:t>
            </a:r>
            <a:r>
              <a:rPr lang="en-US" altLang="en-US" i="1" dirty="0">
                <a:sym typeface="Symbol" panose="05050102010706020507" pitchFamily="18" charset="2"/>
              </a:rPr>
              <a:t>R</a:t>
            </a:r>
            <a:r>
              <a:rPr lang="en-US" altLang="en-US" dirty="0">
                <a:sym typeface="Symbol" panose="05050102010706020507" pitchFamily="18" charset="2"/>
              </a:rPr>
              <a:t> if and only if </a:t>
            </a:r>
            <a:r>
              <a:rPr lang="en-US" altLang="en-US" b="1" i="1" dirty="0">
                <a:sym typeface="Symbol" panose="05050102010706020507" pitchFamily="18" charset="2"/>
              </a:rPr>
              <a:t>K </a:t>
            </a:r>
            <a:r>
              <a:rPr lang="en-US" altLang="en-US" b="1" dirty="0"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ym typeface="Monotype Sorts" pitchFamily="2" charset="2"/>
              </a:rPr>
              <a:t> </a:t>
            </a:r>
            <a:r>
              <a:rPr lang="en-US" altLang="en-US" b="1" i="1" dirty="0">
                <a:sym typeface="Monotype Sorts" pitchFamily="2" charset="2"/>
              </a:rPr>
              <a:t>R</a:t>
            </a:r>
            <a:endParaRPr lang="en-US" altLang="en-US" b="1" dirty="0">
              <a:sym typeface="Monotype Sorts" pitchFamily="2" charset="2"/>
            </a:endParaRPr>
          </a:p>
          <a:p>
            <a:pPr>
              <a:lnSpc>
                <a:spcPct val="90000"/>
              </a:lnSpc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b="1" i="1" dirty="0">
                <a:sym typeface="Monotype Sorts" pitchFamily="2" charset="2"/>
              </a:rPr>
              <a:t>K</a:t>
            </a:r>
            <a:r>
              <a:rPr lang="en-US" altLang="en-US" b="1" dirty="0">
                <a:sym typeface="Monotype Sorts" pitchFamily="2" charset="2"/>
              </a:rPr>
              <a:t> is a candidate </a:t>
            </a:r>
            <a:r>
              <a:rPr lang="en-US" altLang="en-US" dirty="0">
                <a:sym typeface="Monotype Sorts" pitchFamily="2" charset="2"/>
              </a:rPr>
              <a:t>key for </a:t>
            </a:r>
            <a:r>
              <a:rPr lang="en-US" altLang="en-US" i="1" dirty="0">
                <a:sym typeface="Monotype Sorts" pitchFamily="2" charset="2"/>
              </a:rPr>
              <a:t>R</a:t>
            </a:r>
            <a:r>
              <a:rPr lang="en-US" altLang="en-US" dirty="0">
                <a:sym typeface="Monotype Sorts" pitchFamily="2" charset="2"/>
              </a:rPr>
              <a:t> i</a:t>
            </a:r>
            <a:r>
              <a:rPr lang="en-US" altLang="en-US" b="1" dirty="0">
                <a:sym typeface="Monotype Sorts" pitchFamily="2" charset="2"/>
              </a:rPr>
              <a:t>f and only if </a:t>
            </a:r>
          </a:p>
          <a:p>
            <a:pPr lvl="1">
              <a:lnSpc>
                <a:spcPct val="90000"/>
              </a:lnSpc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sz="1800" i="1" dirty="0">
                <a:sym typeface="Monotype Sorts" pitchFamily="2" charset="2"/>
              </a:rPr>
              <a:t>K </a:t>
            </a:r>
            <a:r>
              <a:rPr lang="en-US" altLang="en-US" sz="1800" dirty="0">
                <a:sym typeface="Symbol" panose="05050102010706020507" pitchFamily="18" charset="2"/>
              </a:rPr>
              <a:t></a:t>
            </a:r>
            <a:r>
              <a:rPr lang="en-US" altLang="en-US" sz="1800" dirty="0">
                <a:sym typeface="Monotype Sorts" pitchFamily="2" charset="2"/>
              </a:rPr>
              <a:t> </a:t>
            </a:r>
            <a:r>
              <a:rPr lang="en-US" altLang="en-US" sz="1800" i="1" dirty="0">
                <a:sym typeface="Monotype Sorts" pitchFamily="2" charset="2"/>
              </a:rPr>
              <a:t>R</a:t>
            </a:r>
            <a:r>
              <a:rPr lang="en-US" altLang="en-US" sz="1800" dirty="0">
                <a:sym typeface="Monotype Sorts" pitchFamily="2" charset="2"/>
              </a:rPr>
              <a:t>, and</a:t>
            </a:r>
          </a:p>
          <a:p>
            <a:pPr lvl="1">
              <a:lnSpc>
                <a:spcPct val="90000"/>
              </a:lnSpc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sz="1800" dirty="0">
                <a:sym typeface="Monotype Sorts" pitchFamily="2" charset="2"/>
              </a:rPr>
              <a:t>for no </a:t>
            </a:r>
            <a:r>
              <a:rPr lang="en-US" altLang="en-US" sz="1800" b="1" dirty="0">
                <a:sym typeface="Symbol" panose="05050102010706020507" pitchFamily="18" charset="2"/>
              </a:rPr>
              <a:t>  </a:t>
            </a:r>
            <a:r>
              <a:rPr lang="en-US" altLang="en-US" sz="1800" b="1" i="1" dirty="0">
                <a:sym typeface="Symbol" panose="05050102010706020507" pitchFamily="18" charset="2"/>
              </a:rPr>
              <a:t>K, </a:t>
            </a:r>
            <a:r>
              <a:rPr lang="en-US" altLang="en-US" sz="1800" b="1" dirty="0">
                <a:sym typeface="Symbol" panose="05050102010706020507" pitchFamily="18" charset="2"/>
              </a:rPr>
              <a:t> </a:t>
            </a:r>
            <a:r>
              <a:rPr lang="en-US" altLang="en-US" sz="1800" b="1" dirty="0">
                <a:sym typeface="Monotype Sorts" pitchFamily="2" charset="2"/>
              </a:rPr>
              <a:t> </a:t>
            </a:r>
            <a:r>
              <a:rPr lang="en-US" altLang="en-US" sz="1800" b="1" i="1" dirty="0">
                <a:sym typeface="Monotype Sorts" pitchFamily="2" charset="2"/>
              </a:rPr>
              <a:t>R</a:t>
            </a:r>
          </a:p>
          <a:p>
            <a:pPr>
              <a:lnSpc>
                <a:spcPct val="90000"/>
              </a:lnSpc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/>
              <a:t>Functional dependencies allow us to express </a:t>
            </a:r>
            <a:r>
              <a:rPr lang="en-US" altLang="en-US" b="1" dirty="0"/>
              <a:t>constraints</a:t>
            </a:r>
            <a:r>
              <a:rPr lang="en-US" altLang="en-US" dirty="0"/>
              <a:t> that cannot be expressed using </a:t>
            </a:r>
            <a:r>
              <a:rPr lang="en-US" altLang="en-US" b="1" dirty="0" err="1"/>
              <a:t>superkeys</a:t>
            </a:r>
            <a:r>
              <a:rPr lang="en-US" altLang="en-US" dirty="0"/>
              <a:t>.  Consider the schema: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Loan-info-schema </a:t>
            </a:r>
            <a:r>
              <a:rPr lang="en-US" altLang="en-US" dirty="0"/>
              <a:t>= </a:t>
            </a:r>
            <a:r>
              <a:rPr lang="en-US" altLang="en-US" i="1" dirty="0"/>
              <a:t>(customer-name, loan-number,</a:t>
            </a:r>
            <a:br>
              <a:rPr lang="en-US" altLang="en-US" i="1" dirty="0"/>
            </a:br>
            <a:r>
              <a:rPr lang="en-US" altLang="en-US" i="1" dirty="0"/>
              <a:t>			           branch-name, amount).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/>
              <a:t>	</a:t>
            </a:r>
            <a:r>
              <a:rPr lang="en-US" altLang="en-US" dirty="0"/>
              <a:t>We </a:t>
            </a:r>
            <a:r>
              <a:rPr lang="en-US" altLang="en-US" b="1" dirty="0"/>
              <a:t>expect this set </a:t>
            </a:r>
            <a:r>
              <a:rPr lang="en-US" altLang="en-US" dirty="0"/>
              <a:t>of functional dependencies to hold: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/>
              <a:t>			</a:t>
            </a:r>
            <a:r>
              <a:rPr lang="en-US" altLang="en-US" i="1" dirty="0"/>
              <a:t>loan-number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Monotype Sorts" pitchFamily="2" charset="2"/>
              </a:rPr>
              <a:t>amount</a:t>
            </a:r>
            <a:br>
              <a:rPr lang="en-US" altLang="en-US" i="1" dirty="0">
                <a:sym typeface="Monotype Sorts" pitchFamily="2" charset="2"/>
              </a:rPr>
            </a:br>
            <a:r>
              <a:rPr lang="en-US" altLang="en-US" i="1" dirty="0">
                <a:sym typeface="Monotype Sorts" pitchFamily="2" charset="2"/>
              </a:rPr>
              <a:t>		</a:t>
            </a:r>
            <a:r>
              <a:rPr lang="en-US" altLang="en-US" i="1" dirty="0">
                <a:solidFill>
                  <a:srgbClr val="FF0000"/>
                </a:solidFill>
                <a:sym typeface="Monotype Sorts" pitchFamily="2" charset="2"/>
              </a:rPr>
              <a:t>loan-number 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i="1" dirty="0">
                <a:solidFill>
                  <a:srgbClr val="FF0000"/>
                </a:solidFill>
                <a:sym typeface="Monotype Sorts" pitchFamily="2" charset="2"/>
              </a:rPr>
              <a:t> branch-name ?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i="1" dirty="0">
                <a:sym typeface="Monotype Sorts" pitchFamily="2" charset="2"/>
              </a:rPr>
              <a:t>	</a:t>
            </a:r>
            <a:r>
              <a:rPr lang="en-US" altLang="en-US" dirty="0">
                <a:sym typeface="Monotype Sorts" pitchFamily="2" charset="2"/>
              </a:rPr>
              <a:t>but would </a:t>
            </a:r>
            <a:r>
              <a:rPr lang="en-US" altLang="en-US" b="1" dirty="0">
                <a:sym typeface="Monotype Sorts" pitchFamily="2" charset="2"/>
              </a:rPr>
              <a:t>not expect </a:t>
            </a:r>
            <a:r>
              <a:rPr lang="en-US" altLang="en-US" dirty="0">
                <a:sym typeface="Monotype Sorts" pitchFamily="2" charset="2"/>
              </a:rPr>
              <a:t>the following to hold: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250950" algn="l"/>
                <a:tab pos="2173288" algn="l"/>
                <a:tab pos="3378200" algn="l"/>
              </a:tabLst>
            </a:pPr>
            <a:r>
              <a:rPr lang="en-US" altLang="en-US" dirty="0">
                <a:sym typeface="Monotype Sorts" pitchFamily="2" charset="2"/>
              </a:rPr>
              <a:t>			</a:t>
            </a:r>
            <a:r>
              <a:rPr lang="en-US" altLang="en-US" i="1" dirty="0">
                <a:sym typeface="Monotype Sorts" pitchFamily="2" charset="2"/>
              </a:rPr>
              <a:t>loan-number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Monotype Sorts" pitchFamily="2" charset="2"/>
              </a:rPr>
              <a:t>customer-name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tabLst>
                <a:tab pos="1250950" algn="l"/>
                <a:tab pos="2173288" algn="l"/>
                <a:tab pos="3378200" algn="l"/>
              </a:tabLst>
            </a:pPr>
            <a:endParaRPr lang="en-US" altLang="en-US" i="1" dirty="0">
              <a:sym typeface="Monotype Sorts" pitchFamily="2" charset="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3">
            <a:extLst>
              <a:ext uri="{FF2B5EF4-FFF2-40B4-BE49-F238E27FC236}">
                <a16:creationId xmlns:a16="http://schemas.microsoft.com/office/drawing/2014/main" id="{0CD2F183-9593-4B4A-BFF2-B8FBE255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919163"/>
            <a:ext cx="8499475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3">
            <a:extLst>
              <a:ext uri="{FF2B5EF4-FFF2-40B4-BE49-F238E27FC236}">
                <a16:creationId xmlns:a16="http://schemas.microsoft.com/office/drawing/2014/main" id="{D51F735D-8E01-48BA-8779-F3339877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6013"/>
            <a:ext cx="91440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64054-E4E0-42E3-AD01-F7E219A53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400" y="146050"/>
            <a:ext cx="7556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000000"/>
                </a:solidFill>
              </a:rPr>
              <a:t>We say that the functional dependency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>
                <a:solidFill>
                  <a:srgbClr val="000000"/>
                </a:solidFill>
              </a:rPr>
              <a:t>branch-name → assets </a:t>
            </a:r>
            <a:r>
              <a:rPr kumimoji="0" lang="en-US" altLang="en-US" sz="2400">
                <a:solidFill>
                  <a:srgbClr val="000000"/>
                </a:solidFill>
              </a:rPr>
              <a:t>holds on Lending-schema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23" name="Picture 2">
            <a:extLst>
              <a:ext uri="{FF2B5EF4-FFF2-40B4-BE49-F238E27FC236}">
                <a16:creationId xmlns:a16="http://schemas.microsoft.com/office/drawing/2014/main" id="{D84075BC-63E9-4812-80C7-E5784DF8C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354013"/>
            <a:ext cx="805180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27EDFD-4671-45C7-92CA-154D872E9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4198938"/>
            <a:ext cx="4572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/>
              <a:t>On Depositor-schema: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/>
              <a:t>No functional dependencies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A795C0-A5A2-4DD2-90EB-BFE51D466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400" y="4060825"/>
            <a:ext cx="4572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/>
              <a:t>On Customer-schema: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/>
              <a:t>customer-name→ customer-city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000"/>
              <a:t>customer-name→ customer-street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7">
            <a:extLst>
              <a:ext uri="{FF2B5EF4-FFF2-40B4-BE49-F238E27FC236}">
                <a16:creationId xmlns:a16="http://schemas.microsoft.com/office/drawing/2014/main" id="{D886A286-2ADB-4C8C-A879-1D3F3A047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258763"/>
            <a:ext cx="3436937" cy="349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1" name="Picture 3">
            <a:extLst>
              <a:ext uri="{FF2B5EF4-FFF2-40B4-BE49-F238E27FC236}">
                <a16:creationId xmlns:a16="http://schemas.microsoft.com/office/drawing/2014/main" id="{8F9B163D-D148-4BC4-A124-3C46F1A7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t="9653" r="426" b="10504"/>
          <a:stretch>
            <a:fillRect/>
          </a:stretch>
        </p:blipFill>
        <p:spPr bwMode="auto">
          <a:xfrm>
            <a:off x="4557713" y="963613"/>
            <a:ext cx="4460875" cy="2693987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F24254-764A-4434-B951-26CEFF59A17B}"/>
              </a:ext>
            </a:extLst>
          </p:cNvPr>
          <p:cNvSpPr/>
          <p:nvPr/>
        </p:nvSpPr>
        <p:spPr>
          <a:xfrm>
            <a:off x="4867275" y="360363"/>
            <a:ext cx="3916363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sz="28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The </a:t>
            </a:r>
            <a:r>
              <a:rPr kumimoji="1" lang="en-US" sz="2800" b="1" i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loan </a:t>
            </a:r>
            <a:r>
              <a:rPr kumimoji="1" lang="en-US" sz="28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relation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0E044-3FA0-4EC0-8A67-5667C3BAB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3976688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• On Loan-schema: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loan-number → amount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loan-number → branch-name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293162-D539-46F0-91E0-FF1F5C602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3" y="4160838"/>
            <a:ext cx="4718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On Borrower-schema: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No functional dependencies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C67634-C1E4-438D-89D6-E2597421DF2B}"/>
              </a:ext>
            </a:extLst>
          </p:cNvPr>
          <p:cNvSpPr/>
          <p:nvPr/>
        </p:nvSpPr>
        <p:spPr>
          <a:xfrm>
            <a:off x="5638800" y="723900"/>
            <a:ext cx="269240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sz="20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The </a:t>
            </a:r>
            <a:r>
              <a:rPr kumimoji="1" lang="en-US" sz="2000" b="1" i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account</a:t>
            </a:r>
            <a:r>
              <a:rPr kumimoji="1" lang="en-US" sz="20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 relation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00355" name="Picture 3">
            <a:extLst>
              <a:ext uri="{FF2B5EF4-FFF2-40B4-BE49-F238E27FC236}">
                <a16:creationId xmlns:a16="http://schemas.microsoft.com/office/drawing/2014/main" id="{6003C37D-1DF4-40A5-8E45-783B2E45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 t="13914" r="3008" b="13914"/>
          <a:stretch>
            <a:fillRect/>
          </a:stretch>
        </p:blipFill>
        <p:spPr bwMode="auto">
          <a:xfrm>
            <a:off x="4624388" y="1228725"/>
            <a:ext cx="4519612" cy="2563813"/>
          </a:xfrm>
          <a:prstGeom prst="rect">
            <a:avLst/>
          </a:prstGeom>
          <a:noFill/>
          <a:ln w="76200" cmpd="tri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3">
            <a:extLst>
              <a:ext uri="{FF2B5EF4-FFF2-40B4-BE49-F238E27FC236}">
                <a16:creationId xmlns:a16="http://schemas.microsoft.com/office/drawing/2014/main" id="{9057249E-A954-4B8D-94CE-7907E466B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7082" r="424" b="7082"/>
          <a:stretch>
            <a:fillRect/>
          </a:stretch>
        </p:blipFill>
        <p:spPr bwMode="auto">
          <a:xfrm>
            <a:off x="238125" y="1212850"/>
            <a:ext cx="3744913" cy="2436813"/>
          </a:xfrm>
          <a:prstGeom prst="rect">
            <a:avLst/>
          </a:prstGeom>
          <a:noFill/>
          <a:ln w="38100" cmpd="dbl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E29EA5-F875-49A3-B3E9-0949FDEEEFD8}"/>
              </a:ext>
            </a:extLst>
          </p:cNvPr>
          <p:cNvSpPr/>
          <p:nvPr/>
        </p:nvSpPr>
        <p:spPr>
          <a:xfrm>
            <a:off x="412750" y="723900"/>
            <a:ext cx="256381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sz="20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The </a:t>
            </a:r>
            <a:r>
              <a:rPr kumimoji="1" lang="en-US" sz="2000" b="1" i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branch </a:t>
            </a:r>
            <a:r>
              <a:rPr kumimoji="1" lang="en-US" sz="2000" b="1" kern="0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/>
              </a:rPr>
              <a:t>relation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C70A47-4CB9-460A-BC5A-7756B4141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4295775"/>
            <a:ext cx="46164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On Branch-schema: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branch-name →branch-city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branch-name →assets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1E088-E679-4563-BAB3-16CDE9797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725" y="4276725"/>
            <a:ext cx="49085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chemeClr val="hlink"/>
              </a:buClr>
              <a:buSzPct val="80000"/>
              <a:buFont typeface="Monotype Sorts" pitchFamily="2" charset="2"/>
              <a:buChar char="l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On Account-schema: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account-number → branch-name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account-number → balance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>
            <a:extLst>
              <a:ext uri="{FF2B5EF4-FFF2-40B4-BE49-F238E27FC236}">
                <a16:creationId xmlns:a16="http://schemas.microsoft.com/office/drawing/2014/main" id="{B09E4305-9C17-49C1-8328-8375B0D6B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Use of Functional Dependencies</a:t>
            </a:r>
          </a:p>
        </p:txBody>
      </p:sp>
      <p:sp>
        <p:nvSpPr>
          <p:cNvPr id="101379" name="Rectangle 1027">
            <a:extLst>
              <a:ext uri="{FF2B5EF4-FFF2-40B4-BE49-F238E27FC236}">
                <a16:creationId xmlns:a16="http://schemas.microsoft.com/office/drawing/2014/main" id="{3BD1A292-A677-4D05-B337-C75F0E4D8F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6225" y="1169988"/>
            <a:ext cx="8726488" cy="5245100"/>
          </a:xfrm>
        </p:spPr>
        <p:txBody>
          <a:bodyPr/>
          <a:lstStyle/>
          <a:p>
            <a:r>
              <a:rPr lang="en-US" altLang="en-US" sz="3200"/>
              <a:t>We use functional dependencies to:</a:t>
            </a:r>
          </a:p>
          <a:p>
            <a:pPr lvl="1"/>
            <a:r>
              <a:rPr lang="en-US" altLang="en-US" b="1">
                <a:solidFill>
                  <a:srgbClr val="C00000"/>
                </a:solidFill>
              </a:rPr>
              <a:t>test relations </a:t>
            </a:r>
            <a:r>
              <a:rPr lang="en-US" altLang="en-US"/>
              <a:t>to see if they </a:t>
            </a:r>
            <a:r>
              <a:rPr lang="en-US" altLang="en-US" b="1"/>
              <a:t>are legal </a:t>
            </a:r>
            <a:r>
              <a:rPr lang="en-US" altLang="en-US"/>
              <a:t>under a given </a:t>
            </a:r>
            <a:r>
              <a:rPr lang="en-US" altLang="en-US" b="1"/>
              <a:t>set of functional dependencies. </a:t>
            </a:r>
          </a:p>
          <a:p>
            <a:pPr lvl="2"/>
            <a:r>
              <a:rPr lang="en-US" altLang="en-US" sz="2800"/>
              <a:t> If a </a:t>
            </a:r>
            <a:r>
              <a:rPr lang="en-US" altLang="en-US" sz="2800" b="1"/>
              <a:t>relation </a:t>
            </a:r>
            <a:r>
              <a:rPr lang="en-US" altLang="en-US" sz="2800" b="1" i="1"/>
              <a:t>r</a:t>
            </a:r>
            <a:r>
              <a:rPr lang="en-US" altLang="en-US" sz="2800" b="1"/>
              <a:t> is legal </a:t>
            </a:r>
            <a:r>
              <a:rPr lang="en-US" altLang="en-US" sz="2800"/>
              <a:t>under a set </a:t>
            </a:r>
            <a:r>
              <a:rPr lang="en-US" altLang="en-US" sz="2800" i="1"/>
              <a:t>F</a:t>
            </a:r>
            <a:r>
              <a:rPr lang="en-US" altLang="en-US" sz="2800"/>
              <a:t> of functional dependencies, we say that</a:t>
            </a:r>
            <a:r>
              <a:rPr lang="en-US" altLang="en-US" sz="2800" b="1"/>
              <a:t> </a:t>
            </a:r>
            <a:r>
              <a:rPr lang="en-US" altLang="en-US" sz="2800" b="1" i="1"/>
              <a:t>r</a:t>
            </a:r>
            <a:r>
              <a:rPr lang="en-US" altLang="en-US" sz="2800" b="1"/>
              <a:t> </a:t>
            </a:r>
            <a:r>
              <a:rPr lang="en-US" altLang="en-US" sz="2800" b="1">
                <a:solidFill>
                  <a:schemeClr val="tx2"/>
                </a:solidFill>
              </a:rPr>
              <a:t>satisfies </a:t>
            </a:r>
            <a:r>
              <a:rPr lang="en-US" altLang="en-US" sz="2800" b="1" i="1"/>
              <a:t>F.</a:t>
            </a:r>
            <a:endParaRPr lang="en-US" altLang="en-US" sz="2800" b="1"/>
          </a:p>
          <a:p>
            <a:pPr lvl="1"/>
            <a:r>
              <a:rPr lang="en-US" altLang="en-US" b="1">
                <a:solidFill>
                  <a:srgbClr val="C00000"/>
                </a:solidFill>
              </a:rPr>
              <a:t>specify constraints </a:t>
            </a:r>
            <a:r>
              <a:rPr lang="en-US" altLang="en-US"/>
              <a:t>on the set of legal relations</a:t>
            </a:r>
          </a:p>
          <a:p>
            <a:pPr lvl="2"/>
            <a:r>
              <a:rPr lang="en-US" altLang="en-US" sz="2800"/>
              <a:t>We say that </a:t>
            </a:r>
            <a:r>
              <a:rPr lang="en-US" altLang="en-US" sz="2800" b="1" i="1"/>
              <a:t>F</a:t>
            </a:r>
            <a:r>
              <a:rPr lang="en-US" altLang="en-US" sz="2800" b="1"/>
              <a:t> </a:t>
            </a:r>
            <a:r>
              <a:rPr lang="en-US" altLang="en-US" sz="2800" b="1">
                <a:solidFill>
                  <a:schemeClr val="tx2"/>
                </a:solidFill>
              </a:rPr>
              <a:t>holds on</a:t>
            </a:r>
            <a:r>
              <a:rPr lang="en-US" altLang="en-US" sz="2800" b="1"/>
              <a:t> </a:t>
            </a:r>
            <a:r>
              <a:rPr lang="en-US" altLang="en-US" sz="2800" b="1" i="1"/>
              <a:t>R</a:t>
            </a:r>
            <a:r>
              <a:rPr lang="en-US" altLang="en-US" sz="2800" b="1"/>
              <a:t> </a:t>
            </a:r>
            <a:r>
              <a:rPr lang="en-US" altLang="en-US" sz="2800"/>
              <a:t>if </a:t>
            </a:r>
            <a:r>
              <a:rPr lang="en-US" altLang="en-US" sz="2800" b="1"/>
              <a:t>all legal relations on </a:t>
            </a:r>
            <a:r>
              <a:rPr lang="en-US" altLang="en-US" sz="2800" b="1" i="1"/>
              <a:t>R</a:t>
            </a:r>
            <a:r>
              <a:rPr lang="en-US" altLang="en-US" sz="2800" b="1"/>
              <a:t> satisfy </a:t>
            </a:r>
            <a:r>
              <a:rPr lang="en-US" altLang="en-US" sz="2800"/>
              <a:t>the set of functional dependencies </a:t>
            </a:r>
            <a:r>
              <a:rPr lang="en-US" altLang="en-US" sz="2800" i="1"/>
              <a:t>F.</a:t>
            </a:r>
          </a:p>
          <a:p>
            <a:endParaRPr lang="en-US" altLang="en-US" sz="1800" i="1">
              <a:sym typeface="Monotype Sorts" pitchFamily="2" charset="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26">
            <a:extLst>
              <a:ext uri="{FF2B5EF4-FFF2-40B4-BE49-F238E27FC236}">
                <a16:creationId xmlns:a16="http://schemas.microsoft.com/office/drawing/2014/main" id="{0C9F754D-5C85-4BF3-8FF1-48BB296BC4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Use of Functional Dependencies</a:t>
            </a:r>
          </a:p>
        </p:txBody>
      </p:sp>
      <p:sp>
        <p:nvSpPr>
          <p:cNvPr id="102403" name="Rectangle 1027">
            <a:extLst>
              <a:ext uri="{FF2B5EF4-FFF2-40B4-BE49-F238E27FC236}">
                <a16:creationId xmlns:a16="http://schemas.microsoft.com/office/drawing/2014/main" id="{6EA3D4DA-65CF-4822-8311-AE48AC7A2E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051800" cy="5245100"/>
          </a:xfrm>
        </p:spPr>
        <p:txBody>
          <a:bodyPr/>
          <a:lstStyle/>
          <a:p>
            <a:r>
              <a:rPr lang="en-US" altLang="en-US" sz="3200" dirty="0"/>
              <a:t>Note:  A </a:t>
            </a:r>
            <a:r>
              <a:rPr lang="en-US" altLang="en-US" sz="3200" b="1" dirty="0"/>
              <a:t>specific instance </a:t>
            </a:r>
            <a:r>
              <a:rPr lang="en-US" altLang="en-US" sz="3200" dirty="0"/>
              <a:t>of a relation schema may </a:t>
            </a:r>
            <a:r>
              <a:rPr lang="en-US" altLang="en-US" sz="3200" b="1" dirty="0"/>
              <a:t>satisfy a functional dependency </a:t>
            </a:r>
            <a:r>
              <a:rPr lang="en-US" altLang="en-US" sz="3200" dirty="0"/>
              <a:t>even if the functional dependency does not hold on </a:t>
            </a:r>
            <a:r>
              <a:rPr lang="en-US" altLang="en-US" sz="3200" b="1" dirty="0">
                <a:solidFill>
                  <a:srgbClr val="FF0000"/>
                </a:solidFill>
              </a:rPr>
              <a:t>all legal </a:t>
            </a:r>
            <a:r>
              <a:rPr lang="en-US" altLang="en-US" sz="3200" dirty="0"/>
              <a:t>instances.  </a:t>
            </a:r>
          </a:p>
          <a:p>
            <a:pPr lvl="1"/>
            <a:r>
              <a:rPr lang="en-US" altLang="en-US" dirty="0"/>
              <a:t>For example, a specific instance of </a:t>
            </a:r>
            <a:r>
              <a:rPr lang="en-US" altLang="en-US" i="1" dirty="0"/>
              <a:t>Loan-schema</a:t>
            </a:r>
            <a:r>
              <a:rPr lang="en-US" altLang="en-US" dirty="0"/>
              <a:t> may, by chance, satisfy 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b="1" i="1" dirty="0">
                <a:solidFill>
                  <a:srgbClr val="C00000"/>
                </a:solidFill>
              </a:rPr>
              <a:t>loan-number </a:t>
            </a:r>
            <a:r>
              <a:rPr lang="en-US" altLang="en-US" b="1" dirty="0">
                <a:solidFill>
                  <a:srgbClr val="C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olidFill>
                  <a:srgbClr val="C00000"/>
                </a:solidFill>
                <a:sym typeface="Monotype Sorts" pitchFamily="2" charset="2"/>
              </a:rPr>
              <a:t> </a:t>
            </a:r>
            <a:r>
              <a:rPr lang="en-US" altLang="en-US" b="1" i="1" dirty="0">
                <a:solidFill>
                  <a:srgbClr val="C00000"/>
                </a:solidFill>
                <a:sym typeface="Monotype Sorts" pitchFamily="2" charset="2"/>
              </a:rPr>
              <a:t>customer-name</a:t>
            </a:r>
            <a:r>
              <a:rPr lang="en-US" altLang="en-US" i="1" dirty="0">
                <a:sym typeface="Monotype Sorts" pitchFamily="2" charset="2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026">
            <a:extLst>
              <a:ext uri="{FF2B5EF4-FFF2-40B4-BE49-F238E27FC236}">
                <a16:creationId xmlns:a16="http://schemas.microsoft.com/office/drawing/2014/main" id="{BC8005EC-FFAE-49B9-B29C-7E2EB21F84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Functional Dependencies (Cont.)</a:t>
            </a:r>
          </a:p>
        </p:txBody>
      </p:sp>
      <p:sp>
        <p:nvSpPr>
          <p:cNvPr id="103427" name="Rectangle 1027">
            <a:extLst>
              <a:ext uri="{FF2B5EF4-FFF2-40B4-BE49-F238E27FC236}">
                <a16:creationId xmlns:a16="http://schemas.microsoft.com/office/drawing/2014/main" id="{A642B7F2-0737-4F1A-9C2E-DD64DED6E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200" b="1" i="1">
                <a:sym typeface="Monotype Sorts" pitchFamily="2" charset="2"/>
              </a:rPr>
              <a:t>A </a:t>
            </a:r>
            <a:r>
              <a:rPr lang="en-US" altLang="en-US" sz="3200" b="1">
                <a:sym typeface="Monotype Sorts" pitchFamily="2" charset="2"/>
              </a:rPr>
              <a:t>functional </a:t>
            </a:r>
            <a:r>
              <a:rPr lang="en-US" altLang="en-US" sz="3200">
                <a:sym typeface="Monotype Sorts" pitchFamily="2" charset="2"/>
              </a:rPr>
              <a:t>dependency is </a:t>
            </a:r>
            <a:r>
              <a:rPr lang="en-US" altLang="en-US" sz="3200" b="1">
                <a:solidFill>
                  <a:schemeClr val="tx2"/>
                </a:solidFill>
                <a:sym typeface="Monotype Sorts" pitchFamily="2" charset="2"/>
              </a:rPr>
              <a:t>trivial</a:t>
            </a:r>
            <a:r>
              <a:rPr lang="en-US" altLang="en-US" sz="3200">
                <a:sym typeface="Monotype Sorts" pitchFamily="2" charset="2"/>
              </a:rPr>
              <a:t> if it is satisfied by </a:t>
            </a:r>
            <a:r>
              <a:rPr lang="en-US" altLang="en-US" sz="3200" b="1">
                <a:sym typeface="Monotype Sorts" pitchFamily="2" charset="2"/>
              </a:rPr>
              <a:t>all instances of a relation</a:t>
            </a:r>
          </a:p>
          <a:p>
            <a:pPr lvl="1"/>
            <a:r>
              <a:rPr lang="en-US" altLang="en-US" i="1">
                <a:sym typeface="Monotype Sorts" pitchFamily="2" charset="2"/>
              </a:rPr>
              <a:t>E.g.</a:t>
            </a:r>
          </a:p>
          <a:p>
            <a:pPr lvl="2"/>
            <a:r>
              <a:rPr lang="en-US" altLang="en-US" sz="2800" i="1">
                <a:sym typeface="Monotype Sorts" pitchFamily="2" charset="2"/>
              </a:rPr>
              <a:t> customer-name, </a:t>
            </a:r>
            <a:r>
              <a:rPr lang="en-US" altLang="en-US" sz="2800" i="1"/>
              <a:t>loan-number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 i="1">
                <a:sym typeface="Monotype Sorts" pitchFamily="2" charset="2"/>
              </a:rPr>
              <a:t>customer-name</a:t>
            </a:r>
          </a:p>
          <a:p>
            <a:pPr lvl="2"/>
            <a:r>
              <a:rPr lang="en-US" altLang="en-US" sz="2800" i="1">
                <a:sym typeface="Monotype Sorts" pitchFamily="2" charset="2"/>
              </a:rPr>
              <a:t> customer-name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 i="1">
                <a:sym typeface="Monotype Sorts" pitchFamily="2" charset="2"/>
              </a:rPr>
              <a:t>customer-name</a:t>
            </a:r>
          </a:p>
          <a:p>
            <a:pPr lvl="1"/>
            <a:r>
              <a:rPr lang="en-US" altLang="en-US">
                <a:sym typeface="Monotype Sorts" pitchFamily="2" charset="2"/>
              </a:rPr>
              <a:t>In general, </a:t>
            </a:r>
            <a:r>
              <a:rPr lang="en-US" altLang="en-US">
                <a:sym typeface="Symbol" panose="05050102010706020507" pitchFamily="18" charset="2"/>
              </a:rPr>
              <a:t> </a:t>
            </a:r>
            <a:r>
              <a:rPr lang="en-US" altLang="en-US">
                <a:sym typeface="Monotype Sorts" pitchFamily="2" charset="2"/>
              </a:rPr>
              <a:t> </a:t>
            </a:r>
            <a:r>
              <a:rPr lang="en-US" altLang="en-US" i="1">
                <a:sym typeface="Symbol" panose="05050102010706020507" pitchFamily="18" charset="2"/>
              </a:rPr>
              <a:t> </a:t>
            </a:r>
            <a:r>
              <a:rPr lang="en-US" altLang="en-US">
                <a:sym typeface="Symbol" panose="05050102010706020507" pitchFamily="18" charset="2"/>
              </a:rPr>
              <a:t>is</a:t>
            </a:r>
            <a:r>
              <a:rPr lang="en-US" altLang="en-US" b="1">
                <a:solidFill>
                  <a:srgbClr val="C00000"/>
                </a:solidFill>
                <a:sym typeface="Symbol" panose="05050102010706020507" pitchFamily="18" charset="2"/>
              </a:rPr>
              <a:t> trivial </a:t>
            </a:r>
            <a:r>
              <a:rPr lang="en-US" altLang="en-US" b="1">
                <a:sym typeface="Symbol" panose="05050102010706020507" pitchFamily="18" charset="2"/>
              </a:rPr>
              <a:t>if</a:t>
            </a:r>
            <a:r>
              <a:rPr lang="en-US" altLang="en-US" b="1" i="1">
                <a:sym typeface="Symbol" panose="05050102010706020507" pitchFamily="18" charset="2"/>
              </a:rPr>
              <a:t> </a:t>
            </a:r>
            <a:r>
              <a:rPr lang="en-US" altLang="en-US" b="1">
                <a:sym typeface="Symbol" panose="05050102010706020507" pitchFamily="18" charset="2"/>
              </a:rPr>
              <a:t>   </a:t>
            </a:r>
            <a:br>
              <a:rPr lang="en-US" altLang="en-US" i="1">
                <a:sym typeface="Symbol" panose="05050102010706020507" pitchFamily="18" charset="2"/>
              </a:rPr>
            </a:br>
            <a:r>
              <a:rPr lang="en-US" altLang="en-US" i="1">
                <a:sym typeface="Symbol" panose="05050102010706020507" pitchFamily="18" charset="2"/>
              </a:rPr>
              <a:t>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F7D4B792-8496-4FDB-93D6-E03C8567D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95300"/>
            <a:ext cx="7924800" cy="457200"/>
          </a:xfrm>
        </p:spPr>
        <p:txBody>
          <a:bodyPr/>
          <a:lstStyle/>
          <a:p>
            <a:pPr>
              <a:defRPr/>
            </a:pPr>
            <a:r>
              <a:rPr lang="en-US"/>
              <a:t>Closure of a Set of Functional Dependencies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08EACFA5-D767-454A-8C8C-DC744608A7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077200" cy="5029200"/>
          </a:xfrm>
        </p:spPr>
        <p:txBody>
          <a:bodyPr/>
          <a:lstStyle/>
          <a:p>
            <a:r>
              <a:rPr lang="en-US" altLang="en-US" sz="3200"/>
              <a:t>Given a set </a:t>
            </a:r>
            <a:r>
              <a:rPr lang="en-US" altLang="en-US" sz="3200" i="1"/>
              <a:t>F</a:t>
            </a:r>
            <a:r>
              <a:rPr lang="en-US" altLang="en-US" sz="3200"/>
              <a:t> set of functional dependencies, there are certain </a:t>
            </a:r>
            <a:r>
              <a:rPr lang="en-US" altLang="en-US" sz="3200" b="1"/>
              <a:t>other functional dependencies </a:t>
            </a:r>
            <a:r>
              <a:rPr lang="en-US" altLang="en-US" sz="3200"/>
              <a:t>that </a:t>
            </a:r>
            <a:r>
              <a:rPr lang="en-US" altLang="en-US" sz="3200" b="1">
                <a:solidFill>
                  <a:srgbClr val="FF0000"/>
                </a:solidFill>
              </a:rPr>
              <a:t>are logically implied </a:t>
            </a:r>
            <a:r>
              <a:rPr lang="en-US" altLang="en-US" sz="3200"/>
              <a:t>by </a:t>
            </a:r>
            <a:r>
              <a:rPr lang="en-US" altLang="en-US" sz="3200" i="1"/>
              <a:t>F</a:t>
            </a:r>
            <a:r>
              <a:rPr lang="en-US" altLang="en-US" sz="3200"/>
              <a:t>.</a:t>
            </a:r>
          </a:p>
          <a:p>
            <a:pPr lvl="1"/>
            <a:r>
              <a:rPr lang="en-US" altLang="en-US"/>
              <a:t>E.g.  If  A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>
                <a:sym typeface="Monotype Sorts" pitchFamily="2" charset="2"/>
              </a:rPr>
              <a:t> B and  B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>
                <a:sym typeface="Monotype Sorts" pitchFamily="2" charset="2"/>
              </a:rPr>
              <a:t> C,  then we can infer that A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>
                <a:sym typeface="Monotype Sorts" pitchFamily="2" charset="2"/>
              </a:rPr>
              <a:t> C</a:t>
            </a:r>
            <a:endParaRPr lang="en-US" altLang="en-US"/>
          </a:p>
          <a:p>
            <a:r>
              <a:rPr lang="en-US" altLang="en-US" sz="3200"/>
              <a:t>The set of all functional dependencies logically implied by </a:t>
            </a:r>
            <a:r>
              <a:rPr lang="en-US" altLang="en-US" sz="3200" i="1"/>
              <a:t>F</a:t>
            </a:r>
            <a:r>
              <a:rPr lang="en-US" altLang="en-US" sz="3200"/>
              <a:t> is the </a:t>
            </a:r>
            <a:r>
              <a:rPr lang="en-US" altLang="en-US" sz="3200" i="1">
                <a:solidFill>
                  <a:schemeClr val="tx2"/>
                </a:solidFill>
              </a:rPr>
              <a:t>closure</a:t>
            </a:r>
            <a:r>
              <a:rPr lang="en-US" altLang="en-US" sz="3200"/>
              <a:t> of </a:t>
            </a:r>
            <a:r>
              <a:rPr lang="en-US" altLang="en-US" sz="3200" i="1"/>
              <a:t>F</a:t>
            </a:r>
            <a:r>
              <a:rPr lang="en-US" altLang="en-US" sz="3200"/>
              <a:t>.</a:t>
            </a:r>
          </a:p>
          <a:p>
            <a:r>
              <a:rPr lang="en-US" altLang="en-US" sz="3200"/>
              <a:t>We denote the </a:t>
            </a:r>
            <a:r>
              <a:rPr lang="en-US" altLang="en-US" sz="3200" b="1" i="1"/>
              <a:t>closure </a:t>
            </a:r>
            <a:r>
              <a:rPr lang="en-US" altLang="en-US" sz="3200" b="1"/>
              <a:t>of </a:t>
            </a:r>
            <a:r>
              <a:rPr lang="en-US" altLang="en-US" sz="3200" b="1" i="1"/>
              <a:t>F</a:t>
            </a:r>
            <a:r>
              <a:rPr lang="en-US" altLang="en-US" sz="3200" b="1"/>
              <a:t> by </a:t>
            </a:r>
            <a:r>
              <a:rPr lang="en-US" altLang="en-US" sz="3200" b="1">
                <a:solidFill>
                  <a:schemeClr val="tx2"/>
                </a:solidFill>
              </a:rPr>
              <a:t>F</a:t>
            </a:r>
            <a:r>
              <a:rPr lang="en-US" altLang="en-US" sz="3200" b="1" i="1" baseline="30000">
                <a:solidFill>
                  <a:schemeClr val="tx2"/>
                </a:solidFill>
              </a:rPr>
              <a:t>+</a:t>
            </a:r>
            <a:r>
              <a:rPr lang="en-US" altLang="en-US" sz="3200" b="1" i="1">
                <a:solidFill>
                  <a:schemeClr val="tx2"/>
                </a:solidFill>
              </a:rPr>
              <a:t>.</a:t>
            </a:r>
          </a:p>
          <a:p>
            <a:endParaRPr lang="en-US" altLang="en-US" sz="1800">
              <a:sym typeface="Greek Symbols" pitchFamily="18" charset="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3074">
            <a:extLst>
              <a:ext uri="{FF2B5EF4-FFF2-40B4-BE49-F238E27FC236}">
                <a16:creationId xmlns:a16="http://schemas.microsoft.com/office/drawing/2014/main" id="{75B007D4-EB0B-4201-8C13-AA91D4E6F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6125" y="274638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First Normal Form</a:t>
            </a:r>
          </a:p>
        </p:txBody>
      </p:sp>
      <p:sp>
        <p:nvSpPr>
          <p:cNvPr id="57347" name="Rectangle 3075">
            <a:extLst>
              <a:ext uri="{FF2B5EF4-FFF2-40B4-BE49-F238E27FC236}">
                <a16:creationId xmlns:a16="http://schemas.microsoft.com/office/drawing/2014/main" id="{B1889143-4A00-48D4-8E8D-D65E946EA6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/>
              <a:t>A relational schema R is in </a:t>
            </a:r>
            <a:r>
              <a:rPr lang="en-US" altLang="en-US" sz="2800" b="1">
                <a:solidFill>
                  <a:schemeClr val="tx2"/>
                </a:solidFill>
              </a:rPr>
              <a:t>first normal form</a:t>
            </a:r>
            <a:r>
              <a:rPr lang="en-US" altLang="en-US" sz="2800" b="1"/>
              <a:t> </a:t>
            </a:r>
            <a:r>
              <a:rPr lang="en-US" altLang="en-US" sz="2800"/>
              <a:t>if the domains of all attributes </a:t>
            </a:r>
            <a:r>
              <a:rPr lang="en-US" altLang="en-US" sz="2800" b="1"/>
              <a:t>of R are atomic</a:t>
            </a:r>
          </a:p>
          <a:p>
            <a:r>
              <a:rPr lang="en-US" altLang="en-US" sz="2800"/>
              <a:t>Non-atomic values complicate storage and encourage redundant (repeated) storage of data</a:t>
            </a:r>
          </a:p>
          <a:p>
            <a:pPr lvl="1"/>
            <a:r>
              <a:rPr lang="en-US" altLang="en-US" sz="2400"/>
              <a:t>E.g.  Set of accounts stored with each customer, and set of owners stored with each account</a:t>
            </a:r>
          </a:p>
          <a:p>
            <a:pPr lvl="1"/>
            <a:r>
              <a:rPr lang="en-US" altLang="en-US" sz="2400"/>
              <a:t>We assume all relations are in first normal form 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B9D1-91B3-4CE2-BCB9-221AFFCA1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000" y="6778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7097DE8A-9CD9-435F-8A51-536053FCA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712788"/>
            <a:ext cx="5319713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A </a:t>
            </a:r>
            <a:r>
              <a:rPr kumimoji="0" lang="en-US" altLang="en-US" sz="2800" i="1">
                <a:solidFill>
                  <a:srgbClr val="000000"/>
                </a:solidFill>
                <a:latin typeface="CMSY10"/>
              </a:rPr>
              <a:t>→</a:t>
            </a: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B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A </a:t>
            </a:r>
            <a:r>
              <a:rPr kumimoji="0" lang="en-US" altLang="en-US" sz="2800" i="1">
                <a:solidFill>
                  <a:srgbClr val="000000"/>
                </a:solidFill>
                <a:latin typeface="CMSY10"/>
              </a:rPr>
              <a:t>→</a:t>
            </a: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C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CG</a:t>
            </a:r>
            <a:r>
              <a:rPr kumimoji="0" lang="en-US" altLang="en-US" sz="2800" i="1">
                <a:solidFill>
                  <a:srgbClr val="000000"/>
                </a:solidFill>
                <a:latin typeface="CMSY10"/>
              </a:rPr>
              <a:t>→ </a:t>
            </a: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CG</a:t>
            </a:r>
            <a:r>
              <a:rPr kumimoji="0" lang="en-US" altLang="en-US" sz="2800" i="1">
                <a:solidFill>
                  <a:srgbClr val="000000"/>
                </a:solidFill>
                <a:latin typeface="CMSY10"/>
              </a:rPr>
              <a:t>→ </a:t>
            </a: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I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B </a:t>
            </a:r>
            <a:r>
              <a:rPr kumimoji="0" lang="en-US" altLang="en-US" sz="2800" i="1">
                <a:solidFill>
                  <a:srgbClr val="000000"/>
                </a:solidFill>
                <a:latin typeface="CMSY10"/>
              </a:rPr>
              <a:t>→ </a:t>
            </a:r>
            <a:r>
              <a:rPr kumimoji="0" lang="en-US" altLang="en-US" sz="2800" i="1">
                <a:solidFill>
                  <a:srgbClr val="000000"/>
                </a:solidFill>
                <a:latin typeface="Palatino-Italic"/>
              </a:rPr>
              <a:t>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>
                <a:solidFill>
                  <a:srgbClr val="FF0000"/>
                </a:solidFill>
                <a:latin typeface="Palatino-Roman"/>
              </a:rPr>
              <a:t>The functional dependency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 i="1">
                <a:solidFill>
                  <a:srgbClr val="FF0000"/>
                </a:solidFill>
                <a:latin typeface="Palatino-Italic"/>
              </a:rPr>
              <a:t>A</a:t>
            </a:r>
            <a:r>
              <a:rPr kumimoji="0" lang="en-US" altLang="en-US" sz="2800" b="1" i="1">
                <a:solidFill>
                  <a:srgbClr val="FF0000"/>
                </a:solidFill>
                <a:latin typeface="CMSY10"/>
              </a:rPr>
              <a:t>→ </a:t>
            </a:r>
            <a:r>
              <a:rPr kumimoji="0" lang="en-US" altLang="en-US" sz="2800" b="1" i="1">
                <a:solidFill>
                  <a:srgbClr val="FF0000"/>
                </a:solidFill>
                <a:latin typeface="Palatino-Italic"/>
              </a:rPr>
              <a:t>H</a:t>
            </a:r>
            <a:endParaRPr kumimoji="0" lang="en-US" altLang="en-US" sz="2800" b="1">
              <a:solidFill>
                <a:srgbClr val="FF0000"/>
              </a:solidFill>
            </a:endParaRPr>
          </a:p>
        </p:txBody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0CF335DC-2E2D-40FC-8DF7-531F6A4EB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" y="4081463"/>
            <a:ext cx="8342313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000000"/>
                </a:solidFill>
              </a:rPr>
              <a:t>Suppose that, </a:t>
            </a:r>
            <a:r>
              <a:rPr kumimoji="0" lang="en-US" altLang="en-US" sz="2400" b="1" i="1">
                <a:solidFill>
                  <a:srgbClr val="000000"/>
                </a:solidFill>
              </a:rPr>
              <a:t>t</a:t>
            </a:r>
            <a:r>
              <a:rPr kumimoji="0" lang="en-US" altLang="en-US" sz="2400" b="1">
                <a:solidFill>
                  <a:srgbClr val="000000"/>
                </a:solidFill>
              </a:rPr>
              <a:t>1 and </a:t>
            </a:r>
            <a:r>
              <a:rPr kumimoji="0" lang="en-US" altLang="en-US" sz="2400" b="1" i="1">
                <a:solidFill>
                  <a:srgbClr val="000000"/>
                </a:solidFill>
              </a:rPr>
              <a:t>t</a:t>
            </a:r>
            <a:r>
              <a:rPr kumimoji="0" lang="en-US" altLang="en-US" sz="2400" b="1">
                <a:solidFill>
                  <a:srgbClr val="000000"/>
                </a:solidFill>
              </a:rPr>
              <a:t>2 </a:t>
            </a:r>
            <a:r>
              <a:rPr kumimoji="0" lang="en-US" altLang="en-US" sz="2400">
                <a:solidFill>
                  <a:srgbClr val="000000"/>
                </a:solidFill>
              </a:rPr>
              <a:t>are tuples such that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t</a:t>
            </a:r>
            <a:r>
              <a:rPr kumimoji="0" lang="en-US" altLang="en-US" sz="1000" b="1">
                <a:solidFill>
                  <a:srgbClr val="000000"/>
                </a:solidFill>
                <a:latin typeface="CMR7"/>
              </a:rPr>
              <a:t>1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[</a:t>
            </a: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A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] = </a:t>
            </a: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t</a:t>
            </a:r>
            <a:r>
              <a:rPr kumimoji="0" lang="en-US" altLang="en-US" sz="1000" b="1">
                <a:solidFill>
                  <a:srgbClr val="000000"/>
                </a:solidFill>
                <a:latin typeface="CMR7"/>
              </a:rPr>
              <a:t>2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[</a:t>
            </a: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A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000000"/>
                </a:solidFill>
                <a:latin typeface="Palatino-Roman"/>
              </a:rPr>
              <a:t>Since we are given that </a:t>
            </a:r>
            <a:r>
              <a:rPr kumimoji="0" lang="en-US" altLang="en-US" sz="2400" b="1" i="1">
                <a:solidFill>
                  <a:srgbClr val="000000"/>
                </a:solidFill>
                <a:latin typeface="Palatino-Italic"/>
              </a:rPr>
              <a:t>A</a:t>
            </a:r>
            <a:r>
              <a:rPr kumimoji="0" lang="en-US" altLang="en-US" sz="2400" b="1" i="1">
                <a:solidFill>
                  <a:srgbClr val="000000"/>
                </a:solidFill>
                <a:latin typeface="CMSY10"/>
              </a:rPr>
              <a:t>→</a:t>
            </a:r>
            <a:r>
              <a:rPr kumimoji="0" lang="en-US" altLang="en-US" sz="2400" b="1" i="1">
                <a:solidFill>
                  <a:srgbClr val="000000"/>
                </a:solidFill>
                <a:latin typeface="Palatino-Italic"/>
              </a:rPr>
              <a:t>B</a:t>
            </a:r>
            <a:r>
              <a:rPr kumimoji="0" lang="en-US" altLang="en-US" sz="2400" b="1">
                <a:solidFill>
                  <a:srgbClr val="000000"/>
                </a:solidFill>
                <a:latin typeface="Palatino-Roman"/>
              </a:rPr>
              <a:t>,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t</a:t>
            </a:r>
            <a:r>
              <a:rPr kumimoji="0" lang="en-US" altLang="en-US" sz="1000" b="1">
                <a:solidFill>
                  <a:srgbClr val="000000"/>
                </a:solidFill>
                <a:latin typeface="CMR7"/>
              </a:rPr>
              <a:t>1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[</a:t>
            </a: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B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] = </a:t>
            </a: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t</a:t>
            </a:r>
            <a:r>
              <a:rPr kumimoji="0" lang="en-US" altLang="en-US" sz="1000" b="1">
                <a:solidFill>
                  <a:srgbClr val="000000"/>
                </a:solidFill>
                <a:latin typeface="CMR7"/>
              </a:rPr>
              <a:t>2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[</a:t>
            </a: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B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>
                <a:solidFill>
                  <a:srgbClr val="000000"/>
                </a:solidFill>
                <a:latin typeface="Palatino-Roman"/>
              </a:rPr>
              <a:t>Then, since we are given that </a:t>
            </a:r>
            <a:r>
              <a:rPr kumimoji="0" lang="en-US" altLang="en-US" sz="2400" b="1" i="1">
                <a:solidFill>
                  <a:srgbClr val="000000"/>
                </a:solidFill>
                <a:latin typeface="Palatino-Italic"/>
              </a:rPr>
              <a:t>B </a:t>
            </a:r>
            <a:r>
              <a:rPr kumimoji="0" lang="en-US" altLang="en-US" sz="2400" b="1" i="1">
                <a:solidFill>
                  <a:srgbClr val="000000"/>
                </a:solidFill>
                <a:latin typeface="CMSY10"/>
              </a:rPr>
              <a:t>→ </a:t>
            </a:r>
            <a:r>
              <a:rPr kumimoji="0" lang="en-US" altLang="en-US" sz="2400" b="1" i="1">
                <a:solidFill>
                  <a:srgbClr val="000000"/>
                </a:solidFill>
                <a:latin typeface="Palatino-Italic"/>
              </a:rPr>
              <a:t>H</a:t>
            </a:r>
            <a:r>
              <a:rPr kumimoji="0" lang="en-US" altLang="en-US" sz="2400" b="1">
                <a:solidFill>
                  <a:srgbClr val="000000"/>
                </a:solidFill>
                <a:latin typeface="Palatino-Roman"/>
              </a:rPr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t</a:t>
            </a:r>
            <a:r>
              <a:rPr kumimoji="0" lang="en-US" altLang="en-US" sz="1000" b="1">
                <a:solidFill>
                  <a:srgbClr val="000000"/>
                </a:solidFill>
                <a:latin typeface="CMR7"/>
              </a:rPr>
              <a:t>1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[</a:t>
            </a: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H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] = </a:t>
            </a: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t</a:t>
            </a:r>
            <a:r>
              <a:rPr kumimoji="0" lang="en-US" altLang="en-US" sz="1000" b="1">
                <a:solidFill>
                  <a:srgbClr val="000000"/>
                </a:solidFill>
                <a:latin typeface="CMR7"/>
              </a:rPr>
              <a:t>2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[</a:t>
            </a:r>
            <a:r>
              <a:rPr kumimoji="0" lang="en-US" altLang="en-US" sz="2400" b="1" i="1">
                <a:solidFill>
                  <a:srgbClr val="000000"/>
                </a:solidFill>
                <a:latin typeface="CMMI10"/>
              </a:rPr>
              <a:t>H</a:t>
            </a:r>
            <a:r>
              <a:rPr kumimoji="0" lang="en-US" altLang="en-US" sz="2400" b="1">
                <a:solidFill>
                  <a:srgbClr val="000000"/>
                </a:solidFill>
                <a:latin typeface="CMR10"/>
              </a:rPr>
              <a:t>]</a:t>
            </a:r>
            <a:endParaRPr kumimoji="0"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DA1EE23-2941-4223-B6CC-A0400D20A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838" y="285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9pPr>
          </a:lstStyle>
          <a:p>
            <a:pPr>
              <a:defRPr/>
            </a:pPr>
            <a:r>
              <a:rPr lang="en-US" dirty="0"/>
              <a:t>Functional Dependencies (Cont.)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926B12E2-7521-46E3-902B-4A55DB2FE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495300"/>
            <a:ext cx="7924800" cy="457200"/>
          </a:xfrm>
        </p:spPr>
        <p:txBody>
          <a:bodyPr/>
          <a:lstStyle/>
          <a:p>
            <a:pPr>
              <a:defRPr/>
            </a:pPr>
            <a:r>
              <a:rPr lang="en-US"/>
              <a:t>Closure of a Set of Functional Dependencies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CD2084B9-CE86-4CAC-BB04-16D798A1D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114425"/>
            <a:ext cx="9655175" cy="5029200"/>
          </a:xfrm>
        </p:spPr>
        <p:txBody>
          <a:bodyPr/>
          <a:lstStyle/>
          <a:p>
            <a:r>
              <a:rPr lang="en-US" altLang="en-US" sz="3200" dirty="0"/>
              <a:t>We can find all of</a:t>
            </a:r>
            <a:r>
              <a:rPr lang="en-US" altLang="en-US" sz="3200" i="1" dirty="0"/>
              <a:t> </a:t>
            </a:r>
            <a:r>
              <a:rPr lang="en-US" altLang="en-US" sz="3200" dirty="0"/>
              <a:t>F</a:t>
            </a:r>
            <a:r>
              <a:rPr lang="en-US" altLang="en-US" sz="3200" i="1" baseline="30000" dirty="0"/>
              <a:t>+</a:t>
            </a:r>
            <a:r>
              <a:rPr lang="en-US" altLang="en-US" sz="3200" i="1" dirty="0"/>
              <a:t> </a:t>
            </a:r>
            <a:r>
              <a:rPr lang="en-US" altLang="en-US" sz="3200" dirty="0"/>
              <a:t>by applying Armstrong’s Axioms:</a:t>
            </a:r>
          </a:p>
          <a:p>
            <a:pPr lvl="1"/>
            <a:r>
              <a:rPr lang="en-US" altLang="en-US" dirty="0"/>
              <a:t>if </a:t>
            </a:r>
            <a:r>
              <a:rPr lang="en-US" altLang="en-US" i="1" dirty="0">
                <a:sym typeface="Symbol" panose="05050102010706020507" pitchFamily="18" charset="2"/>
              </a:rPr>
              <a:t></a:t>
            </a:r>
            <a:r>
              <a:rPr lang="en-US" altLang="en-US" dirty="0">
                <a:sym typeface="Symbol" panose="05050102010706020507" pitchFamily="18" charset="2"/>
              </a:rPr>
              <a:t>  , then  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                     </a:t>
            </a:r>
            <a:r>
              <a:rPr lang="en-US" altLang="en-US" b="1" dirty="0">
                <a:sym typeface="Symbol" panose="05050102010706020507" pitchFamily="18" charset="2"/>
              </a:rPr>
              <a:t>(reflexivity)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 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, </a:t>
            </a:r>
            <a:r>
              <a:rPr lang="en-US" altLang="en-US" dirty="0">
                <a:sym typeface="Symbol" panose="05050102010706020507" pitchFamily="18" charset="2"/>
              </a:rPr>
              <a:t>then </a:t>
            </a:r>
            <a:r>
              <a:rPr lang="en-US" altLang="en-US" dirty="0">
                <a:sym typeface="Greek Symbols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 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               </a:t>
            </a:r>
            <a:r>
              <a:rPr lang="en-US" altLang="en-US" b="1" dirty="0">
                <a:sym typeface="Symbol" panose="05050102010706020507" pitchFamily="18" charset="2"/>
              </a:rPr>
              <a:t>(augmentation)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 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Symbol" panose="05050102010706020507" pitchFamily="18" charset="2"/>
              </a:rPr>
              <a:t>, </a:t>
            </a:r>
            <a:r>
              <a:rPr lang="en-US" altLang="en-US" dirty="0"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sym typeface="Symbol" panose="05050102010706020507" pitchFamily="18" charset="2"/>
              </a:rPr>
              <a:t> </a:t>
            </a:r>
            <a:r>
              <a:rPr lang="en-US" altLang="en-US" dirty="0">
                <a:sym typeface="Symbol" panose="05050102010706020507" pitchFamily="18" charset="2"/>
              </a:rPr>
              <a:t> </a:t>
            </a:r>
            <a:r>
              <a:rPr lang="en-US" altLang="en-US" dirty="0">
                <a:sym typeface="Monotype Sorts" pitchFamily="2" charset="2"/>
              </a:rPr>
              <a:t>, then </a:t>
            </a:r>
            <a:r>
              <a:rPr lang="en-US" altLang="en-US" dirty="0">
                <a:sym typeface="Symbol" panose="05050102010706020507" pitchFamily="18" charset="2"/>
              </a:rPr>
              <a:t> 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 </a:t>
            </a:r>
            <a:r>
              <a:rPr lang="en-US" altLang="en-US" dirty="0">
                <a:sym typeface="Greek Symbols" pitchFamily="18" charset="2"/>
              </a:rPr>
              <a:t>   </a:t>
            </a:r>
            <a:r>
              <a:rPr lang="en-US" altLang="en-US" b="1" dirty="0">
                <a:sym typeface="Greek Symbols" pitchFamily="18" charset="2"/>
              </a:rPr>
              <a:t>(transitivity)</a:t>
            </a:r>
          </a:p>
          <a:p>
            <a:r>
              <a:rPr lang="en-US" altLang="en-US" sz="3200" dirty="0">
                <a:sym typeface="Greek Symbols" pitchFamily="18" charset="2"/>
              </a:rPr>
              <a:t>These rules are </a:t>
            </a:r>
          </a:p>
          <a:p>
            <a:pPr lvl="1"/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sound</a:t>
            </a:r>
            <a:r>
              <a:rPr lang="en-US" altLang="en-US" sz="2400" dirty="0">
                <a:sym typeface="Greek Symbols" pitchFamily="18" charset="2"/>
              </a:rPr>
              <a:t> (generate only functional dependencies that </a:t>
            </a:r>
            <a:r>
              <a:rPr lang="en-US" altLang="en-US" sz="2400" b="1" dirty="0">
                <a:sym typeface="Greek Symbols" pitchFamily="18" charset="2"/>
              </a:rPr>
              <a:t>actually hold</a:t>
            </a:r>
            <a:r>
              <a:rPr lang="en-US" altLang="en-US" sz="2400" dirty="0">
                <a:sym typeface="Greek Symbols" pitchFamily="18" charset="2"/>
              </a:rPr>
              <a:t>) and </a:t>
            </a:r>
          </a:p>
          <a:p>
            <a:pPr lvl="1"/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complete</a:t>
            </a:r>
            <a:r>
              <a:rPr lang="en-US" altLang="en-US" sz="2400" dirty="0">
                <a:sym typeface="Greek Symbols" pitchFamily="18" charset="2"/>
              </a:rPr>
              <a:t> (generate </a:t>
            </a:r>
            <a:r>
              <a:rPr lang="en-US" altLang="en-US" sz="2400" b="1" dirty="0">
                <a:sym typeface="Greek Symbols" pitchFamily="18" charset="2"/>
              </a:rPr>
              <a:t>all functional </a:t>
            </a:r>
            <a:r>
              <a:rPr lang="en-US" altLang="en-US" sz="2400" dirty="0">
                <a:sym typeface="Greek Symbols" pitchFamily="18" charset="2"/>
              </a:rPr>
              <a:t>dependencies that hold).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05CA8251-E8E5-4D37-8C55-528FDC18AE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810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Closure of Functional Dependencies (Cont.)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53A9B6F2-8729-4168-BCA9-55BB87008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5575" y="1520825"/>
            <a:ext cx="8724900" cy="4521200"/>
          </a:xfrm>
        </p:spPr>
        <p:txBody>
          <a:bodyPr/>
          <a:lstStyle/>
          <a:p>
            <a:r>
              <a:rPr lang="en-US" altLang="en-US" sz="2800" dirty="0"/>
              <a:t>We can further simplify manual computation of </a:t>
            </a:r>
            <a:r>
              <a:rPr lang="en-US" altLang="en-US" sz="2800" i="1" dirty="0"/>
              <a:t>F</a:t>
            </a:r>
            <a:r>
              <a:rPr lang="en-US" altLang="en-US" sz="2800" baseline="30000" dirty="0"/>
              <a:t>+</a:t>
            </a:r>
            <a:r>
              <a:rPr lang="en-US" altLang="en-US" sz="2800" dirty="0"/>
              <a:t> by using the following additional rules.</a:t>
            </a:r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If  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 </a:t>
            </a:r>
            <a:r>
              <a:rPr lang="en-US" altLang="en-US" sz="2400" dirty="0">
                <a:sym typeface="Symbol" panose="05050102010706020507" pitchFamily="18" charset="2"/>
              </a:rPr>
              <a:t>holds</a:t>
            </a:r>
            <a:r>
              <a:rPr lang="en-US" altLang="en-US" sz="2400" i="1" dirty="0">
                <a:sym typeface="Symbol" panose="05050102010706020507" pitchFamily="18" charset="2"/>
              </a:rPr>
              <a:t> a</a:t>
            </a:r>
            <a:r>
              <a:rPr lang="en-US" altLang="en-US" sz="2400" dirty="0">
                <a:sym typeface="Symbol" panose="05050102010706020507" pitchFamily="18" charset="2"/>
              </a:rPr>
              <a:t>nd 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</a:t>
            </a:r>
            <a:r>
              <a:rPr lang="en-US" altLang="en-US" sz="2400" dirty="0">
                <a:sym typeface="Monotype Sorts" pitchFamily="2" charset="2"/>
              </a:rPr>
              <a:t> holds,  then </a:t>
            </a:r>
            <a:r>
              <a:rPr lang="en-US" altLang="en-US" sz="2400" b="1" dirty="0">
                <a:sym typeface="Symbol" panose="05050102010706020507" pitchFamily="18" charset="2"/>
              </a:rPr>
              <a:t> 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i="1" dirty="0">
                <a:sym typeface="Symbol" panose="05050102010706020507" pitchFamily="18" charset="2"/>
              </a:rPr>
              <a:t> </a:t>
            </a:r>
            <a:r>
              <a:rPr lang="en-US" altLang="en-US" sz="2400" b="1" dirty="0">
                <a:sym typeface="Symbol" panose="05050102010706020507" pitchFamily="18" charset="2"/>
              </a:rPr>
              <a:t>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dirty="0">
                <a:sym typeface="Greek Symbols" pitchFamily="18" charset="2"/>
              </a:rPr>
              <a:t>holds </a:t>
            </a:r>
            <a:r>
              <a:rPr lang="en-US" altLang="en-US" sz="2400" b="1" dirty="0">
                <a:sym typeface="Greek Symbols" pitchFamily="18" charset="2"/>
              </a:rPr>
              <a:t>(union)</a:t>
            </a:r>
            <a:endParaRPr lang="en-US" altLang="en-US" sz="2400" dirty="0">
              <a:sym typeface="Greek Symbols" pitchFamily="18" charset="2"/>
            </a:endParaRPr>
          </a:p>
          <a:p>
            <a:pPr lvl="1"/>
            <a:r>
              <a:rPr lang="en-US" altLang="en-US" sz="2400" dirty="0">
                <a:sym typeface="Greek Symbols" pitchFamily="18" charset="2"/>
              </a:rPr>
              <a:t>If </a:t>
            </a:r>
            <a:r>
              <a:rPr lang="en-US" altLang="en-US" sz="2400" dirty="0">
                <a:sym typeface="Symbol" panose="05050102010706020507" pitchFamily="18" charset="2"/>
              </a:rPr>
              <a:t> 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 </a:t>
            </a:r>
            <a:r>
              <a:rPr lang="en-US" altLang="en-US" sz="2400" dirty="0">
                <a:sym typeface="Symbol" panose="05050102010706020507" pitchFamily="18" charset="2"/>
              </a:rPr>
              <a:t></a:t>
            </a:r>
            <a:r>
              <a:rPr lang="en-US" altLang="en-US" sz="2400" dirty="0">
                <a:sym typeface="Monotype Sorts" pitchFamily="2" charset="2"/>
              </a:rPr>
              <a:t> holds, then </a:t>
            </a:r>
            <a:r>
              <a:rPr lang="en-US" altLang="en-US" sz="2400" dirty="0">
                <a:sym typeface="Symbol" panose="05050102010706020507" pitchFamily="18" charset="2"/>
              </a:rPr>
              <a:t> 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  </a:t>
            </a:r>
            <a:r>
              <a:rPr lang="en-US" altLang="en-US" sz="2400" dirty="0">
                <a:sym typeface="Symbol" panose="05050102010706020507" pitchFamily="18" charset="2"/>
              </a:rPr>
              <a:t>holds and </a:t>
            </a:r>
            <a:r>
              <a:rPr lang="en-US" altLang="en-US" sz="2400" i="1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</a:t>
            </a:r>
            <a:r>
              <a:rPr lang="en-US" altLang="en-US" sz="2400" dirty="0">
                <a:sym typeface="Monotype Sorts" pitchFamily="2" charset="2"/>
              </a:rPr>
              <a:t> holds </a:t>
            </a:r>
            <a:r>
              <a:rPr lang="en-US" altLang="en-US" sz="2400" b="1" dirty="0">
                <a:sym typeface="Monotype Sorts" pitchFamily="2" charset="2"/>
              </a:rPr>
              <a:t>(decomposition)</a:t>
            </a:r>
            <a:endParaRPr lang="en-US" altLang="en-US" sz="2400" dirty="0">
              <a:sym typeface="Monotype Sorts" pitchFamily="2" charset="2"/>
            </a:endParaRPr>
          </a:p>
          <a:p>
            <a:pPr lvl="1"/>
            <a:r>
              <a:rPr lang="en-US" altLang="en-US" sz="2400" dirty="0">
                <a:sym typeface="Monotype Sorts" pitchFamily="2" charset="2"/>
              </a:rPr>
              <a:t>If </a:t>
            </a:r>
            <a:r>
              <a:rPr lang="en-US" altLang="en-US" sz="2400" dirty="0">
                <a:sym typeface="Symbol" panose="05050102010706020507" pitchFamily="18" charset="2"/>
              </a:rPr>
              <a:t> 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Symbol" panose="05050102010706020507" pitchFamily="18" charset="2"/>
              </a:rPr>
              <a:t>  </a:t>
            </a:r>
            <a:r>
              <a:rPr lang="en-US" altLang="en-US" sz="2400" dirty="0">
                <a:sym typeface="Symbol" panose="05050102010706020507" pitchFamily="18" charset="2"/>
              </a:rPr>
              <a:t>holds</a:t>
            </a:r>
            <a:r>
              <a:rPr lang="en-US" altLang="en-US" sz="2400" i="1" dirty="0">
                <a:sym typeface="Symbol" panose="05050102010706020507" pitchFamily="18" charset="2"/>
              </a:rPr>
              <a:t> a</a:t>
            </a:r>
            <a:r>
              <a:rPr lang="en-US" altLang="en-US" sz="2400" dirty="0">
                <a:sym typeface="Symbol" panose="05050102010706020507" pitchFamily="18" charset="2"/>
              </a:rPr>
              <a:t>nd </a:t>
            </a:r>
            <a:r>
              <a:rPr lang="en-US" altLang="en-US" sz="2400" b="1" dirty="0">
                <a:sym typeface="Symbol" panose="05050102010706020507" pitchFamily="18" charset="2"/>
              </a:rPr>
              <a:t>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b="1" i="1" dirty="0">
                <a:sym typeface="Symbol" panose="05050102010706020507" pitchFamily="18" charset="2"/>
              </a:rPr>
              <a:t>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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dirty="0">
                <a:sym typeface="Greek Symbols" pitchFamily="18" charset="2"/>
              </a:rPr>
              <a:t>holds, then </a:t>
            </a:r>
            <a:r>
              <a:rPr lang="en-US" altLang="en-US" sz="2400" b="1" dirty="0">
                <a:sym typeface="Symbol" panose="05050102010706020507" pitchFamily="18" charset="2"/>
              </a:rPr>
              <a:t> 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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dirty="0">
                <a:sym typeface="Greek Symbols" pitchFamily="18" charset="2"/>
              </a:rPr>
              <a:t>holds</a:t>
            </a:r>
            <a:r>
              <a:rPr lang="en-US" altLang="en-US" sz="2400" b="1" dirty="0">
                <a:sym typeface="Greek Symbols" pitchFamily="18" charset="2"/>
              </a:rPr>
              <a:t> (</a:t>
            </a:r>
            <a:r>
              <a:rPr lang="en-US" altLang="en-US" sz="2400" b="1" dirty="0" err="1">
                <a:sym typeface="Greek Symbols" pitchFamily="18" charset="2"/>
              </a:rPr>
              <a:t>pseudotransitivity</a:t>
            </a:r>
            <a:r>
              <a:rPr lang="en-US" altLang="en-US" sz="2400" b="1" dirty="0">
                <a:sym typeface="Greek Symbols" pitchFamily="18" charset="2"/>
              </a:rPr>
              <a:t>)</a:t>
            </a:r>
            <a:endParaRPr lang="en-US" altLang="en-US" sz="2400" dirty="0">
              <a:sym typeface="Greek Symbols" pitchFamily="18" charset="2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en-US" sz="2400" dirty="0">
                <a:sym typeface="Greek Symbols" pitchFamily="18" charset="2"/>
              </a:rPr>
              <a:t>The above rules can be inferred from </a:t>
            </a:r>
            <a:r>
              <a:rPr lang="en-US" altLang="en-US" sz="2400" b="1" dirty="0">
                <a:sym typeface="Greek Symbols" pitchFamily="18" charset="2"/>
              </a:rPr>
              <a:t>Armstrong’s axioms</a:t>
            </a:r>
            <a:r>
              <a:rPr lang="en-US" altLang="en-US" sz="2400" dirty="0">
                <a:sym typeface="Greek Symbols" pitchFamily="18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8621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026">
            <a:extLst>
              <a:ext uri="{FF2B5EF4-FFF2-40B4-BE49-F238E27FC236}">
                <a16:creationId xmlns:a16="http://schemas.microsoft.com/office/drawing/2014/main" id="{633BBC08-C4CA-4315-ACD5-88E7F5F453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</a:t>
            </a:r>
          </a:p>
        </p:txBody>
      </p:sp>
      <p:sp>
        <p:nvSpPr>
          <p:cNvPr id="142339" name="Rectangle 1027">
            <a:extLst>
              <a:ext uri="{FF2B5EF4-FFF2-40B4-BE49-F238E27FC236}">
                <a16:creationId xmlns:a16="http://schemas.microsoft.com/office/drawing/2014/main" id="{922BBC5B-D631-4B3F-8A9D-A915B2A0B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8300" y="1263650"/>
            <a:ext cx="5053013" cy="3570288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803275" algn="l"/>
              </a:tabLst>
              <a:defRPr/>
            </a:pPr>
            <a:r>
              <a:rPr lang="en-US" altLang="en-US" sz="3600" i="1" dirty="0"/>
              <a:t>R = (A, B, C, G, H, I)</a:t>
            </a:r>
            <a:br>
              <a:rPr lang="en-US" altLang="en-US" sz="3600" i="1" dirty="0"/>
            </a:br>
            <a:r>
              <a:rPr lang="en-US" altLang="en-US" sz="3600" i="1" dirty="0"/>
              <a:t>F = </a:t>
            </a:r>
            <a:r>
              <a:rPr lang="en-US" altLang="en-US" sz="3600" dirty="0"/>
              <a:t>{  </a:t>
            </a:r>
            <a:r>
              <a:rPr lang="en-US" altLang="en-US" sz="3600" i="1" dirty="0">
                <a:sym typeface="Iconic Symbols Ext" pitchFamily="2" charset="2"/>
              </a:rPr>
              <a:t>A </a:t>
            </a:r>
            <a:r>
              <a:rPr lang="en-US" altLang="en-US" sz="3600" dirty="0">
                <a:sym typeface="Symbol" panose="05050102010706020507" pitchFamily="18" charset="2"/>
              </a:rPr>
              <a:t>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Monotype Sorts" pitchFamily="2" charset="2"/>
              </a:rPr>
              <a:t>B</a:t>
            </a:r>
            <a:br>
              <a:rPr lang="en-US" altLang="en-US" sz="3600" i="1" dirty="0">
                <a:sym typeface="Monotype Sorts" pitchFamily="2" charset="2"/>
              </a:rPr>
            </a:br>
            <a:r>
              <a:rPr lang="en-US" altLang="en-US" sz="3600" i="1" dirty="0">
                <a:sym typeface="Monotype Sorts" pitchFamily="2" charset="2"/>
              </a:rPr>
              <a:t>	   </a:t>
            </a:r>
            <a:r>
              <a:rPr lang="en-US" altLang="en-US" sz="3600" i="1" dirty="0">
                <a:sym typeface="Iconic Symbols Ext" pitchFamily="2" charset="2"/>
              </a:rPr>
              <a:t>A </a:t>
            </a:r>
            <a:r>
              <a:rPr lang="en-US" altLang="en-US" sz="3600" dirty="0">
                <a:sym typeface="Symbol" panose="05050102010706020507" pitchFamily="18" charset="2"/>
              </a:rPr>
              <a:t>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Monotype Sorts" pitchFamily="2" charset="2"/>
              </a:rPr>
              <a:t>C</a:t>
            </a:r>
            <a:br>
              <a:rPr lang="en-US" altLang="en-US" sz="3600" i="1" dirty="0">
                <a:sym typeface="Monotype Sorts" pitchFamily="2" charset="2"/>
              </a:rPr>
            </a:br>
            <a:r>
              <a:rPr lang="en-US" altLang="en-US" sz="3600" i="1" dirty="0">
                <a:sym typeface="Monotype Sorts" pitchFamily="2" charset="2"/>
              </a:rPr>
              <a:t>	</a:t>
            </a:r>
            <a:r>
              <a:rPr lang="en-US" altLang="en-US" sz="3600" i="1" dirty="0">
                <a:sym typeface="Iconic Symbols Ext" pitchFamily="2" charset="2"/>
              </a:rPr>
              <a:t>CG </a:t>
            </a:r>
            <a:r>
              <a:rPr lang="en-US" altLang="en-US" sz="3600" dirty="0">
                <a:sym typeface="Symbol" panose="05050102010706020507" pitchFamily="18" charset="2"/>
              </a:rPr>
              <a:t>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Monotype Sorts" pitchFamily="2" charset="2"/>
              </a:rPr>
              <a:t>H</a:t>
            </a:r>
            <a:br>
              <a:rPr lang="en-US" altLang="en-US" sz="3600" i="1" dirty="0">
                <a:sym typeface="Monotype Sorts" pitchFamily="2" charset="2"/>
              </a:rPr>
            </a:br>
            <a:r>
              <a:rPr lang="en-US" altLang="en-US" sz="3600" i="1" dirty="0">
                <a:sym typeface="Monotype Sorts" pitchFamily="2" charset="2"/>
              </a:rPr>
              <a:t>	</a:t>
            </a:r>
            <a:r>
              <a:rPr lang="en-US" altLang="en-US" sz="3600" i="1" dirty="0">
                <a:sym typeface="Iconic Symbols Ext" pitchFamily="2" charset="2"/>
              </a:rPr>
              <a:t>CG </a:t>
            </a:r>
            <a:r>
              <a:rPr lang="en-US" altLang="en-US" sz="3600" dirty="0">
                <a:sym typeface="Symbol" panose="05050102010706020507" pitchFamily="18" charset="2"/>
              </a:rPr>
              <a:t>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Monotype Sorts" pitchFamily="2" charset="2"/>
              </a:rPr>
              <a:t>I</a:t>
            </a:r>
            <a:br>
              <a:rPr lang="en-US" altLang="en-US" sz="3600" i="1" dirty="0">
                <a:sym typeface="Monotype Sorts" pitchFamily="2" charset="2"/>
              </a:rPr>
            </a:br>
            <a:r>
              <a:rPr lang="en-US" altLang="en-US" sz="3600" i="1" dirty="0">
                <a:sym typeface="Monotype Sorts" pitchFamily="2" charset="2"/>
              </a:rPr>
              <a:t>	   </a:t>
            </a:r>
            <a:r>
              <a:rPr lang="en-US" altLang="en-US" sz="3600" i="1" dirty="0">
                <a:sym typeface="Iconic Symbols Ext" pitchFamily="2" charset="2"/>
              </a:rPr>
              <a:t>B </a:t>
            </a:r>
            <a:r>
              <a:rPr lang="en-US" altLang="en-US" sz="3600" dirty="0">
                <a:sym typeface="Symbol" panose="05050102010706020507" pitchFamily="18" charset="2"/>
              </a:rPr>
              <a:t></a:t>
            </a:r>
            <a:r>
              <a:rPr lang="en-US" altLang="en-US" sz="3600" dirty="0">
                <a:sym typeface="Monotype Sorts" pitchFamily="2" charset="2"/>
              </a:rPr>
              <a:t> </a:t>
            </a:r>
            <a:r>
              <a:rPr lang="en-US" altLang="en-US" sz="3600" i="1" dirty="0">
                <a:sym typeface="Monotype Sorts" pitchFamily="2" charset="2"/>
              </a:rPr>
              <a:t>H</a:t>
            </a:r>
            <a:r>
              <a:rPr lang="en-US" altLang="en-US" sz="3600" dirty="0">
                <a:sym typeface="Monotype Sorts" pitchFamily="2" charset="2"/>
              </a:rPr>
              <a:t>}</a:t>
            </a:r>
            <a:endParaRPr lang="en-US" altLang="en-US" sz="4400" dirty="0">
              <a:sym typeface="MS LineDraw" pitchFamily="49" charset="2"/>
            </a:endParaRPr>
          </a:p>
          <a:p>
            <a:pPr marL="0" indent="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</a:tabLst>
              <a:defRPr/>
            </a:pPr>
            <a:r>
              <a:rPr lang="en-US" altLang="en-US" sz="3600" dirty="0">
                <a:sym typeface="MS LineDraw" pitchFamily="49" charset="2"/>
              </a:rPr>
              <a:t> </a:t>
            </a:r>
            <a:endParaRPr lang="en-US" altLang="en-US" sz="2400" dirty="0">
              <a:sym typeface="Monotype Sort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build="p" bldLvl="3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026">
            <a:extLst>
              <a:ext uri="{FF2B5EF4-FFF2-40B4-BE49-F238E27FC236}">
                <a16:creationId xmlns:a16="http://schemas.microsoft.com/office/drawing/2014/main" id="{1AA83F92-1EF9-418C-A3B1-0879A4598C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</a:t>
            </a:r>
          </a:p>
        </p:txBody>
      </p:sp>
      <p:sp>
        <p:nvSpPr>
          <p:cNvPr id="142339" name="Rectangle 1027">
            <a:extLst>
              <a:ext uri="{FF2B5EF4-FFF2-40B4-BE49-F238E27FC236}">
                <a16:creationId xmlns:a16="http://schemas.microsoft.com/office/drawing/2014/main" id="{51D45BC0-C58D-4666-96AB-6A312F45B9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9050" y="581025"/>
            <a:ext cx="8248650" cy="4383088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</a:tabLst>
            </a:pPr>
            <a:r>
              <a:rPr lang="en-US" altLang="en-US" sz="1800" dirty="0">
                <a:sym typeface="MS LineDraw" pitchFamily="49" charset="2"/>
              </a:rPr>
              <a:t>some members of </a:t>
            </a:r>
            <a:r>
              <a:rPr lang="en-US" altLang="en-US" sz="1800" i="1" dirty="0">
                <a:sym typeface="MS LineDraw" pitchFamily="49" charset="2"/>
              </a:rPr>
              <a:t>F</a:t>
            </a:r>
            <a:r>
              <a:rPr lang="en-US" altLang="en-US" sz="1800" baseline="30000" dirty="0">
                <a:sym typeface="MS LineDraw" pitchFamily="49" charset="2"/>
              </a:rPr>
              <a:t>+</a:t>
            </a:r>
            <a:endParaRPr lang="en-US" altLang="en-US" sz="1800" dirty="0">
              <a:sym typeface="MS LineDraw" pitchFamily="49" charset="2"/>
            </a:endParaRPr>
          </a:p>
          <a:p>
            <a:pPr lvl="1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</a:tabLst>
            </a:pPr>
            <a:endParaRPr lang="en-US" altLang="en-US" sz="2000" i="1" dirty="0">
              <a:sym typeface="Monotype Sorts" pitchFamily="2" charset="2"/>
            </a:endParaRPr>
          </a:p>
          <a:p>
            <a:pPr lvl="1">
              <a:lnSpc>
                <a:spcPct val="90000"/>
              </a:lnSpc>
              <a:tabLst>
                <a:tab pos="803275" algn="l"/>
              </a:tabLst>
            </a:pPr>
            <a:r>
              <a:rPr lang="en-US" altLang="en-US" sz="2000" i="1" dirty="0">
                <a:sym typeface="Monotype Sorts" pitchFamily="2" charset="2"/>
              </a:rPr>
              <a:t>CG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ym typeface="Monotype Sorts" pitchFamily="2" charset="2"/>
              </a:rPr>
              <a:t> </a:t>
            </a:r>
            <a:r>
              <a:rPr lang="en-US" altLang="en-US" sz="2000" i="1" dirty="0">
                <a:sym typeface="Monotype Sorts" pitchFamily="2" charset="2"/>
              </a:rPr>
              <a:t>HI     </a:t>
            </a:r>
            <a:endParaRPr lang="en-US" altLang="en-US" sz="2000" dirty="0">
              <a:sym typeface="Monotype Sorts" pitchFamily="2" charset="2"/>
            </a:endParaRPr>
          </a:p>
          <a:p>
            <a:pPr lvl="2">
              <a:lnSpc>
                <a:spcPct val="90000"/>
              </a:lnSpc>
              <a:tabLst>
                <a:tab pos="803275" algn="l"/>
              </a:tabLst>
            </a:pPr>
            <a:r>
              <a:rPr lang="en-US" altLang="en-US" sz="2000" dirty="0">
                <a:sym typeface="Monotype Sorts" pitchFamily="2" charset="2"/>
              </a:rPr>
              <a:t>from </a:t>
            </a:r>
            <a:r>
              <a:rPr lang="en-US" altLang="en-US" sz="2000" b="1" i="1" dirty="0">
                <a:solidFill>
                  <a:srgbClr val="FF0000"/>
                </a:solidFill>
                <a:sym typeface="Iconic Symbols Ext" pitchFamily="2" charset="2"/>
              </a:rPr>
              <a:t>CG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FF0000"/>
                </a:solidFill>
                <a:sym typeface="Monotype Sorts" pitchFamily="2" charset="2"/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  <a:sym typeface="Monotype Sorts" pitchFamily="2" charset="2"/>
              </a:rPr>
              <a:t>H and </a:t>
            </a:r>
            <a:r>
              <a:rPr lang="en-US" altLang="en-US" sz="2000" b="1" i="1" dirty="0">
                <a:solidFill>
                  <a:srgbClr val="FF0000"/>
                </a:solidFill>
                <a:sym typeface="Iconic Symbols Ext" pitchFamily="2" charset="2"/>
              </a:rPr>
              <a:t>CG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FF0000"/>
                </a:solidFill>
                <a:sym typeface="Monotype Sorts" pitchFamily="2" charset="2"/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  <a:sym typeface="Monotype Sorts" pitchFamily="2" charset="2"/>
              </a:rPr>
              <a:t>I </a:t>
            </a:r>
            <a:r>
              <a:rPr lang="en-US" altLang="en-US" sz="2000" i="1" dirty="0">
                <a:sym typeface="Monotype Sorts" pitchFamily="2" charset="2"/>
              </a:rPr>
              <a:t>:   </a:t>
            </a:r>
            <a:r>
              <a:rPr lang="en-US" altLang="en-US" sz="2000" dirty="0">
                <a:sym typeface="Monotype Sorts" pitchFamily="2" charset="2"/>
              </a:rPr>
              <a:t>“union rule” can be inferred from</a:t>
            </a:r>
          </a:p>
          <a:p>
            <a:pPr lvl="3">
              <a:lnSpc>
                <a:spcPct val="90000"/>
              </a:lnSpc>
              <a:tabLst>
                <a:tab pos="803275" algn="l"/>
              </a:tabLst>
            </a:pPr>
            <a:r>
              <a:rPr lang="en-US" altLang="en-US" dirty="0">
                <a:sym typeface="Monotype Sorts" pitchFamily="2" charset="2"/>
              </a:rPr>
              <a:t>definition of functional dependencies, </a:t>
            </a:r>
            <a:r>
              <a:rPr lang="en-US" altLang="en-US" sz="4000" dirty="0">
                <a:sym typeface="Monotype Sorts" pitchFamily="2" charset="2"/>
              </a:rPr>
              <a:t>or</a:t>
            </a:r>
            <a:endParaRPr lang="en-US" altLang="en-US" dirty="0">
              <a:sym typeface="Monotype Sorts" pitchFamily="2" charset="2"/>
            </a:endParaRPr>
          </a:p>
          <a:p>
            <a:pPr lvl="3">
              <a:lnSpc>
                <a:spcPct val="90000"/>
              </a:lnSpc>
              <a:tabLst>
                <a:tab pos="803275" algn="l"/>
              </a:tabLst>
            </a:pPr>
            <a:r>
              <a:rPr lang="en-US" altLang="en-US" dirty="0">
                <a:sym typeface="Monotype Sorts" pitchFamily="2" charset="2"/>
              </a:rPr>
              <a:t> </a:t>
            </a:r>
          </a:p>
          <a:p>
            <a:pPr lvl="3">
              <a:lnSpc>
                <a:spcPct val="90000"/>
              </a:lnSpc>
              <a:tabLst>
                <a:tab pos="803275" algn="l"/>
              </a:tabLst>
            </a:pPr>
            <a:r>
              <a:rPr lang="en-US" altLang="en-US" dirty="0">
                <a:sym typeface="Monotype Sorts" pitchFamily="2" charset="2"/>
              </a:rPr>
              <a:t>Augmentation of </a:t>
            </a:r>
            <a:r>
              <a:rPr lang="en-US" altLang="en-US" i="1" dirty="0">
                <a:sym typeface="Iconic Symbols Ext" pitchFamily="2" charset="2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Monotype Sorts" pitchFamily="2" charset="2"/>
              </a:rPr>
              <a:t>I</a:t>
            </a:r>
          </a:p>
          <a:p>
            <a:pPr lvl="4">
              <a:lnSpc>
                <a:spcPct val="90000"/>
              </a:lnSpc>
              <a:tabLst>
                <a:tab pos="803275" algn="l"/>
              </a:tabLst>
            </a:pPr>
            <a:r>
              <a:rPr lang="en-US" altLang="en-US" i="1" dirty="0">
                <a:sym typeface="Monotype Sorts" pitchFamily="2" charset="2"/>
              </a:rPr>
              <a:t> </a:t>
            </a:r>
            <a:r>
              <a:rPr lang="en-US" altLang="en-US" dirty="0">
                <a:sym typeface="Monotype Sorts" pitchFamily="2" charset="2"/>
              </a:rPr>
              <a:t>to infer </a:t>
            </a:r>
            <a:r>
              <a:rPr lang="en-US" altLang="en-US" i="1" dirty="0">
                <a:sym typeface="Iconic Symbols Ext" pitchFamily="2" charset="2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dirty="0">
                <a:solidFill>
                  <a:srgbClr val="FF0000"/>
                </a:solidFill>
                <a:sym typeface="Monotype Sorts" pitchFamily="2" charset="2"/>
              </a:rPr>
              <a:t>CG</a:t>
            </a:r>
            <a:r>
              <a:rPr lang="en-US" altLang="en-US" i="1" dirty="0">
                <a:solidFill>
                  <a:srgbClr val="FF0000"/>
                </a:solidFill>
                <a:sym typeface="Monotype Sorts" pitchFamily="2" charset="2"/>
              </a:rPr>
              <a:t>I</a:t>
            </a:r>
            <a:r>
              <a:rPr lang="en-US" altLang="en-US" i="1" dirty="0">
                <a:sym typeface="Monotype Sorts" pitchFamily="2" charset="2"/>
              </a:rPr>
              <a:t>  </a:t>
            </a:r>
            <a:r>
              <a:rPr lang="en-US" altLang="en-US" b="1" i="1" dirty="0">
                <a:solidFill>
                  <a:schemeClr val="tx2"/>
                </a:solidFill>
                <a:sym typeface="Monotype Sorts" pitchFamily="2" charset="2"/>
              </a:rPr>
              <a:t>{that is, CGCG</a:t>
            </a:r>
            <a:r>
              <a:rPr lang="en-US" altLang="en-US" b="1" i="1" dirty="0">
                <a:solidFill>
                  <a:schemeClr val="tx2"/>
                </a:solidFill>
                <a:sym typeface="Iconic Symbols Ext" pitchFamily="2" charset="2"/>
              </a:rPr>
              <a:t> </a:t>
            </a:r>
            <a:r>
              <a:rPr lang="en-US" altLang="en-US" b="1" i="1" dirty="0">
                <a:solidFill>
                  <a:schemeClr val="tx2"/>
                </a:solidFill>
                <a:sym typeface="Symbol" panose="05050102010706020507" pitchFamily="18" charset="2"/>
              </a:rPr>
              <a:t>CGI}</a:t>
            </a:r>
            <a:endParaRPr lang="en-US" altLang="en-US" b="1" i="1" dirty="0">
              <a:solidFill>
                <a:schemeClr val="tx2"/>
              </a:solidFill>
              <a:sym typeface="Monotype Sorts" pitchFamily="2" charset="2"/>
            </a:endParaRPr>
          </a:p>
          <a:p>
            <a:pPr lvl="3">
              <a:lnSpc>
                <a:spcPct val="90000"/>
              </a:lnSpc>
              <a:tabLst>
                <a:tab pos="803275" algn="l"/>
              </a:tabLst>
            </a:pPr>
            <a:r>
              <a:rPr lang="en-US" altLang="en-US" dirty="0">
                <a:sym typeface="Monotype Sorts" pitchFamily="2" charset="2"/>
              </a:rPr>
              <a:t>Augmentation of </a:t>
            </a:r>
            <a:r>
              <a:rPr lang="en-US" altLang="en-US" i="1" dirty="0">
                <a:sym typeface="Iconic Symbols Ext" pitchFamily="2" charset="2"/>
              </a:rPr>
              <a:t>CG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Monotype Sorts" pitchFamily="2" charset="2"/>
              </a:rPr>
              <a:t>H </a:t>
            </a:r>
          </a:p>
          <a:p>
            <a:pPr lvl="4">
              <a:lnSpc>
                <a:spcPct val="90000"/>
              </a:lnSpc>
              <a:tabLst>
                <a:tab pos="803275" algn="l"/>
              </a:tabLst>
            </a:pPr>
            <a:r>
              <a:rPr lang="en-US" altLang="en-US" dirty="0">
                <a:sym typeface="Monotype Sorts" pitchFamily="2" charset="2"/>
              </a:rPr>
              <a:t>to infer</a:t>
            </a:r>
            <a:r>
              <a:rPr lang="en-US" altLang="en-US" i="1" dirty="0">
                <a:sym typeface="Monotype Sorts" pitchFamily="2" charset="2"/>
              </a:rPr>
              <a:t> </a:t>
            </a:r>
            <a:r>
              <a:rPr lang="en-US" altLang="en-US" b="1" i="1" dirty="0">
                <a:solidFill>
                  <a:srgbClr val="FF0000"/>
                </a:solidFill>
                <a:sym typeface="Iconic Symbols Ext" pitchFamily="2" charset="2"/>
              </a:rPr>
              <a:t>CGI</a:t>
            </a:r>
            <a:r>
              <a:rPr lang="en-US" altLang="en-US" b="1" i="1" dirty="0">
                <a:sym typeface="Iconic Symbols Ext" pitchFamily="2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Monotype Sorts" pitchFamily="2" charset="2"/>
              </a:rPr>
              <a:t>H</a:t>
            </a:r>
            <a:r>
              <a:rPr lang="en-US" altLang="en-US" b="1" i="1" dirty="0">
                <a:sym typeface="Monotype Sorts" pitchFamily="2" charset="2"/>
              </a:rPr>
              <a:t>I</a:t>
            </a:r>
            <a:r>
              <a:rPr lang="en-US" altLang="en-US" i="1" dirty="0">
                <a:sym typeface="Monotype Sorts" pitchFamily="2" charset="2"/>
              </a:rPr>
              <a:t> {t</a:t>
            </a:r>
            <a:r>
              <a:rPr lang="en-US" altLang="en-US" b="1" i="1" dirty="0">
                <a:solidFill>
                  <a:schemeClr val="tx2"/>
                </a:solidFill>
                <a:sym typeface="Monotype Sorts" pitchFamily="2" charset="2"/>
              </a:rPr>
              <a:t>hat is, CGI</a:t>
            </a:r>
            <a:r>
              <a:rPr lang="en-US" altLang="en-US" b="1" i="1" dirty="0">
                <a:solidFill>
                  <a:schemeClr val="tx2"/>
                </a:solidFill>
                <a:sym typeface="Iconic Symbols Ext" pitchFamily="2" charset="2"/>
              </a:rPr>
              <a:t> </a:t>
            </a:r>
            <a:r>
              <a:rPr lang="en-US" altLang="en-US" b="1" i="1" dirty="0">
                <a:solidFill>
                  <a:schemeClr val="tx2"/>
                </a:solidFill>
                <a:sym typeface="Symbol" panose="05050102010706020507" pitchFamily="18" charset="2"/>
              </a:rPr>
              <a:t>CGI}</a:t>
            </a:r>
          </a:p>
          <a:p>
            <a:pPr lvl="3">
              <a:lnSpc>
                <a:spcPct val="90000"/>
              </a:lnSpc>
              <a:tabLst>
                <a:tab pos="803275" algn="l"/>
              </a:tabLst>
            </a:pPr>
            <a:r>
              <a:rPr lang="en-US" altLang="en-US" dirty="0">
                <a:sym typeface="Monotype Sorts" pitchFamily="2" charset="2"/>
              </a:rPr>
              <a:t>And transitivity</a:t>
            </a:r>
          </a:p>
          <a:p>
            <a:pPr lvl="4">
              <a:lnSpc>
                <a:spcPct val="90000"/>
              </a:lnSpc>
              <a:tabLst>
                <a:tab pos="803275" algn="l"/>
              </a:tabLst>
            </a:pPr>
            <a:r>
              <a:rPr lang="en-US" altLang="en-US" sz="3200" i="1" dirty="0">
                <a:solidFill>
                  <a:schemeClr val="accent1">
                    <a:lumMod val="10000"/>
                  </a:schemeClr>
                </a:solidFill>
                <a:sym typeface="Monotype Sorts" pitchFamily="2" charset="2"/>
              </a:rPr>
              <a:t>CG </a:t>
            </a:r>
            <a:r>
              <a:rPr lang="en-US" altLang="en-US" sz="3200" dirty="0">
                <a:solidFill>
                  <a:schemeClr val="accent1">
                    <a:lumMod val="10000"/>
                  </a:schemeClr>
                </a:solidFill>
                <a:sym typeface="Symbol" panose="05050102010706020507" pitchFamily="18" charset="2"/>
              </a:rPr>
              <a:t></a:t>
            </a:r>
            <a:r>
              <a:rPr lang="en-US" altLang="en-US" sz="3200" dirty="0">
                <a:solidFill>
                  <a:schemeClr val="accent1">
                    <a:lumMod val="10000"/>
                  </a:schemeClr>
                </a:solidFill>
                <a:sym typeface="Monotype Sorts" pitchFamily="2" charset="2"/>
              </a:rPr>
              <a:t> </a:t>
            </a:r>
            <a:r>
              <a:rPr lang="en-US" altLang="en-US" sz="3200" i="1" dirty="0">
                <a:solidFill>
                  <a:schemeClr val="accent1">
                    <a:lumMod val="10000"/>
                  </a:schemeClr>
                </a:solidFill>
                <a:sym typeface="Monotype Sorts" pitchFamily="2" charset="2"/>
              </a:rPr>
              <a:t>HI     </a:t>
            </a:r>
            <a:endParaRPr lang="en-US" altLang="en-US" sz="3200" dirty="0">
              <a:solidFill>
                <a:schemeClr val="accent1">
                  <a:lumMod val="10000"/>
                </a:schemeClr>
              </a:solidFill>
              <a:sym typeface="Monotype Sorts" pitchFamily="2" charset="2"/>
            </a:endParaRPr>
          </a:p>
          <a:p>
            <a:pPr lvl="4">
              <a:lnSpc>
                <a:spcPct val="90000"/>
              </a:lnSpc>
              <a:tabLst>
                <a:tab pos="803275" algn="l"/>
              </a:tabLst>
            </a:pPr>
            <a:endParaRPr lang="en-US" altLang="en-US" sz="1600" dirty="0">
              <a:sym typeface="Monotype Sorts" pitchFamily="2" charset="2"/>
            </a:endParaRPr>
          </a:p>
        </p:txBody>
      </p:sp>
      <p:sp>
        <p:nvSpPr>
          <p:cNvPr id="4" name="Rectangle 1027">
            <a:extLst>
              <a:ext uri="{FF2B5EF4-FFF2-40B4-BE49-F238E27FC236}">
                <a16:creationId xmlns:a16="http://schemas.microsoft.com/office/drawing/2014/main" id="{9A150B7B-F633-47EE-BC81-0CA509C2E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4758" y="4964113"/>
            <a:ext cx="3076842" cy="181537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tabLst>
                <a:tab pos="803275" algn="l"/>
              </a:tabLst>
              <a:defRPr/>
            </a:pPr>
            <a:r>
              <a:rPr lang="en-US" altLang="en-US" i="1" kern="0" dirty="0"/>
              <a:t>R = (A, B, C, G, H, I)</a:t>
            </a:r>
            <a:br>
              <a:rPr lang="en-US" altLang="en-US" i="1" kern="0" dirty="0"/>
            </a:br>
            <a:r>
              <a:rPr lang="en-US" altLang="en-US" i="1" kern="0" dirty="0"/>
              <a:t>F = </a:t>
            </a:r>
            <a:r>
              <a:rPr lang="en-US" altLang="en-US" kern="0" dirty="0"/>
              <a:t>{  </a:t>
            </a:r>
            <a:r>
              <a:rPr lang="en-US" altLang="en-US" i="1" kern="0" dirty="0">
                <a:sym typeface="Iconic Symbols Ext" pitchFamily="2" charset="2"/>
              </a:rPr>
              <a:t>A </a:t>
            </a:r>
            <a:r>
              <a:rPr lang="en-US" altLang="en-US" kern="0" dirty="0">
                <a:sym typeface="Symbol" panose="05050102010706020507" pitchFamily="18" charset="2"/>
              </a:rPr>
              <a:t></a:t>
            </a:r>
            <a:r>
              <a:rPr lang="en-US" altLang="en-US" kern="0" dirty="0">
                <a:sym typeface="Monotype Sorts" pitchFamily="2" charset="2"/>
              </a:rPr>
              <a:t> </a:t>
            </a:r>
            <a:r>
              <a:rPr lang="en-US" altLang="en-US" i="1" kern="0" dirty="0">
                <a:sym typeface="Monotype Sorts" pitchFamily="2" charset="2"/>
              </a:rPr>
              <a:t>B</a:t>
            </a:r>
            <a:br>
              <a:rPr lang="en-US" altLang="en-US" i="1" kern="0" dirty="0">
                <a:sym typeface="Monotype Sorts" pitchFamily="2" charset="2"/>
              </a:rPr>
            </a:br>
            <a:r>
              <a:rPr lang="en-US" altLang="en-US" i="1" kern="0" dirty="0">
                <a:sym typeface="Monotype Sorts" pitchFamily="2" charset="2"/>
              </a:rPr>
              <a:t>	   </a:t>
            </a:r>
            <a:r>
              <a:rPr lang="en-US" altLang="en-US" i="1" kern="0" dirty="0">
                <a:sym typeface="Iconic Symbols Ext" pitchFamily="2" charset="2"/>
              </a:rPr>
              <a:t>A </a:t>
            </a:r>
            <a:r>
              <a:rPr lang="en-US" altLang="en-US" kern="0" dirty="0">
                <a:sym typeface="Symbol" panose="05050102010706020507" pitchFamily="18" charset="2"/>
              </a:rPr>
              <a:t></a:t>
            </a:r>
            <a:r>
              <a:rPr lang="en-US" altLang="en-US" kern="0" dirty="0">
                <a:sym typeface="Monotype Sorts" pitchFamily="2" charset="2"/>
              </a:rPr>
              <a:t> </a:t>
            </a:r>
            <a:r>
              <a:rPr lang="en-US" altLang="en-US" i="1" kern="0" dirty="0">
                <a:sym typeface="Monotype Sorts" pitchFamily="2" charset="2"/>
              </a:rPr>
              <a:t>C</a:t>
            </a:r>
            <a:br>
              <a:rPr lang="en-US" altLang="en-US" i="1" kern="0" dirty="0">
                <a:sym typeface="Monotype Sorts" pitchFamily="2" charset="2"/>
              </a:rPr>
            </a:br>
            <a:r>
              <a:rPr lang="en-US" altLang="en-US" i="1" kern="0" dirty="0">
                <a:sym typeface="Monotype Sorts" pitchFamily="2" charset="2"/>
              </a:rPr>
              <a:t>	</a:t>
            </a:r>
            <a:r>
              <a:rPr lang="en-US" altLang="en-US" i="1" kern="0" dirty="0">
                <a:sym typeface="Iconic Symbols Ext" pitchFamily="2" charset="2"/>
              </a:rPr>
              <a:t>CG </a:t>
            </a:r>
            <a:r>
              <a:rPr lang="en-US" altLang="en-US" kern="0" dirty="0">
                <a:sym typeface="Symbol" panose="05050102010706020507" pitchFamily="18" charset="2"/>
              </a:rPr>
              <a:t></a:t>
            </a:r>
            <a:r>
              <a:rPr lang="en-US" altLang="en-US" kern="0" dirty="0">
                <a:sym typeface="Monotype Sorts" pitchFamily="2" charset="2"/>
              </a:rPr>
              <a:t> </a:t>
            </a:r>
            <a:r>
              <a:rPr lang="en-US" altLang="en-US" i="1" kern="0" dirty="0">
                <a:sym typeface="Monotype Sorts" pitchFamily="2" charset="2"/>
              </a:rPr>
              <a:t>H</a:t>
            </a:r>
            <a:br>
              <a:rPr lang="en-US" altLang="en-US" i="1" kern="0" dirty="0">
                <a:sym typeface="Monotype Sorts" pitchFamily="2" charset="2"/>
              </a:rPr>
            </a:br>
            <a:r>
              <a:rPr lang="en-US" altLang="en-US" i="1" kern="0" dirty="0">
                <a:sym typeface="Monotype Sorts" pitchFamily="2" charset="2"/>
              </a:rPr>
              <a:t>	</a:t>
            </a:r>
            <a:r>
              <a:rPr lang="en-US" altLang="en-US" i="1" kern="0" dirty="0">
                <a:sym typeface="Iconic Symbols Ext" pitchFamily="2" charset="2"/>
              </a:rPr>
              <a:t>CG </a:t>
            </a:r>
            <a:r>
              <a:rPr lang="en-US" altLang="en-US" kern="0" dirty="0">
                <a:sym typeface="Symbol" panose="05050102010706020507" pitchFamily="18" charset="2"/>
              </a:rPr>
              <a:t></a:t>
            </a:r>
            <a:r>
              <a:rPr lang="en-US" altLang="en-US" kern="0" dirty="0">
                <a:sym typeface="Monotype Sorts" pitchFamily="2" charset="2"/>
              </a:rPr>
              <a:t> </a:t>
            </a:r>
            <a:r>
              <a:rPr lang="en-US" altLang="en-US" i="1" kern="0" dirty="0">
                <a:sym typeface="Monotype Sorts" pitchFamily="2" charset="2"/>
              </a:rPr>
              <a:t>I</a:t>
            </a:r>
            <a:br>
              <a:rPr lang="en-US" altLang="en-US" i="1" kern="0" dirty="0">
                <a:sym typeface="Monotype Sorts" pitchFamily="2" charset="2"/>
              </a:rPr>
            </a:br>
            <a:r>
              <a:rPr lang="en-US" altLang="en-US" i="1" kern="0" dirty="0">
                <a:sym typeface="Monotype Sorts" pitchFamily="2" charset="2"/>
              </a:rPr>
              <a:t>	   </a:t>
            </a:r>
            <a:r>
              <a:rPr lang="en-US" altLang="en-US" i="1" kern="0" dirty="0">
                <a:sym typeface="Iconic Symbols Ext" pitchFamily="2" charset="2"/>
              </a:rPr>
              <a:t>B </a:t>
            </a:r>
            <a:r>
              <a:rPr lang="en-US" altLang="en-US" kern="0" dirty="0">
                <a:sym typeface="Symbol" panose="05050102010706020507" pitchFamily="18" charset="2"/>
              </a:rPr>
              <a:t></a:t>
            </a:r>
            <a:r>
              <a:rPr lang="en-US" altLang="en-US" kern="0" dirty="0">
                <a:sym typeface="Monotype Sorts" pitchFamily="2" charset="2"/>
              </a:rPr>
              <a:t> </a:t>
            </a:r>
            <a:r>
              <a:rPr lang="en-US" altLang="en-US" i="1" kern="0" dirty="0">
                <a:sym typeface="Monotype Sorts" pitchFamily="2" charset="2"/>
              </a:rPr>
              <a:t>H</a:t>
            </a:r>
            <a:r>
              <a:rPr lang="en-US" altLang="en-US" kern="0" dirty="0">
                <a:sym typeface="Monotype Sorts" pitchFamily="2" charset="2"/>
              </a:rPr>
              <a:t>}</a:t>
            </a:r>
            <a:endParaRPr lang="en-US" altLang="en-US" sz="1600" kern="0" dirty="0">
              <a:sym typeface="Monotype Sort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9" grpId="0" build="p" bldLvl="3" autoUpdateAnimBg="0"/>
      <p:bldP spid="4" grpId="0" build="p" bldLvl="3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DFFDB4E9-F4D8-41FD-9A66-F34D7E14D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Procedure for Computing F</a:t>
            </a:r>
            <a:r>
              <a:rPr lang="en-US" baseline="30000"/>
              <a:t>+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5EA2D138-0EAD-408E-9C8A-395CFFB720F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114425"/>
            <a:ext cx="9563100" cy="4876800"/>
          </a:xfrm>
        </p:spPr>
        <p:txBody>
          <a:bodyPr/>
          <a:lstStyle/>
          <a:p>
            <a:r>
              <a:rPr lang="en-US" altLang="en-US" dirty="0"/>
              <a:t>To compute the closure of a set of functional dependencies F:</a:t>
            </a:r>
            <a:br>
              <a:rPr lang="en-US" altLang="en-US" dirty="0"/>
            </a:br>
            <a:endParaRPr lang="en-US" altLang="en-US" i="1" dirty="0"/>
          </a:p>
          <a:p>
            <a:pPr>
              <a:buFont typeface="Monotype Sorts" pitchFamily="2" charset="2"/>
              <a:buNone/>
            </a:pPr>
            <a:r>
              <a:rPr lang="en-US" altLang="en-US" i="1" dirty="0"/>
              <a:t>     </a:t>
            </a:r>
            <a:r>
              <a:rPr lang="en-US" altLang="en-US" sz="2400" i="1" dirty="0"/>
              <a:t>F</a:t>
            </a:r>
            <a:r>
              <a:rPr lang="en-US" altLang="en-US" sz="2800" baseline="30000" dirty="0"/>
              <a:t>+</a:t>
            </a:r>
            <a:r>
              <a:rPr lang="en-US" altLang="en-US" sz="2400" dirty="0"/>
              <a:t> = </a:t>
            </a:r>
            <a:r>
              <a:rPr lang="en-US" altLang="en-US" sz="2400" i="1" dirty="0"/>
              <a:t>F</a:t>
            </a:r>
            <a:br>
              <a:rPr lang="en-US" altLang="en-US" sz="2400" dirty="0"/>
            </a:br>
            <a:r>
              <a:rPr lang="en-US" altLang="en-US" sz="2400" b="1" dirty="0"/>
              <a:t>repeat</a:t>
            </a: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en-US" altLang="en-US" sz="2400" b="1" dirty="0"/>
              <a:t>for each</a:t>
            </a:r>
            <a:r>
              <a:rPr lang="en-US" altLang="en-US" sz="2400" dirty="0"/>
              <a:t> functional dependency </a:t>
            </a:r>
            <a:r>
              <a:rPr lang="en-US" altLang="en-US" sz="2400" i="1" dirty="0"/>
              <a:t>f</a:t>
            </a:r>
            <a:r>
              <a:rPr lang="en-US" altLang="en-US" sz="2400" dirty="0"/>
              <a:t> in </a:t>
            </a:r>
            <a:r>
              <a:rPr lang="en-US" altLang="en-US" sz="2400" i="1" dirty="0"/>
              <a:t>F</a:t>
            </a:r>
            <a:r>
              <a:rPr lang="en-US" altLang="en-US" sz="2800" baseline="30000" dirty="0"/>
              <a:t>+</a:t>
            </a:r>
            <a:br>
              <a:rPr lang="en-US" altLang="en-US" sz="2400" baseline="30000" dirty="0"/>
            </a:br>
            <a:r>
              <a:rPr lang="en-US" altLang="en-US" sz="2400" baseline="30000" dirty="0"/>
              <a:t>	</a:t>
            </a:r>
            <a:r>
              <a:rPr lang="en-US" altLang="en-US" sz="2400" dirty="0"/>
              <a:t>       apply </a:t>
            </a:r>
            <a:r>
              <a:rPr lang="en-US" altLang="en-US" sz="2400" b="1" dirty="0"/>
              <a:t>reflexivity and augmentation </a:t>
            </a:r>
            <a:r>
              <a:rPr lang="en-US" altLang="en-US" sz="2400" dirty="0"/>
              <a:t>rules on </a:t>
            </a:r>
            <a:r>
              <a:rPr lang="en-US" altLang="en-US" sz="2400" i="1" dirty="0"/>
              <a:t>f</a:t>
            </a:r>
            <a:br>
              <a:rPr lang="en-US" altLang="en-US" sz="2400" i="1" dirty="0"/>
            </a:br>
            <a:r>
              <a:rPr lang="en-US" altLang="en-US" sz="2400" i="1" dirty="0"/>
              <a:t>	       </a:t>
            </a:r>
            <a:r>
              <a:rPr lang="en-US" altLang="en-US" sz="2400" dirty="0"/>
              <a:t>add the resulting functional dependencies to </a:t>
            </a:r>
            <a:r>
              <a:rPr lang="en-US" altLang="en-US" sz="2400" i="1" dirty="0"/>
              <a:t>F</a:t>
            </a:r>
            <a:r>
              <a:rPr lang="en-US" altLang="en-US" sz="2800" baseline="30000" dirty="0"/>
              <a:t>+</a:t>
            </a:r>
            <a:br>
              <a:rPr lang="en-US" altLang="en-US" sz="2800" baseline="30000" dirty="0"/>
            </a:br>
            <a:r>
              <a:rPr lang="en-US" altLang="en-US" sz="2400" baseline="30000" dirty="0"/>
              <a:t>	</a:t>
            </a:r>
            <a:r>
              <a:rPr lang="en-US" altLang="en-US" sz="2400" b="1" dirty="0"/>
              <a:t>for each </a:t>
            </a:r>
            <a:r>
              <a:rPr lang="en-US" altLang="en-US" sz="2400" dirty="0"/>
              <a:t>pair of functional dependencies </a:t>
            </a:r>
            <a:r>
              <a:rPr lang="en-US" altLang="en-US" sz="2400" i="1" dirty="0"/>
              <a:t>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in </a:t>
            </a:r>
            <a:r>
              <a:rPr lang="en-US" altLang="en-US" sz="2400" i="1" dirty="0"/>
              <a:t>F</a:t>
            </a:r>
            <a:r>
              <a:rPr lang="en-US" altLang="en-US" sz="2800" baseline="30000" dirty="0"/>
              <a:t>+</a:t>
            </a:r>
            <a:br>
              <a:rPr lang="en-US" altLang="en-US" sz="2400" baseline="30000" dirty="0"/>
            </a:br>
            <a:r>
              <a:rPr lang="en-US" altLang="en-US" sz="2400" baseline="30000" dirty="0"/>
              <a:t>	</a:t>
            </a:r>
            <a:r>
              <a:rPr lang="en-US" altLang="en-US" sz="2400" dirty="0"/>
              <a:t>       </a:t>
            </a:r>
            <a:r>
              <a:rPr lang="en-US" altLang="en-US" sz="2400" b="1" dirty="0"/>
              <a:t>if</a:t>
            </a:r>
            <a:r>
              <a:rPr lang="en-US" altLang="en-US" sz="2400" dirty="0"/>
              <a:t> </a:t>
            </a:r>
            <a:r>
              <a:rPr lang="en-US" altLang="en-US" sz="2400" i="1" dirty="0"/>
              <a:t>f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f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can be combined using </a:t>
            </a:r>
            <a:r>
              <a:rPr lang="en-US" altLang="en-US" sz="2400" b="1" dirty="0"/>
              <a:t>transitivity</a:t>
            </a:r>
            <a:br>
              <a:rPr lang="en-US" altLang="en-US" sz="2400" dirty="0"/>
            </a:br>
            <a:r>
              <a:rPr lang="en-US" altLang="en-US" sz="2400" dirty="0"/>
              <a:t>		 </a:t>
            </a:r>
            <a:r>
              <a:rPr lang="en-US" altLang="en-US" sz="2400" b="1" dirty="0"/>
              <a:t>then</a:t>
            </a:r>
            <a:r>
              <a:rPr lang="en-US" altLang="en-US" sz="2400" dirty="0"/>
              <a:t> add the resulting functional dependency to </a:t>
            </a:r>
            <a:r>
              <a:rPr lang="en-US" altLang="en-US" sz="2400" i="1" dirty="0"/>
              <a:t>F</a:t>
            </a:r>
            <a:r>
              <a:rPr lang="en-US" altLang="en-US" sz="2800" baseline="30000" dirty="0"/>
              <a:t>+</a:t>
            </a:r>
            <a:br>
              <a:rPr lang="en-US" altLang="en-US" sz="2400" baseline="30000" dirty="0"/>
            </a:br>
            <a:r>
              <a:rPr lang="en-US" altLang="en-US" sz="2400" b="1" dirty="0"/>
              <a:t>until </a:t>
            </a:r>
            <a:r>
              <a:rPr lang="en-US" altLang="en-US" sz="2400" i="1" dirty="0"/>
              <a:t>F</a:t>
            </a:r>
            <a:r>
              <a:rPr lang="en-US" altLang="en-US" sz="2800" baseline="30000" dirty="0"/>
              <a:t>+</a:t>
            </a:r>
            <a:r>
              <a:rPr lang="en-US" altLang="en-US" sz="2400" dirty="0"/>
              <a:t> does not change any further</a:t>
            </a:r>
          </a:p>
          <a:p>
            <a:pPr>
              <a:buFont typeface="Monotype Sorts" pitchFamily="2" charset="2"/>
              <a:buNone/>
            </a:pPr>
            <a:endParaRPr lang="en-US" altLang="en-US" dirty="0"/>
          </a:p>
          <a:p>
            <a:pPr>
              <a:buFont typeface="Monotype Sorts" pitchFamily="2" charset="2"/>
              <a:buNone/>
            </a:pPr>
            <a:r>
              <a:rPr lang="en-US" altLang="en-US" dirty="0"/>
              <a:t>NOTE:  </a:t>
            </a:r>
            <a:r>
              <a:rPr lang="en-US" altLang="en-US" b="1" i="1" dirty="0">
                <a:solidFill>
                  <a:srgbClr val="FF0000"/>
                </a:solidFill>
              </a:rPr>
              <a:t>We will see an alternative procedure for this task later</a:t>
            </a:r>
            <a:endParaRPr lang="en-US" altLang="en-US" b="1" i="1" baseline="-25000" dirty="0">
              <a:solidFill>
                <a:srgbClr val="FF0000"/>
              </a:solidFill>
            </a:endParaRPr>
          </a:p>
          <a:p>
            <a:pPr>
              <a:buFont typeface="Monotype Sorts" pitchFamily="2" charset="2"/>
              <a:buNone/>
            </a:pPr>
            <a:endParaRPr lang="en-US" altLang="en-US" baseline="30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58448882-C3CB-4D0E-84D2-6BD2D38195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Closure of Attribute Sets</a:t>
            </a:r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22210710-5032-412D-A1F7-E9E74C63B3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1800" y="1114425"/>
            <a:ext cx="8572500" cy="4876800"/>
          </a:xfrm>
        </p:spPr>
        <p:txBody>
          <a:bodyPr/>
          <a:lstStyle/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sz="2800"/>
              <a:t>Given a set of attributes </a:t>
            </a:r>
            <a:r>
              <a:rPr lang="en-US" altLang="en-US" sz="2800">
                <a:latin typeface="Symbol" panose="05050102010706020507" pitchFamily="18" charset="2"/>
                <a:sym typeface="Greek Symbols" pitchFamily="18" charset="2"/>
              </a:rPr>
              <a:t>a,</a:t>
            </a:r>
            <a:r>
              <a:rPr lang="en-US" altLang="en-US" sz="2800"/>
              <a:t> define the </a:t>
            </a:r>
            <a:r>
              <a:rPr lang="en-US" altLang="en-US" sz="2800" b="1" i="1">
                <a:solidFill>
                  <a:schemeClr val="tx2"/>
                </a:solidFill>
              </a:rPr>
              <a:t>closure</a:t>
            </a:r>
            <a:r>
              <a:rPr lang="en-US" altLang="en-US" sz="2800" b="1" i="1"/>
              <a:t> </a:t>
            </a:r>
            <a:r>
              <a:rPr lang="en-US" altLang="en-US" sz="2800" b="1"/>
              <a:t>of </a:t>
            </a:r>
            <a:r>
              <a:rPr lang="en-US" altLang="en-US" sz="2800" b="1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altLang="en-US" sz="2800" b="1">
                <a:sym typeface="Greek Symbols" pitchFamily="18" charset="2"/>
              </a:rPr>
              <a:t> </a:t>
            </a:r>
            <a:r>
              <a:rPr lang="en-US" altLang="en-US" sz="2800" b="1">
                <a:solidFill>
                  <a:schemeClr val="tx2"/>
                </a:solidFill>
                <a:sym typeface="Greek Symbols" pitchFamily="18" charset="2"/>
              </a:rPr>
              <a:t>under</a:t>
            </a:r>
            <a:r>
              <a:rPr lang="en-US" altLang="en-US" sz="2800" b="1">
                <a:sym typeface="Greek Symbols" pitchFamily="18" charset="2"/>
              </a:rPr>
              <a:t> </a:t>
            </a:r>
            <a:r>
              <a:rPr lang="en-US" altLang="en-US" sz="2800" b="1" i="1">
                <a:sym typeface="Greek Symbols" pitchFamily="18" charset="2"/>
              </a:rPr>
              <a:t>F</a:t>
            </a:r>
            <a:r>
              <a:rPr lang="en-US" altLang="en-US" sz="2800" b="1">
                <a:sym typeface="Greek Symbols" pitchFamily="18" charset="2"/>
              </a:rPr>
              <a:t> </a:t>
            </a:r>
            <a:r>
              <a:rPr lang="en-US" altLang="en-US" sz="2800">
                <a:sym typeface="Greek Symbols" pitchFamily="18" charset="2"/>
              </a:rPr>
              <a:t>(denoted by </a:t>
            </a:r>
            <a:r>
              <a:rPr lang="en-US" altLang="en-US" sz="280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altLang="en-US" sz="2800" baseline="30000">
                <a:sym typeface="Greek Symbols" pitchFamily="18" charset="2"/>
              </a:rPr>
              <a:t>+</a:t>
            </a:r>
            <a:r>
              <a:rPr lang="en-US" altLang="en-US" sz="2800">
                <a:sym typeface="Greek Symbols" pitchFamily="18" charset="2"/>
              </a:rPr>
              <a:t>) as the </a:t>
            </a:r>
            <a:r>
              <a:rPr lang="en-US" altLang="en-US" sz="2800" b="1">
                <a:solidFill>
                  <a:srgbClr val="FF0000"/>
                </a:solidFill>
                <a:sym typeface="Greek Symbols" pitchFamily="18" charset="2"/>
              </a:rPr>
              <a:t>set of attributes </a:t>
            </a:r>
            <a:r>
              <a:rPr lang="en-US" altLang="en-US" sz="2800">
                <a:sym typeface="Greek Symbols" pitchFamily="18" charset="2"/>
              </a:rPr>
              <a:t>that are functionally </a:t>
            </a:r>
            <a:r>
              <a:rPr lang="en-US" altLang="en-US" sz="2800" b="1">
                <a:sym typeface="Greek Symbols" pitchFamily="18" charset="2"/>
              </a:rPr>
              <a:t>determined by </a:t>
            </a:r>
            <a:r>
              <a:rPr lang="en-US" altLang="en-US" sz="2800" b="1">
                <a:solidFill>
                  <a:srgbClr val="FF0000"/>
                </a:solidFill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altLang="en-US" sz="2800" b="1">
                <a:solidFill>
                  <a:srgbClr val="FF0000"/>
                </a:solidFill>
                <a:sym typeface="Greek Symbols" pitchFamily="18" charset="2"/>
              </a:rPr>
              <a:t> under </a:t>
            </a:r>
            <a:r>
              <a:rPr lang="en-US" altLang="en-US" sz="2800" b="1" i="1">
                <a:solidFill>
                  <a:srgbClr val="FF0000"/>
                </a:solidFill>
                <a:sym typeface="Greek Symbols" pitchFamily="18" charset="2"/>
              </a:rPr>
              <a:t>F</a:t>
            </a:r>
            <a:r>
              <a:rPr lang="en-US" altLang="en-US" sz="2800" i="1">
                <a:solidFill>
                  <a:srgbClr val="FF0000"/>
                </a:solidFill>
                <a:sym typeface="Greek Symbols" pitchFamily="18" charset="2"/>
              </a:rPr>
              <a:t>:</a:t>
            </a:r>
            <a:br>
              <a:rPr lang="en-US" altLang="en-US" sz="2800">
                <a:sym typeface="Greek Symbols" pitchFamily="18" charset="2"/>
              </a:rPr>
            </a:br>
            <a:r>
              <a:rPr lang="en-US" altLang="en-US" sz="2800">
                <a:sym typeface="Greek Symbols" pitchFamily="18" charset="2"/>
              </a:rPr>
              <a:t>		 </a:t>
            </a:r>
            <a:r>
              <a:rPr lang="en-US" altLang="en-US" sz="280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altLang="en-US" sz="2800">
                <a:sym typeface="Greek Symbols" pitchFamily="18" charset="2"/>
              </a:rPr>
              <a:t>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>
                <a:sym typeface="Symbol" panose="05050102010706020507" pitchFamily="18" charset="2"/>
              </a:rPr>
              <a:t></a:t>
            </a:r>
            <a:r>
              <a:rPr lang="en-US" altLang="en-US" sz="2800" i="1">
                <a:sym typeface="Greek Symbols" pitchFamily="18" charset="2"/>
              </a:rPr>
              <a:t> </a:t>
            </a:r>
            <a:r>
              <a:rPr lang="en-US" altLang="en-US" sz="2800">
                <a:sym typeface="Greek Symbols" pitchFamily="18" charset="2"/>
              </a:rPr>
              <a:t>is in </a:t>
            </a:r>
            <a:r>
              <a:rPr lang="en-US" altLang="en-US" sz="2800" i="1">
                <a:sym typeface="Greek Symbols" pitchFamily="18" charset="2"/>
              </a:rPr>
              <a:t>F</a:t>
            </a:r>
            <a:r>
              <a:rPr lang="en-US" altLang="en-US" sz="3600" baseline="30000">
                <a:sym typeface="Greek Symbols" pitchFamily="18" charset="2"/>
              </a:rPr>
              <a:t>+</a:t>
            </a:r>
            <a:r>
              <a:rPr lang="en-US" altLang="en-US" sz="2800">
                <a:sym typeface="Greek Symbols" pitchFamily="18" charset="2"/>
              </a:rPr>
              <a:t>  </a:t>
            </a:r>
            <a:r>
              <a:rPr lang="en-US" altLang="en-US" sz="2800">
                <a:sym typeface="ZapfDingbats" pitchFamily="82" charset="2"/>
              </a:rPr>
              <a:t>  </a:t>
            </a:r>
            <a:r>
              <a:rPr lang="en-US" altLang="en-US" sz="2800">
                <a:sym typeface="Symbol" panose="05050102010706020507" pitchFamily="18" charset="2"/>
              </a:rPr>
              <a:t>  </a:t>
            </a:r>
            <a:r>
              <a:rPr lang="en-US" altLang="en-US" sz="280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altLang="en-US" sz="2800" baseline="30000">
                <a:sym typeface="Greek Symbols" pitchFamily="18" charset="2"/>
              </a:rPr>
              <a:t>+</a:t>
            </a:r>
            <a:endParaRPr lang="en-US" altLang="en-US" sz="2800">
              <a:sym typeface="Greek Symbols" pitchFamily="18" charset="2"/>
            </a:endParaRPr>
          </a:p>
          <a:p>
            <a:pPr>
              <a:tabLst>
                <a:tab pos="1027113" algn="l"/>
                <a:tab pos="1547813" algn="l"/>
                <a:tab pos="1771650" algn="l"/>
                <a:tab pos="2054225" algn="l"/>
                <a:tab pos="3140075" algn="ctr"/>
              </a:tabLst>
            </a:pPr>
            <a:r>
              <a:rPr lang="en-US" altLang="en-US" sz="2800">
                <a:sym typeface="Greek Symbols" pitchFamily="18" charset="2"/>
              </a:rPr>
              <a:t>Algorithm to compute </a:t>
            </a:r>
            <a:r>
              <a:rPr lang="en-US" altLang="en-US" sz="280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altLang="en-US" sz="2800" baseline="30000">
                <a:sym typeface="Greek Symbols" pitchFamily="18" charset="2"/>
              </a:rPr>
              <a:t>+</a:t>
            </a:r>
            <a:r>
              <a:rPr lang="en-US" altLang="en-US" sz="2800">
                <a:sym typeface="Greek Symbols" pitchFamily="18" charset="2"/>
              </a:rPr>
              <a:t>, the closure of </a:t>
            </a:r>
            <a:r>
              <a:rPr lang="en-US" altLang="en-US" sz="280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altLang="en-US" sz="2800">
                <a:sym typeface="Greek Symbols" pitchFamily="18" charset="2"/>
              </a:rPr>
              <a:t> under </a:t>
            </a:r>
            <a:r>
              <a:rPr lang="en-US" altLang="en-US" sz="2800" i="1">
                <a:sym typeface="Greek Symbols" pitchFamily="18" charset="2"/>
              </a:rPr>
              <a:t>F</a:t>
            </a:r>
            <a:br>
              <a:rPr lang="en-US" altLang="en-US" sz="2800" i="1">
                <a:sym typeface="Greek Symbols" pitchFamily="18" charset="2"/>
              </a:rPr>
            </a:br>
            <a:r>
              <a:rPr lang="en-US" altLang="en-US" sz="2800" i="1">
                <a:sym typeface="Greek Symbols" pitchFamily="18" charset="2"/>
              </a:rPr>
              <a:t>result </a:t>
            </a:r>
            <a:r>
              <a:rPr lang="en-US" altLang="en-US" sz="2800">
                <a:sym typeface="Greek Symbols" pitchFamily="18" charset="2"/>
              </a:rPr>
              <a:t>:= </a:t>
            </a:r>
            <a:r>
              <a:rPr lang="en-US" altLang="en-US" sz="280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altLang="en-US" sz="2800">
                <a:sym typeface="Greek Symbols" pitchFamily="18" charset="2"/>
              </a:rPr>
              <a:t>;</a:t>
            </a:r>
            <a:br>
              <a:rPr lang="en-US" altLang="en-US" sz="2800">
                <a:sym typeface="Greek Symbols" pitchFamily="18" charset="2"/>
              </a:rPr>
            </a:br>
            <a:r>
              <a:rPr lang="en-US" altLang="en-US" sz="2800">
                <a:sym typeface="Greek Symbols" pitchFamily="18" charset="2"/>
              </a:rPr>
              <a:t>	</a:t>
            </a:r>
            <a:r>
              <a:rPr lang="en-US" altLang="en-US" sz="2800" b="1">
                <a:sym typeface="Greek Symbols" pitchFamily="18" charset="2"/>
              </a:rPr>
              <a:t>while</a:t>
            </a:r>
            <a:r>
              <a:rPr lang="en-US" altLang="en-US" sz="2800">
                <a:sym typeface="Greek Symbols" pitchFamily="18" charset="2"/>
              </a:rPr>
              <a:t> (changes to </a:t>
            </a:r>
            <a:r>
              <a:rPr lang="en-US" altLang="en-US" sz="2800" i="1">
                <a:sym typeface="Greek Symbols" pitchFamily="18" charset="2"/>
              </a:rPr>
              <a:t>result</a:t>
            </a:r>
            <a:r>
              <a:rPr lang="en-US" altLang="en-US" sz="2800">
                <a:sym typeface="Greek Symbols" pitchFamily="18" charset="2"/>
              </a:rPr>
              <a:t>) </a:t>
            </a:r>
            <a:r>
              <a:rPr lang="en-US" altLang="en-US" sz="2800" b="1">
                <a:sym typeface="Greek Symbols" pitchFamily="18" charset="2"/>
              </a:rPr>
              <a:t>do</a:t>
            </a:r>
            <a:br>
              <a:rPr lang="en-US" altLang="en-US" sz="2800" b="1">
                <a:sym typeface="Greek Symbols" pitchFamily="18" charset="2"/>
              </a:rPr>
            </a:br>
            <a:r>
              <a:rPr lang="en-US" altLang="en-US" sz="2800" b="1">
                <a:sym typeface="Greek Symbols" pitchFamily="18" charset="2"/>
              </a:rPr>
              <a:t>		for each </a:t>
            </a:r>
            <a:r>
              <a:rPr lang="en-US" altLang="en-US" sz="2800">
                <a:sym typeface="Symbol" panose="05050102010706020507" pitchFamily="18" charset="2"/>
              </a:rPr>
              <a:t>f1</a:t>
            </a:r>
            <a:r>
              <a:rPr lang="en-US" altLang="en-US" sz="2800">
                <a:sym typeface="Monotype Sorts" pitchFamily="2" charset="2"/>
              </a:rPr>
              <a:t> f2</a:t>
            </a:r>
            <a:r>
              <a:rPr lang="en-US" altLang="en-US" sz="2800">
                <a:sym typeface="Greek Symbols" pitchFamily="18" charset="2"/>
              </a:rPr>
              <a:t> </a:t>
            </a:r>
            <a:r>
              <a:rPr lang="en-US" altLang="en-US" sz="2800" b="1">
                <a:sym typeface="Greek Symbols" pitchFamily="18" charset="2"/>
              </a:rPr>
              <a:t>in</a:t>
            </a:r>
            <a:r>
              <a:rPr lang="en-US" altLang="en-US" sz="2800" i="1">
                <a:sym typeface="Greek Symbols" pitchFamily="18" charset="2"/>
              </a:rPr>
              <a:t> F</a:t>
            </a:r>
            <a:r>
              <a:rPr lang="en-US" altLang="en-US" sz="2800" b="1">
                <a:sym typeface="Greek Symbols" pitchFamily="18" charset="2"/>
              </a:rPr>
              <a:t> do</a:t>
            </a:r>
            <a:br>
              <a:rPr lang="en-US" altLang="en-US" sz="2800" b="1">
                <a:sym typeface="Greek Symbols" pitchFamily="18" charset="2"/>
              </a:rPr>
            </a:br>
            <a:r>
              <a:rPr lang="en-US" altLang="en-US" sz="2800" b="1">
                <a:sym typeface="Greek Symbols" pitchFamily="18" charset="2"/>
              </a:rPr>
              <a:t>			begin</a:t>
            </a:r>
            <a:br>
              <a:rPr lang="en-US" altLang="en-US" sz="2800" b="1">
                <a:sym typeface="Greek Symbols" pitchFamily="18" charset="2"/>
              </a:rPr>
            </a:br>
            <a:r>
              <a:rPr lang="en-US" altLang="en-US" sz="2800" b="1">
                <a:sym typeface="Greek Symbols" pitchFamily="18" charset="2"/>
              </a:rPr>
              <a:t>				if </a:t>
            </a:r>
            <a:r>
              <a:rPr lang="en-US" altLang="en-US" sz="2800">
                <a:sym typeface="Symbol" panose="05050102010706020507" pitchFamily="18" charset="2"/>
              </a:rPr>
              <a:t>f1</a:t>
            </a:r>
            <a:r>
              <a:rPr lang="en-US" altLang="en-US" sz="2800" i="1">
                <a:sym typeface="Greek Symbols" pitchFamily="18" charset="2"/>
              </a:rPr>
              <a:t> </a:t>
            </a:r>
            <a:r>
              <a:rPr lang="en-US" altLang="en-US" sz="2800">
                <a:sym typeface="Symbol" panose="05050102010706020507" pitchFamily="18" charset="2"/>
              </a:rPr>
              <a:t> </a:t>
            </a:r>
            <a:r>
              <a:rPr lang="en-US" altLang="en-US" sz="2800" i="1">
                <a:sym typeface="Symbol" panose="05050102010706020507" pitchFamily="18" charset="2"/>
              </a:rPr>
              <a:t>result</a:t>
            </a:r>
            <a:r>
              <a:rPr lang="en-US" altLang="en-US" sz="2800" b="1">
                <a:sym typeface="Symbol" panose="05050102010706020507" pitchFamily="18" charset="2"/>
              </a:rPr>
              <a:t> then </a:t>
            </a:r>
            <a:r>
              <a:rPr lang="en-US" altLang="en-US" sz="2800" i="1">
                <a:sym typeface="Symbol" panose="05050102010706020507" pitchFamily="18" charset="2"/>
              </a:rPr>
              <a:t> result </a:t>
            </a:r>
            <a:r>
              <a:rPr lang="en-US" altLang="en-US" sz="2800">
                <a:sym typeface="Symbol" panose="05050102010706020507" pitchFamily="18" charset="2"/>
              </a:rPr>
              <a:t>:= </a:t>
            </a:r>
            <a:r>
              <a:rPr lang="en-US" altLang="en-US" sz="2800" i="1">
                <a:sym typeface="Symbol" panose="05050102010706020507" pitchFamily="18" charset="2"/>
              </a:rPr>
              <a:t>result </a:t>
            </a:r>
            <a:r>
              <a:rPr lang="en-US" altLang="en-US" sz="2800">
                <a:sym typeface="Symbol" panose="05050102010706020507" pitchFamily="18" charset="2"/>
              </a:rPr>
              <a:t></a:t>
            </a:r>
            <a:r>
              <a:rPr lang="en-US" altLang="en-US" sz="2800">
                <a:sym typeface="Greek Symbols" pitchFamily="18" charset="2"/>
              </a:rPr>
              <a:t> f2 </a:t>
            </a:r>
            <a:br>
              <a:rPr lang="en-US" altLang="en-US" sz="2800">
                <a:sym typeface="Greek Symbols" pitchFamily="18" charset="2"/>
              </a:rPr>
            </a:br>
            <a:r>
              <a:rPr lang="en-US" altLang="en-US" sz="2800">
                <a:sym typeface="Greek Symbols" pitchFamily="18" charset="2"/>
              </a:rPr>
              <a:t>			</a:t>
            </a:r>
            <a:r>
              <a:rPr lang="en-US" altLang="en-US" sz="2800" b="1">
                <a:sym typeface="Greek Symbols" pitchFamily="18" charset="2"/>
              </a:rPr>
              <a:t>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D86AFA91-6B24-4525-9D8F-9956CA017D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Attribute Set Closure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6E1BB860-8611-4EAA-AC96-24C6BD70B1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0938" y="1204913"/>
            <a:ext cx="4691062" cy="3265487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3200" i="1"/>
              <a:t>R = (A, B, C, G, H, I)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3200" i="1"/>
              <a:t>F = </a:t>
            </a:r>
            <a:r>
              <a:rPr lang="en-US" altLang="en-US" sz="3200"/>
              <a:t>{</a:t>
            </a:r>
            <a:r>
              <a:rPr lang="en-US" altLang="en-US" sz="3200" i="1">
                <a:sym typeface="Iconic Symbols Ext" pitchFamily="2" charset="2"/>
              </a:rPr>
              <a:t>A </a:t>
            </a:r>
            <a:r>
              <a:rPr lang="en-US" altLang="en-US" sz="3200">
                <a:sym typeface="Symbol" panose="05050102010706020507" pitchFamily="18" charset="2"/>
              </a:rPr>
              <a:t></a:t>
            </a:r>
            <a:r>
              <a:rPr lang="en-US" altLang="en-US" sz="3200">
                <a:sym typeface="Monotype Sorts" pitchFamily="2" charset="2"/>
              </a:rPr>
              <a:t> </a:t>
            </a:r>
            <a:r>
              <a:rPr lang="en-US" altLang="en-US" sz="3200" i="1">
                <a:sym typeface="Monotype Sorts" pitchFamily="2" charset="2"/>
              </a:rPr>
              <a:t>B</a:t>
            </a:r>
            <a:br>
              <a:rPr lang="en-US" altLang="en-US" sz="3200" i="1">
                <a:sym typeface="Monotype Sorts" pitchFamily="2" charset="2"/>
              </a:rPr>
            </a:br>
            <a:r>
              <a:rPr lang="en-US" altLang="en-US" sz="3200" i="1">
                <a:sym typeface="Monotype Sorts" pitchFamily="2" charset="2"/>
              </a:rPr>
              <a:t>	</a:t>
            </a:r>
            <a:r>
              <a:rPr lang="en-US" altLang="en-US" sz="3200" i="1">
                <a:sym typeface="Iconic Symbols Ext" pitchFamily="2" charset="2"/>
              </a:rPr>
              <a:t>A </a:t>
            </a:r>
            <a:r>
              <a:rPr lang="en-US" altLang="en-US" sz="3200">
                <a:sym typeface="Symbol" panose="05050102010706020507" pitchFamily="18" charset="2"/>
              </a:rPr>
              <a:t></a:t>
            </a:r>
            <a:r>
              <a:rPr lang="en-US" altLang="en-US" sz="3200">
                <a:sym typeface="Monotype Sorts" pitchFamily="2" charset="2"/>
              </a:rPr>
              <a:t> </a:t>
            </a:r>
            <a:r>
              <a:rPr lang="en-US" altLang="en-US" sz="3200" i="1">
                <a:sym typeface="Monotype Sorts" pitchFamily="2" charset="2"/>
              </a:rPr>
              <a:t>C </a:t>
            </a:r>
            <a:br>
              <a:rPr lang="en-US" altLang="en-US" sz="3200" i="1">
                <a:sym typeface="Monotype Sorts" pitchFamily="2" charset="2"/>
              </a:rPr>
            </a:br>
            <a:r>
              <a:rPr lang="en-US" altLang="en-US" sz="3200" i="1">
                <a:sym typeface="Monotype Sorts" pitchFamily="2" charset="2"/>
              </a:rPr>
              <a:t>	</a:t>
            </a:r>
            <a:r>
              <a:rPr lang="en-US" altLang="en-US" sz="3200" i="1">
                <a:sym typeface="Iconic Symbols Ext" pitchFamily="2" charset="2"/>
              </a:rPr>
              <a:t>CG </a:t>
            </a:r>
            <a:r>
              <a:rPr lang="en-US" altLang="en-US" sz="3200">
                <a:sym typeface="Symbol" panose="05050102010706020507" pitchFamily="18" charset="2"/>
              </a:rPr>
              <a:t></a:t>
            </a:r>
            <a:r>
              <a:rPr lang="en-US" altLang="en-US" sz="3200">
                <a:sym typeface="Monotype Sorts" pitchFamily="2" charset="2"/>
              </a:rPr>
              <a:t> </a:t>
            </a:r>
            <a:r>
              <a:rPr lang="en-US" altLang="en-US" sz="3200" i="1">
                <a:sym typeface="Monotype Sorts" pitchFamily="2" charset="2"/>
              </a:rPr>
              <a:t>H</a:t>
            </a:r>
            <a:br>
              <a:rPr lang="en-US" altLang="en-US" sz="3200" i="1">
                <a:sym typeface="Monotype Sorts" pitchFamily="2" charset="2"/>
              </a:rPr>
            </a:br>
            <a:r>
              <a:rPr lang="en-US" altLang="en-US" sz="3200" i="1">
                <a:sym typeface="Monotype Sorts" pitchFamily="2" charset="2"/>
              </a:rPr>
              <a:t>	</a:t>
            </a:r>
            <a:r>
              <a:rPr lang="en-US" altLang="en-US" sz="3200" i="1">
                <a:sym typeface="Iconic Symbols Ext" pitchFamily="2" charset="2"/>
              </a:rPr>
              <a:t>CG </a:t>
            </a:r>
            <a:r>
              <a:rPr lang="en-US" altLang="en-US" sz="3200">
                <a:sym typeface="Symbol" panose="05050102010706020507" pitchFamily="18" charset="2"/>
              </a:rPr>
              <a:t></a:t>
            </a:r>
            <a:r>
              <a:rPr lang="en-US" altLang="en-US" sz="3200">
                <a:sym typeface="Monotype Sorts" pitchFamily="2" charset="2"/>
              </a:rPr>
              <a:t> </a:t>
            </a:r>
            <a:r>
              <a:rPr lang="en-US" altLang="en-US" sz="3200" i="1">
                <a:sym typeface="Monotype Sorts" pitchFamily="2" charset="2"/>
              </a:rPr>
              <a:t>I</a:t>
            </a:r>
            <a:br>
              <a:rPr lang="en-US" altLang="en-US" sz="3200" i="1">
                <a:sym typeface="Monotype Sorts" pitchFamily="2" charset="2"/>
              </a:rPr>
            </a:br>
            <a:r>
              <a:rPr lang="en-US" altLang="en-US" sz="3200" i="1">
                <a:sym typeface="Monotype Sorts" pitchFamily="2" charset="2"/>
              </a:rPr>
              <a:t>	</a:t>
            </a:r>
            <a:r>
              <a:rPr lang="en-US" altLang="en-US" sz="3200" i="1">
                <a:sym typeface="Iconic Symbols Ext" pitchFamily="2" charset="2"/>
              </a:rPr>
              <a:t>B </a:t>
            </a:r>
            <a:r>
              <a:rPr lang="en-US" altLang="en-US" sz="3200">
                <a:sym typeface="Symbol" panose="05050102010706020507" pitchFamily="18" charset="2"/>
              </a:rPr>
              <a:t></a:t>
            </a:r>
            <a:r>
              <a:rPr lang="en-US" altLang="en-US" sz="3200">
                <a:sym typeface="Monotype Sorts" pitchFamily="2" charset="2"/>
              </a:rPr>
              <a:t> </a:t>
            </a:r>
            <a:r>
              <a:rPr lang="en-US" altLang="en-US" sz="3200" i="1">
                <a:sym typeface="Monotype Sorts" pitchFamily="2" charset="2"/>
              </a:rPr>
              <a:t>H</a:t>
            </a:r>
            <a:r>
              <a:rPr lang="en-US" altLang="en-US" sz="3200">
                <a:sym typeface="Monotype Sorts" pitchFamily="2" charset="2"/>
              </a:rPr>
              <a:t>}</a:t>
            </a:r>
            <a:endParaRPr lang="en-US" altLang="en-US" sz="3200">
              <a:sym typeface="MS LineDraw" pitchFamily="49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 bldLvl="2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45849BAA-A0EE-4C4F-B1C3-4E4A4595F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Attribute Set Closure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90D3CE5E-A4DF-4E0C-9552-FB1772BEB3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6600" y="914400"/>
            <a:ext cx="8255000" cy="5291138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 dirty="0">
                <a:sym typeface="MS LineDraw" pitchFamily="49" charset="2"/>
              </a:rPr>
              <a:t>(</a:t>
            </a:r>
            <a:r>
              <a:rPr lang="en-US" altLang="en-US" sz="2800" i="1" dirty="0">
                <a:sym typeface="MS LineDraw" pitchFamily="49" charset="2"/>
              </a:rPr>
              <a:t>AG)</a:t>
            </a:r>
            <a:r>
              <a:rPr lang="en-US" altLang="en-US" sz="2800" baseline="30000" dirty="0">
                <a:sym typeface="MS LineDraw" pitchFamily="49" charset="2"/>
              </a:rPr>
              <a:t>+</a:t>
            </a:r>
            <a:endParaRPr lang="en-US" altLang="en-US" sz="2800" dirty="0">
              <a:sym typeface="MS LineDraw" pitchFamily="49" charset="2"/>
            </a:endParaRP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 dirty="0">
                <a:sym typeface="MS LineDraw" pitchFamily="49" charset="2"/>
              </a:rPr>
              <a:t>1.	</a:t>
            </a:r>
            <a:r>
              <a:rPr lang="en-US" altLang="en-US" sz="2400" i="1" dirty="0">
                <a:sym typeface="MS LineDraw" pitchFamily="49" charset="2"/>
              </a:rPr>
              <a:t>result = AG</a:t>
            </a:r>
            <a:endParaRPr lang="en-US" altLang="en-US" sz="2400" dirty="0">
              <a:sym typeface="MS LineDraw" pitchFamily="49" charset="2"/>
            </a:endParaRP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 dirty="0">
                <a:sym typeface="MS LineDraw" pitchFamily="49" charset="2"/>
              </a:rPr>
              <a:t>2.	</a:t>
            </a:r>
            <a:r>
              <a:rPr lang="en-US" altLang="en-US" sz="2400" i="1" dirty="0">
                <a:sym typeface="MS LineDraw" pitchFamily="49" charset="2"/>
              </a:rPr>
              <a:t>result = ABCG	(A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Monotype Sorts" pitchFamily="2" charset="2"/>
              </a:rPr>
              <a:t>C </a:t>
            </a:r>
            <a:r>
              <a:rPr lang="en-US" altLang="en-US" sz="2400" dirty="0">
                <a:sym typeface="Monotype Sorts" pitchFamily="2" charset="2"/>
              </a:rPr>
              <a:t>and </a:t>
            </a:r>
            <a:r>
              <a:rPr lang="en-US" altLang="en-US" sz="2400" i="1" dirty="0">
                <a:sym typeface="Monotype Sorts" pitchFamily="2" charset="2"/>
              </a:rPr>
              <a:t>A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i="1" dirty="0">
                <a:sym typeface="Symbol" panose="05050102010706020507" pitchFamily="18" charset="2"/>
              </a:rPr>
              <a:t> B)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3.	</a:t>
            </a:r>
            <a:r>
              <a:rPr lang="en-US" altLang="en-US" sz="2400" i="1" dirty="0">
                <a:sym typeface="MS LineDraw" pitchFamily="49" charset="2"/>
              </a:rPr>
              <a:t>result = ABCG</a:t>
            </a:r>
            <a:r>
              <a:rPr lang="en-US" altLang="en-US" sz="2400" i="1" dirty="0">
                <a:sym typeface="Monotype Sorts" pitchFamily="2" charset="2"/>
              </a:rPr>
              <a:t>H	(CG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Monotype Sorts" pitchFamily="2" charset="2"/>
              </a:rPr>
              <a:t>H</a:t>
            </a:r>
            <a:r>
              <a:rPr lang="en-US" altLang="en-US" sz="2400" dirty="0">
                <a:sym typeface="Monotype Sorts" pitchFamily="2" charset="2"/>
              </a:rPr>
              <a:t> and </a:t>
            </a:r>
            <a:r>
              <a:rPr lang="en-US" altLang="en-US" sz="2400" i="1" dirty="0">
                <a:sym typeface="Monotype Sorts" pitchFamily="2" charset="2"/>
              </a:rPr>
              <a:t>CG </a:t>
            </a:r>
            <a:r>
              <a:rPr lang="en-US" altLang="en-US" sz="2400" dirty="0">
                <a:sym typeface="Symbol" panose="05050102010706020507" pitchFamily="18" charset="2"/>
              </a:rPr>
              <a:t> </a:t>
            </a:r>
            <a:r>
              <a:rPr lang="en-US" altLang="en-US" sz="2400" i="1" dirty="0">
                <a:sym typeface="Symbol" panose="05050102010706020507" pitchFamily="18" charset="2"/>
              </a:rPr>
              <a:t>AGBC)</a:t>
            </a: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 dirty="0">
                <a:sym typeface="Symbol" panose="05050102010706020507" pitchFamily="18" charset="2"/>
              </a:rPr>
              <a:t>4.	</a:t>
            </a:r>
            <a:r>
              <a:rPr lang="en-US" altLang="en-US" sz="2400" i="1" dirty="0">
                <a:sym typeface="MS LineDraw" pitchFamily="49" charset="2"/>
              </a:rPr>
              <a:t>result = ABCG</a:t>
            </a:r>
            <a:r>
              <a:rPr lang="en-US" altLang="en-US" sz="2400" i="1" dirty="0">
                <a:sym typeface="Monotype Sorts" pitchFamily="2" charset="2"/>
              </a:rPr>
              <a:t>HI	(CG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Monotype Sorts" pitchFamily="2" charset="2"/>
              </a:rPr>
              <a:t>I</a:t>
            </a:r>
            <a:r>
              <a:rPr lang="en-US" altLang="en-US" sz="2400" dirty="0">
                <a:sym typeface="Monotype Sorts" pitchFamily="2" charset="2"/>
              </a:rPr>
              <a:t> and </a:t>
            </a:r>
            <a:r>
              <a:rPr lang="en-US" altLang="en-US" sz="2400" i="1" dirty="0">
                <a:sym typeface="Monotype Sorts" pitchFamily="2" charset="2"/>
              </a:rPr>
              <a:t>CG </a:t>
            </a:r>
            <a:r>
              <a:rPr lang="en-US" altLang="en-US" sz="2400" dirty="0">
                <a:sym typeface="Symbol" panose="05050102010706020507" pitchFamily="18" charset="2"/>
              </a:rPr>
              <a:t> </a:t>
            </a:r>
            <a:r>
              <a:rPr lang="en-US" altLang="en-US" sz="2400" i="1" dirty="0">
                <a:sym typeface="Symbol" panose="05050102010706020507" pitchFamily="18" charset="2"/>
              </a:rPr>
              <a:t>AGBCH)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2D9BDB-4D88-41B0-8C9F-A6EA3F051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288" y="3944938"/>
            <a:ext cx="3643312" cy="264636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i="1" kern="0" dirty="0"/>
              <a:t>R = (A, B, C, G, H, I)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i="1" kern="0" dirty="0"/>
              <a:t>F = </a:t>
            </a:r>
            <a:r>
              <a:rPr lang="en-US" altLang="en-US" sz="2400" kern="0" dirty="0"/>
              <a:t>{</a:t>
            </a:r>
            <a:r>
              <a:rPr lang="en-US" altLang="en-US" sz="2400" i="1" kern="0" dirty="0">
                <a:sym typeface="Iconic Symbols Ext" pitchFamily="2" charset="2"/>
              </a:rPr>
              <a:t>A </a:t>
            </a:r>
            <a:r>
              <a:rPr lang="en-US" altLang="en-US" sz="2400" kern="0" dirty="0">
                <a:sym typeface="Symbol" panose="05050102010706020507" pitchFamily="18" charset="2"/>
              </a:rPr>
              <a:t></a:t>
            </a:r>
            <a:r>
              <a:rPr lang="en-US" altLang="en-US" sz="2400" kern="0" dirty="0">
                <a:sym typeface="Monotype Sorts" pitchFamily="2" charset="2"/>
              </a:rPr>
              <a:t> </a:t>
            </a:r>
            <a:r>
              <a:rPr lang="en-US" altLang="en-US" sz="2400" i="1" kern="0" dirty="0">
                <a:sym typeface="Monotype Sorts" pitchFamily="2" charset="2"/>
              </a:rPr>
              <a:t>B</a:t>
            </a:r>
            <a:br>
              <a:rPr lang="en-US" altLang="en-US" sz="2400" i="1" kern="0" dirty="0">
                <a:sym typeface="Monotype Sorts" pitchFamily="2" charset="2"/>
              </a:rPr>
            </a:br>
            <a:r>
              <a:rPr lang="en-US" altLang="en-US" sz="2400" i="1" kern="0" dirty="0">
                <a:sym typeface="Monotype Sorts" pitchFamily="2" charset="2"/>
              </a:rPr>
              <a:t>	</a:t>
            </a:r>
            <a:r>
              <a:rPr lang="en-US" altLang="en-US" sz="2400" i="1" kern="0" dirty="0">
                <a:sym typeface="Iconic Symbols Ext" pitchFamily="2" charset="2"/>
              </a:rPr>
              <a:t>A </a:t>
            </a:r>
            <a:r>
              <a:rPr lang="en-US" altLang="en-US" sz="2400" kern="0" dirty="0">
                <a:sym typeface="Symbol" panose="05050102010706020507" pitchFamily="18" charset="2"/>
              </a:rPr>
              <a:t></a:t>
            </a:r>
            <a:r>
              <a:rPr lang="en-US" altLang="en-US" sz="2400" kern="0" dirty="0">
                <a:sym typeface="Monotype Sorts" pitchFamily="2" charset="2"/>
              </a:rPr>
              <a:t> </a:t>
            </a:r>
            <a:r>
              <a:rPr lang="en-US" altLang="en-US" sz="2400" i="1" kern="0" dirty="0">
                <a:sym typeface="Monotype Sorts" pitchFamily="2" charset="2"/>
              </a:rPr>
              <a:t>C </a:t>
            </a:r>
            <a:br>
              <a:rPr lang="en-US" altLang="en-US" sz="2400" i="1" kern="0" dirty="0">
                <a:sym typeface="Monotype Sorts" pitchFamily="2" charset="2"/>
              </a:rPr>
            </a:br>
            <a:r>
              <a:rPr lang="en-US" altLang="en-US" sz="2400" i="1" kern="0" dirty="0">
                <a:sym typeface="Monotype Sorts" pitchFamily="2" charset="2"/>
              </a:rPr>
              <a:t>	</a:t>
            </a:r>
            <a:r>
              <a:rPr lang="en-US" altLang="en-US" sz="2400" i="1" kern="0" dirty="0">
                <a:sym typeface="Iconic Symbols Ext" pitchFamily="2" charset="2"/>
              </a:rPr>
              <a:t>CG </a:t>
            </a:r>
            <a:r>
              <a:rPr lang="en-US" altLang="en-US" sz="2400" kern="0" dirty="0">
                <a:sym typeface="Symbol" panose="05050102010706020507" pitchFamily="18" charset="2"/>
              </a:rPr>
              <a:t></a:t>
            </a:r>
            <a:r>
              <a:rPr lang="en-US" altLang="en-US" sz="2400" kern="0" dirty="0">
                <a:sym typeface="Monotype Sorts" pitchFamily="2" charset="2"/>
              </a:rPr>
              <a:t> </a:t>
            </a:r>
            <a:r>
              <a:rPr lang="en-US" altLang="en-US" sz="2400" i="1" kern="0" dirty="0">
                <a:sym typeface="Monotype Sorts" pitchFamily="2" charset="2"/>
              </a:rPr>
              <a:t>H</a:t>
            </a:r>
            <a:br>
              <a:rPr lang="en-US" altLang="en-US" sz="2400" i="1" kern="0" dirty="0">
                <a:sym typeface="Monotype Sorts" pitchFamily="2" charset="2"/>
              </a:rPr>
            </a:br>
            <a:r>
              <a:rPr lang="en-US" altLang="en-US" sz="2400" i="1" kern="0" dirty="0">
                <a:sym typeface="Monotype Sorts" pitchFamily="2" charset="2"/>
              </a:rPr>
              <a:t>	</a:t>
            </a:r>
            <a:r>
              <a:rPr lang="en-US" altLang="en-US" sz="2400" i="1" kern="0" dirty="0">
                <a:sym typeface="Iconic Symbols Ext" pitchFamily="2" charset="2"/>
              </a:rPr>
              <a:t>CG </a:t>
            </a:r>
            <a:r>
              <a:rPr lang="en-US" altLang="en-US" sz="2400" kern="0" dirty="0">
                <a:sym typeface="Symbol" panose="05050102010706020507" pitchFamily="18" charset="2"/>
              </a:rPr>
              <a:t></a:t>
            </a:r>
            <a:r>
              <a:rPr lang="en-US" altLang="en-US" sz="2400" kern="0" dirty="0">
                <a:sym typeface="Monotype Sorts" pitchFamily="2" charset="2"/>
              </a:rPr>
              <a:t> </a:t>
            </a:r>
            <a:r>
              <a:rPr lang="en-US" altLang="en-US" sz="2400" i="1" kern="0" dirty="0">
                <a:sym typeface="Monotype Sorts" pitchFamily="2" charset="2"/>
              </a:rPr>
              <a:t>I</a:t>
            </a:r>
            <a:br>
              <a:rPr lang="en-US" altLang="en-US" sz="2400" i="1" kern="0" dirty="0">
                <a:sym typeface="Monotype Sorts" pitchFamily="2" charset="2"/>
              </a:rPr>
            </a:br>
            <a:r>
              <a:rPr lang="en-US" altLang="en-US" sz="2400" i="1" kern="0" dirty="0">
                <a:sym typeface="Monotype Sorts" pitchFamily="2" charset="2"/>
              </a:rPr>
              <a:t>	</a:t>
            </a:r>
            <a:r>
              <a:rPr lang="en-US" altLang="en-US" sz="2400" i="1" kern="0" dirty="0">
                <a:sym typeface="Iconic Symbols Ext" pitchFamily="2" charset="2"/>
              </a:rPr>
              <a:t>B </a:t>
            </a:r>
            <a:r>
              <a:rPr lang="en-US" altLang="en-US" sz="2400" kern="0" dirty="0">
                <a:sym typeface="Symbol" panose="05050102010706020507" pitchFamily="18" charset="2"/>
              </a:rPr>
              <a:t></a:t>
            </a:r>
            <a:r>
              <a:rPr lang="en-US" altLang="en-US" sz="2400" kern="0" dirty="0">
                <a:sym typeface="Monotype Sorts" pitchFamily="2" charset="2"/>
              </a:rPr>
              <a:t> </a:t>
            </a:r>
            <a:r>
              <a:rPr lang="en-US" altLang="en-US" sz="2400" i="1" kern="0" dirty="0">
                <a:sym typeface="Monotype Sorts" pitchFamily="2" charset="2"/>
              </a:rPr>
              <a:t>H</a:t>
            </a:r>
            <a:r>
              <a:rPr lang="en-US" altLang="en-US" sz="2400" kern="0" dirty="0">
                <a:sym typeface="Monotype Sorts" pitchFamily="2" charset="2"/>
              </a:rPr>
              <a:t>}</a:t>
            </a:r>
            <a:endParaRPr lang="en-US" altLang="en-US" sz="2400" kern="0" dirty="0">
              <a:sym typeface="MS LineDraw" pitchFamily="49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 bldLvl="2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BFC69FDB-BC13-42C9-BF9C-39FCB86E3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810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Closure of Functional Dependencies (Cont.)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F23CB5EB-9083-43CB-96A6-3FF5597291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825" y="931863"/>
            <a:ext cx="8834438" cy="5624512"/>
          </a:xfrm>
        </p:spPr>
        <p:txBody>
          <a:bodyPr/>
          <a:lstStyle/>
          <a:p>
            <a:r>
              <a:rPr lang="en-US" altLang="en-US" sz="2800"/>
              <a:t>Given the following FDs  </a:t>
            </a:r>
          </a:p>
          <a:p>
            <a:r>
              <a:rPr lang="en-US" altLang="en-US" sz="2800"/>
              <a:t> A→ BC ,   CD→ E,    E→ C </a:t>
            </a:r>
          </a:p>
          <a:p>
            <a:r>
              <a:rPr lang="en-US" altLang="en-US" sz="2800"/>
              <a:t>  D→ AEH,    ABH → BD,   DH→ BCA </a:t>
            </a:r>
          </a:p>
          <a:p>
            <a:r>
              <a:rPr lang="en-US" altLang="en-US" sz="2800"/>
              <a:t>Find out, whether BCD → H or not from the following Functional Dependencies?</a:t>
            </a:r>
          </a:p>
          <a:p>
            <a:r>
              <a:rPr lang="en-US" altLang="en-US" sz="2800" b="1"/>
              <a:t>Solution :</a:t>
            </a:r>
            <a:r>
              <a:rPr lang="en-US" altLang="en-US" sz="2800"/>
              <a:t>Compute the closure of </a:t>
            </a:r>
          </a:p>
          <a:p>
            <a:r>
              <a:rPr lang="en-US" altLang="en-US" sz="2800"/>
              <a:t>BCD = BCD</a:t>
            </a:r>
            <a:r>
              <a:rPr lang="en-US" altLang="en-US" sz="2800" baseline="30000"/>
              <a:t>+</a:t>
            </a:r>
            <a:r>
              <a:rPr lang="en-US" altLang="en-US" sz="2800"/>
              <a:t> </a:t>
            </a:r>
          </a:p>
          <a:p>
            <a:r>
              <a:rPr lang="en-US" altLang="en-US" sz="2800"/>
              <a:t>BCD</a:t>
            </a:r>
            <a:r>
              <a:rPr lang="en-US" altLang="en-US" sz="2800" baseline="30000"/>
              <a:t>+</a:t>
            </a:r>
            <a:r>
              <a:rPr lang="en-US" altLang="en-US" sz="2800"/>
              <a:t> = BCD  </a:t>
            </a:r>
          </a:p>
          <a:p>
            <a:pPr marL="457200" lvl="1" indent="0">
              <a:buFont typeface="Monotype Sorts" pitchFamily="2" charset="2"/>
              <a:buNone/>
            </a:pPr>
            <a:r>
              <a:rPr lang="en-US" altLang="en-US"/>
              <a:t>= ABCDEH  {as D → AEH}</a:t>
            </a:r>
          </a:p>
          <a:p>
            <a:pPr marL="457200" lvl="1" indent="0">
              <a:buFont typeface="Monotype Sorts" pitchFamily="2" charset="2"/>
              <a:buNone/>
            </a:pPr>
            <a:r>
              <a:rPr lang="en-US" altLang="en-US"/>
              <a:t>Hence BCD → H is true as the closure contains H. </a:t>
            </a:r>
            <a:endParaRPr lang="en-US" altLang="en-US">
              <a:sym typeface="Greek Symbols" pitchFamily="18" charset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D5C51-2245-4EEB-994E-85ED76033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013" y="25082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</a:rPr>
              <a:t>In a </a:t>
            </a:r>
            <a:r>
              <a:rPr lang="en-US" dirty="0" err="1">
                <a:effectLst/>
              </a:rPr>
              <a:t>onference</a:t>
            </a:r>
            <a:r>
              <a:rPr lang="en-US" dirty="0">
                <a:effectLst/>
              </a:rPr>
              <a:t> paper by </a:t>
            </a:r>
            <a:br>
              <a:rPr lang="en-US" dirty="0">
                <a:effectLst/>
              </a:rPr>
            </a:br>
            <a:r>
              <a:rPr lang="en-US" u="sng" dirty="0">
                <a:effectLst/>
                <a:hlinkClick r:id="rId3" tooltip="Edgar F. Codd"/>
              </a:rPr>
              <a:t>Edgar </a:t>
            </a:r>
            <a:r>
              <a:rPr lang="en-US" u="sng" dirty="0" err="1">
                <a:effectLst/>
                <a:hlinkClick r:id="rId3" tooltip="Edgar F. Codd"/>
              </a:rPr>
              <a:t>Codd</a:t>
            </a:r>
            <a:r>
              <a:rPr lang="en-US" u="sng" dirty="0">
                <a:effectLst/>
              </a:rPr>
              <a:t>, 1971</a:t>
            </a:r>
            <a:endParaRPr lang="en-US" dirty="0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834DC6F-2BD0-4EB2-A36F-7CF97DAE9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" y="1638300"/>
            <a:ext cx="7934325" cy="480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tabLst>
                <a:tab pos="457200" algn="l"/>
              </a:tabLst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tabLst>
                <a:tab pos="457200" algn="l"/>
              </a:tabLst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tabLst>
                <a:tab pos="457200" algn="l"/>
              </a:tabLst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just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Pts val="1000"/>
              <a:buFont typeface="Symbol" panose="05050102010706020507" pitchFamily="18" charset="2"/>
              <a:buChar char=""/>
            </a:pPr>
            <a:r>
              <a:rPr kumimoji="0" lang="en-US" altLang="en-US" sz="2800">
                <a:latin typeface="Times New Roman" panose="02020603050405020304" pitchFamily="18" charset="0"/>
                <a:ea typeface="Times New Roman" panose="02020603050405020304" pitchFamily="18" charset="0"/>
                <a:cs typeface="Vrinda" panose="01010600010101010101" pitchFamily="2" charset="0"/>
              </a:rPr>
              <a:t>A character string would seem not to be atomic, as the RDBMS typically provides operators to decompose it into substrings.</a:t>
            </a:r>
            <a:endParaRPr kumimoji="0" lang="en-US" altLang="en-US" sz="2400">
              <a:latin typeface="Calibri" panose="020F0502020204030204" pitchFamily="34" charset="0"/>
              <a:ea typeface="Calibri" panose="020F0502020204030204" pitchFamily="34" charset="0"/>
              <a:cs typeface="Vrinda" panose="01010600010101010101" pitchFamily="2" charset="0"/>
            </a:endParaRP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Pts val="1000"/>
              <a:buFont typeface="Symbol" panose="05050102010706020507" pitchFamily="18" charset="2"/>
              <a:buChar char=""/>
            </a:pPr>
            <a:r>
              <a:rPr kumimoji="0" lang="en-US" altLang="en-US" sz="2800">
                <a:latin typeface="Times New Roman" panose="02020603050405020304" pitchFamily="18" charset="0"/>
                <a:ea typeface="Times New Roman" panose="02020603050405020304" pitchFamily="18" charset="0"/>
                <a:cs typeface="Vrinda" panose="01010600010101010101" pitchFamily="2" charset="0"/>
              </a:rPr>
              <a:t>A fixed-point number would seem not to be atomic, as the RDBMS typically provides operators to decompose it into integer and fractional components.</a:t>
            </a:r>
            <a:endParaRPr kumimoji="0" lang="en-US" altLang="en-US" sz="2400">
              <a:latin typeface="Calibri" panose="020F0502020204030204" pitchFamily="34" charset="0"/>
              <a:ea typeface="Calibri" panose="020F0502020204030204" pitchFamily="34" charset="0"/>
              <a:cs typeface="Vrinda" panose="01010600010101010101" pitchFamily="2" charset="0"/>
            </a:endParaRPr>
          </a:p>
          <a:p>
            <a:pPr algn="just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  <a:buClrTx/>
              <a:buSzPts val="1000"/>
              <a:buFont typeface="Symbol" panose="05050102010706020507" pitchFamily="18" charset="2"/>
              <a:buChar char=""/>
            </a:pPr>
            <a:r>
              <a:rPr kumimoji="0" lang="en-US" altLang="en-US" sz="2800">
                <a:latin typeface="Times New Roman" panose="02020603050405020304" pitchFamily="18" charset="0"/>
                <a:ea typeface="Times New Roman" panose="02020603050405020304" pitchFamily="18" charset="0"/>
                <a:cs typeface="Vrinda" panose="01010600010101010101" pitchFamily="2" charset="0"/>
              </a:rPr>
              <a:t>An </a:t>
            </a:r>
            <a:r>
              <a:rPr kumimoji="0" lang="en-US" altLang="en-US" sz="2800" u="sng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Vrinda" panose="01010600010101010101" pitchFamily="2" charset="0"/>
                <a:hlinkClick r:id="rId4" tooltip="ISBN"/>
              </a:rPr>
              <a:t>ISBN</a:t>
            </a:r>
            <a:r>
              <a:rPr kumimoji="0" lang="en-US" altLang="en-US" sz="2800">
                <a:latin typeface="Times New Roman" panose="02020603050405020304" pitchFamily="18" charset="0"/>
                <a:ea typeface="Times New Roman" panose="02020603050405020304" pitchFamily="18" charset="0"/>
                <a:cs typeface="Vrinda" panose="01010600010101010101" pitchFamily="2" charset="0"/>
              </a:rPr>
              <a:t> would seem not to be atomic, as it includes language and publisher identifier.</a:t>
            </a:r>
            <a:endParaRPr kumimoji="0" lang="en-US" altLang="en-US" sz="2400">
              <a:latin typeface="Calibri" panose="020F0502020204030204" pitchFamily="34" charset="0"/>
              <a:ea typeface="Calibri" panose="020F0502020204030204" pitchFamily="34" charset="0"/>
              <a:cs typeface="Vrinda" panose="01010600010101010101" pitchFamily="2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A36B0C6C-2B4B-498A-AE33-999A6FCAC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Attribute Set Closure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6D48C580-9A79-4835-B897-DB00BA982B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884238"/>
            <a:ext cx="7650163" cy="5589587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Suppose we are given relation R with attributes A,B,C,D and </a:t>
            </a:r>
          </a:p>
          <a:p>
            <a:pPr marL="0" indent="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b="1" dirty="0"/>
              <a:t>FDs  A→BC B→CD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(B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)    = {BCD}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(C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)    = {C}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(D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)    = {D}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 (AB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)   = {ABCD}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 (AC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)   = {ABCD}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(AD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)   = {ABCD}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 (BC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)   = {BCD}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 (BD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)   = {BCD}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dirty="0"/>
              <a:t> (CD</a:t>
            </a:r>
            <a:r>
              <a:rPr lang="en-US" altLang="en-US" sz="2400" baseline="30000" dirty="0"/>
              <a:t>+</a:t>
            </a:r>
            <a:r>
              <a:rPr lang="en-US" altLang="en-US" sz="2400" dirty="0"/>
              <a:t>)   = {CD </a:t>
            </a:r>
            <a:endParaRPr lang="en-US" altLang="en-US" sz="24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uiExpand="1" build="p" bldLvl="2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9F4CFB87-1009-442E-B5F8-AF9FB7D82F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Attribute Set Closure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A2242F8F-1278-4135-9DD2-5714197D8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463" y="1204913"/>
            <a:ext cx="6375400" cy="36290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/>
              <a:t>relation schema R = {A, B, C, D, E}.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3600"/>
              <a:t> A  → BC 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3600"/>
              <a:t> CD → E 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3600"/>
              <a:t>B  → D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3600"/>
              <a:t> E  → A</a:t>
            </a:r>
            <a:endParaRPr lang="en-US" altLang="en-US" sz="36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 bldLvl="2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F4FD8AD5-BFE6-4A37-A8B8-8CD6B514E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Attribute Set Closure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07F6A403-0B90-4061-9A03-CA113C642B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6600" y="914400"/>
            <a:ext cx="7131050" cy="5291138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(A)</a:t>
            </a:r>
            <a:r>
              <a:rPr lang="en-US" sz="2800" baseline="30000" dirty="0"/>
              <a:t>+</a:t>
            </a:r>
            <a:r>
              <a:rPr lang="en-US" sz="2800" dirty="0"/>
              <a:t>    = {ABCDE}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 (AB)</a:t>
            </a:r>
            <a:r>
              <a:rPr lang="en-US" sz="2800" baseline="30000" dirty="0"/>
              <a:t>+</a:t>
            </a:r>
            <a:r>
              <a:rPr lang="en-US" sz="2800" dirty="0"/>
              <a:t>   = {ABCDE}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(AC)</a:t>
            </a:r>
            <a:r>
              <a:rPr lang="en-US" sz="2800" baseline="30000" dirty="0"/>
              <a:t>+</a:t>
            </a:r>
            <a:r>
              <a:rPr lang="en-US" sz="2800" dirty="0"/>
              <a:t>   = {ABCDE}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(BC)</a:t>
            </a:r>
            <a:r>
              <a:rPr lang="en-US" sz="2800" baseline="30000" dirty="0"/>
              <a:t>+</a:t>
            </a:r>
            <a:r>
              <a:rPr lang="en-US" sz="2800" dirty="0"/>
              <a:t>   = {ABCDE}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(BD)</a:t>
            </a:r>
            <a:r>
              <a:rPr lang="en-US" sz="2800" baseline="30000" dirty="0"/>
              <a:t>+</a:t>
            </a:r>
            <a:r>
              <a:rPr lang="en-US" sz="2800" dirty="0"/>
              <a:t>   = {BD}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 (BE)</a:t>
            </a:r>
            <a:r>
              <a:rPr lang="en-US" sz="2800" baseline="30000" dirty="0"/>
              <a:t>+</a:t>
            </a:r>
            <a:r>
              <a:rPr lang="en-US" sz="2800" dirty="0"/>
              <a:t>   = {ABCDE}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(CD)</a:t>
            </a:r>
            <a:r>
              <a:rPr lang="en-US" sz="2800" baseline="30000" dirty="0"/>
              <a:t>+</a:t>
            </a:r>
            <a:r>
              <a:rPr lang="en-US" sz="2800" dirty="0"/>
              <a:t>   = {ABCDE}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(CE)</a:t>
            </a:r>
            <a:r>
              <a:rPr lang="en-US" sz="2800" baseline="30000" dirty="0"/>
              <a:t>+</a:t>
            </a:r>
            <a:r>
              <a:rPr lang="en-US" sz="2800" dirty="0"/>
              <a:t>   = {ABCDE}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(DE)</a:t>
            </a:r>
            <a:r>
              <a:rPr lang="en-US" sz="2800" baseline="30000" dirty="0"/>
              <a:t>+</a:t>
            </a:r>
            <a:r>
              <a:rPr lang="en-US" sz="2800" dirty="0"/>
              <a:t>   = {ABCDE} 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sz="2800" dirty="0"/>
              <a:t>(ABC)</a:t>
            </a:r>
            <a:r>
              <a:rPr lang="en-US" sz="2800" baseline="30000" dirty="0"/>
              <a:t>+</a:t>
            </a:r>
            <a:r>
              <a:rPr lang="en-US" sz="2800" dirty="0"/>
              <a:t>  = {ABCDE} </a:t>
            </a:r>
          </a:p>
          <a:p>
            <a:pPr marL="0" indent="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  <a:defRPr/>
            </a:pPr>
            <a:endParaRPr lang="en-US" sz="2800" dirty="0">
              <a:sym typeface="Symbol" pitchFamily="18" charset="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8AF8FB8-9852-4384-A49F-1E3442295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338" y="2452688"/>
            <a:ext cx="4705350" cy="2540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1800" kern="0" dirty="0"/>
              <a:t>relation schema R = {A, B, C, D, E}.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kern="0" dirty="0"/>
              <a:t> A  → BC 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kern="0" dirty="0"/>
              <a:t> CD → E 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kern="0" dirty="0"/>
              <a:t>B  → D</a:t>
            </a:r>
          </a:p>
          <a:p>
            <a:pPr lvl="1"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  <a:defRPr/>
            </a:pPr>
            <a:r>
              <a:rPr lang="en-US" altLang="en-US" sz="2400" kern="0" dirty="0"/>
              <a:t> E  → A</a:t>
            </a:r>
            <a:endParaRPr lang="en-US" altLang="en-US" sz="2400" kern="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 bldLvl="2" autoUpdateAnimBg="0"/>
      <p:bldP spid="5" grpId="0" build="p" bldLvl="2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026">
            <a:extLst>
              <a:ext uri="{FF2B5EF4-FFF2-40B4-BE49-F238E27FC236}">
                <a16:creationId xmlns:a16="http://schemas.microsoft.com/office/drawing/2014/main" id="{5851F1D2-83C3-4F1E-83A6-7A401A013A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016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/>
              <a:t>Uses of Attribute Closure</a:t>
            </a:r>
          </a:p>
        </p:txBody>
      </p:sp>
      <p:sp>
        <p:nvSpPr>
          <p:cNvPr id="152579" name="Rectangle 1027">
            <a:extLst>
              <a:ext uri="{FF2B5EF4-FFF2-40B4-BE49-F238E27FC236}">
                <a16:creationId xmlns:a16="http://schemas.microsoft.com/office/drawing/2014/main" id="{2AFCA7A7-AB0D-431D-AD4C-149D7059D5E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Monotype Sorts" pitchFamily="2" charset="2"/>
              <a:buNone/>
            </a:pPr>
            <a:r>
              <a:rPr lang="en-US" altLang="en-US" sz="2800"/>
              <a:t>There are several uses of the attribute closure algorithm:</a:t>
            </a:r>
          </a:p>
          <a:p>
            <a:r>
              <a:rPr lang="en-US" altLang="en-US" sz="2800"/>
              <a:t>Testing for superkey:</a:t>
            </a:r>
          </a:p>
          <a:p>
            <a:pPr lvl="1"/>
            <a:r>
              <a:rPr lang="en-US" altLang="en-US" sz="2400"/>
              <a:t>To test if </a:t>
            </a:r>
            <a:r>
              <a:rPr lang="en-US" altLang="en-US" sz="2400">
                <a:sym typeface="Symbol" panose="05050102010706020507" pitchFamily="18" charset="2"/>
              </a:rPr>
              <a:t> is a superkey, we compute </a:t>
            </a:r>
            <a:r>
              <a:rPr lang="en-US" altLang="en-US" baseline="30000">
                <a:sym typeface="Symbol" panose="05050102010706020507" pitchFamily="18" charset="2"/>
              </a:rPr>
              <a:t>+</a:t>
            </a:r>
            <a:r>
              <a:rPr lang="en-US" altLang="en-US" sz="2400" baseline="30000">
                <a:sym typeface="Symbol" panose="05050102010706020507" pitchFamily="18" charset="2"/>
              </a:rPr>
              <a:t>,</a:t>
            </a:r>
            <a:r>
              <a:rPr lang="en-US" altLang="en-US" sz="2400">
                <a:sym typeface="Symbol" panose="05050102010706020507" pitchFamily="18" charset="2"/>
              </a:rPr>
              <a:t> and check if </a:t>
            </a:r>
            <a:r>
              <a:rPr lang="en-US" altLang="en-US" sz="2400" b="1">
                <a:sym typeface="Symbol" panose="05050102010706020507" pitchFamily="18" charset="2"/>
              </a:rPr>
              <a:t></a:t>
            </a:r>
            <a:r>
              <a:rPr lang="en-US" altLang="en-US" b="1" baseline="30000">
                <a:sym typeface="Symbol" panose="05050102010706020507" pitchFamily="18" charset="2"/>
              </a:rPr>
              <a:t>+</a:t>
            </a:r>
            <a:r>
              <a:rPr lang="en-US" altLang="en-US" sz="2400" b="1" baseline="30000">
                <a:sym typeface="Symbol" panose="05050102010706020507" pitchFamily="18" charset="2"/>
              </a:rPr>
              <a:t> </a:t>
            </a:r>
            <a:r>
              <a:rPr lang="en-US" altLang="en-US" sz="2400" b="1">
                <a:sym typeface="Symbol" panose="05050102010706020507" pitchFamily="18" charset="2"/>
              </a:rPr>
              <a:t>contains all attributes of </a:t>
            </a:r>
            <a:r>
              <a:rPr lang="en-US" altLang="en-US" sz="2400" b="1" i="1">
                <a:sym typeface="Symbol" panose="05050102010706020507" pitchFamily="18" charset="2"/>
              </a:rPr>
              <a:t>R</a:t>
            </a:r>
            <a:r>
              <a:rPr lang="en-US" altLang="en-US" sz="2400" b="1">
                <a:sym typeface="Symbol" panose="05050102010706020507" pitchFamily="18" charset="2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FFAE891E-D76C-4AB8-94B3-C6E8C9FAF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Example of Attribute Set Closure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D303E138-295C-4CE6-B6A5-2736063863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6600" y="914400"/>
            <a:ext cx="8077200" cy="5291138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>
                <a:sym typeface="MS LineDraw" pitchFamily="49" charset="2"/>
              </a:rPr>
              <a:t>(</a:t>
            </a:r>
            <a:r>
              <a:rPr lang="en-US" altLang="en-US" sz="2800" i="1">
                <a:sym typeface="MS LineDraw" pitchFamily="49" charset="2"/>
              </a:rPr>
              <a:t>AG)</a:t>
            </a:r>
            <a:r>
              <a:rPr lang="en-US" altLang="en-US" sz="2800" baseline="30000">
                <a:sym typeface="MS LineDraw" pitchFamily="49" charset="2"/>
              </a:rPr>
              <a:t>+</a:t>
            </a:r>
            <a:endParaRPr lang="en-US" altLang="en-US" sz="2800">
              <a:sym typeface="MS LineDraw" pitchFamily="49" charset="2"/>
            </a:endParaRP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>
                <a:sym typeface="MS LineDraw" pitchFamily="49" charset="2"/>
              </a:rPr>
              <a:t>1.	</a:t>
            </a:r>
            <a:r>
              <a:rPr lang="en-US" altLang="en-US" sz="2400" i="1">
                <a:sym typeface="MS LineDraw" pitchFamily="49" charset="2"/>
              </a:rPr>
              <a:t>result = AG</a:t>
            </a:r>
            <a:endParaRPr lang="en-US" altLang="en-US" sz="2400">
              <a:sym typeface="MS LineDraw" pitchFamily="49" charset="2"/>
            </a:endParaRP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>
                <a:sym typeface="MS LineDraw" pitchFamily="49" charset="2"/>
              </a:rPr>
              <a:t>2.	</a:t>
            </a:r>
            <a:r>
              <a:rPr lang="en-US" altLang="en-US" sz="2400" i="1">
                <a:sym typeface="MS LineDraw" pitchFamily="49" charset="2"/>
              </a:rPr>
              <a:t>result = ABCG	(A </a:t>
            </a:r>
            <a:r>
              <a:rPr lang="en-US" altLang="en-US" sz="2400">
                <a:sym typeface="Symbol" panose="05050102010706020507" pitchFamily="18" charset="2"/>
              </a:rPr>
              <a:t></a:t>
            </a:r>
            <a:r>
              <a:rPr lang="en-US" altLang="en-US" sz="2400">
                <a:sym typeface="Monotype Sorts" pitchFamily="2" charset="2"/>
              </a:rPr>
              <a:t> </a:t>
            </a:r>
            <a:r>
              <a:rPr lang="en-US" altLang="en-US" sz="2400" i="1">
                <a:sym typeface="Monotype Sorts" pitchFamily="2" charset="2"/>
              </a:rPr>
              <a:t>C </a:t>
            </a:r>
            <a:r>
              <a:rPr lang="en-US" altLang="en-US" sz="2400">
                <a:sym typeface="Monotype Sorts" pitchFamily="2" charset="2"/>
              </a:rPr>
              <a:t>and </a:t>
            </a:r>
            <a:r>
              <a:rPr lang="en-US" altLang="en-US" sz="2400" i="1">
                <a:sym typeface="Monotype Sorts" pitchFamily="2" charset="2"/>
              </a:rPr>
              <a:t>A </a:t>
            </a:r>
            <a:r>
              <a:rPr lang="en-US" altLang="en-US" sz="2400">
                <a:sym typeface="Symbol" panose="05050102010706020507" pitchFamily="18" charset="2"/>
              </a:rPr>
              <a:t></a:t>
            </a:r>
            <a:r>
              <a:rPr lang="en-US" altLang="en-US" sz="2400" i="1">
                <a:sym typeface="Symbol" panose="05050102010706020507" pitchFamily="18" charset="2"/>
              </a:rPr>
              <a:t> B)</a:t>
            </a:r>
            <a:endParaRPr lang="en-US" altLang="en-US" sz="2400">
              <a:sym typeface="Symbol" panose="05050102010706020507" pitchFamily="18" charset="2"/>
            </a:endParaRP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3.	</a:t>
            </a:r>
            <a:r>
              <a:rPr lang="en-US" altLang="en-US" sz="2400" i="1">
                <a:sym typeface="MS LineDraw" pitchFamily="49" charset="2"/>
              </a:rPr>
              <a:t>result = ABCG</a:t>
            </a:r>
            <a:r>
              <a:rPr lang="en-US" altLang="en-US" sz="2400" i="1">
                <a:sym typeface="Monotype Sorts" pitchFamily="2" charset="2"/>
              </a:rPr>
              <a:t>H	(CG </a:t>
            </a:r>
            <a:r>
              <a:rPr lang="en-US" altLang="en-US" sz="2400">
                <a:sym typeface="Symbol" panose="05050102010706020507" pitchFamily="18" charset="2"/>
              </a:rPr>
              <a:t></a:t>
            </a:r>
            <a:r>
              <a:rPr lang="en-US" altLang="en-US" sz="2400">
                <a:sym typeface="Monotype Sorts" pitchFamily="2" charset="2"/>
              </a:rPr>
              <a:t> </a:t>
            </a:r>
            <a:r>
              <a:rPr lang="en-US" altLang="en-US" sz="2400" i="1">
                <a:sym typeface="Monotype Sorts" pitchFamily="2" charset="2"/>
              </a:rPr>
              <a:t>H</a:t>
            </a:r>
            <a:r>
              <a:rPr lang="en-US" altLang="en-US" sz="2400">
                <a:sym typeface="Monotype Sorts" pitchFamily="2" charset="2"/>
              </a:rPr>
              <a:t> and </a:t>
            </a:r>
            <a:r>
              <a:rPr lang="en-US" altLang="en-US" sz="2400" i="1">
                <a:sym typeface="Monotype Sorts" pitchFamily="2" charset="2"/>
              </a:rPr>
              <a:t>CG </a:t>
            </a:r>
            <a:r>
              <a:rPr lang="en-US" altLang="en-US" sz="2400">
                <a:sym typeface="Symbol" panose="05050102010706020507" pitchFamily="18" charset="2"/>
              </a:rPr>
              <a:t> </a:t>
            </a:r>
            <a:r>
              <a:rPr lang="en-US" altLang="en-US" sz="2400" i="1">
                <a:sym typeface="Symbol" panose="05050102010706020507" pitchFamily="18" charset="2"/>
              </a:rPr>
              <a:t>AGBC)</a:t>
            </a: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None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4.	</a:t>
            </a:r>
            <a:r>
              <a:rPr lang="en-US" altLang="en-US" sz="2400" i="1">
                <a:sym typeface="MS LineDraw" pitchFamily="49" charset="2"/>
              </a:rPr>
              <a:t>result = ABCG</a:t>
            </a:r>
            <a:r>
              <a:rPr lang="en-US" altLang="en-US" sz="2400" i="1">
                <a:sym typeface="Monotype Sorts" pitchFamily="2" charset="2"/>
              </a:rPr>
              <a:t>HI	(CG </a:t>
            </a:r>
            <a:r>
              <a:rPr lang="en-US" altLang="en-US" sz="2400">
                <a:sym typeface="Symbol" panose="05050102010706020507" pitchFamily="18" charset="2"/>
              </a:rPr>
              <a:t></a:t>
            </a:r>
            <a:r>
              <a:rPr lang="en-US" altLang="en-US" sz="2400">
                <a:sym typeface="Monotype Sorts" pitchFamily="2" charset="2"/>
              </a:rPr>
              <a:t> </a:t>
            </a:r>
            <a:r>
              <a:rPr lang="en-US" altLang="en-US" sz="2400" i="1">
                <a:sym typeface="Monotype Sorts" pitchFamily="2" charset="2"/>
              </a:rPr>
              <a:t>I</a:t>
            </a:r>
            <a:r>
              <a:rPr lang="en-US" altLang="en-US" sz="2400">
                <a:sym typeface="Monotype Sorts" pitchFamily="2" charset="2"/>
              </a:rPr>
              <a:t> and </a:t>
            </a:r>
            <a:r>
              <a:rPr lang="en-US" altLang="en-US" sz="2400" i="1">
                <a:sym typeface="Monotype Sorts" pitchFamily="2" charset="2"/>
              </a:rPr>
              <a:t>CG </a:t>
            </a:r>
            <a:r>
              <a:rPr lang="en-US" altLang="en-US" sz="2400">
                <a:sym typeface="Symbol" panose="05050102010706020507" pitchFamily="18" charset="2"/>
              </a:rPr>
              <a:t> </a:t>
            </a:r>
            <a:r>
              <a:rPr lang="en-US" altLang="en-US" sz="2400" i="1">
                <a:sym typeface="Symbol" panose="05050102010706020507" pitchFamily="18" charset="2"/>
              </a:rPr>
              <a:t>AGBCH)</a:t>
            </a:r>
          </a:p>
          <a:p>
            <a:pPr>
              <a:lnSpc>
                <a:spcPct val="90000"/>
              </a:lnSpc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800">
                <a:sym typeface="Symbol" panose="05050102010706020507" pitchFamily="18" charset="2"/>
              </a:rPr>
              <a:t>Is </a:t>
            </a:r>
            <a:r>
              <a:rPr lang="en-US" altLang="en-US" sz="2800" i="1">
                <a:sym typeface="Symbol" panose="05050102010706020507" pitchFamily="18" charset="2"/>
              </a:rPr>
              <a:t>AG</a:t>
            </a:r>
            <a:r>
              <a:rPr lang="en-US" altLang="en-US" sz="2800">
                <a:sym typeface="Symbol" panose="05050102010706020507" pitchFamily="18" charset="2"/>
              </a:rPr>
              <a:t> a candidate key?  </a:t>
            </a: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>
                <a:sym typeface="Symbol" panose="05050102010706020507" pitchFamily="18" charset="2"/>
              </a:rPr>
              <a:t>Is AG a super key?</a:t>
            </a:r>
          </a:p>
          <a:p>
            <a:pPr marL="1163638" lvl="2" indent="-304800">
              <a:lnSpc>
                <a:spcPct val="90000"/>
              </a:lnSpc>
              <a:buFont typeface="Monotype Sorts" pitchFamily="2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>
                <a:sym typeface="Symbol" panose="05050102010706020507" pitchFamily="18" charset="2"/>
              </a:rPr>
              <a:t>Does </a:t>
            </a:r>
            <a:r>
              <a:rPr lang="en-US" altLang="en-US" i="1">
                <a:sym typeface="Symbol" panose="05050102010706020507" pitchFamily="18" charset="2"/>
              </a:rPr>
              <a:t>AG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>
                <a:sym typeface="Monotype Sorts" pitchFamily="2" charset="2"/>
              </a:rPr>
              <a:t> </a:t>
            </a:r>
            <a:r>
              <a:rPr lang="en-US" altLang="en-US" i="1">
                <a:sym typeface="Monotype Sorts" pitchFamily="2" charset="2"/>
              </a:rPr>
              <a:t>R? == </a:t>
            </a:r>
            <a:r>
              <a:rPr lang="en-US" altLang="en-US">
                <a:sym typeface="Monotype Sorts" pitchFamily="2" charset="2"/>
              </a:rPr>
              <a:t>Is (AG)</a:t>
            </a:r>
            <a:r>
              <a:rPr lang="en-US" altLang="en-US" sz="3200" baseline="30000">
                <a:sym typeface="Monotype Sorts" pitchFamily="2" charset="2"/>
              </a:rPr>
              <a:t>+ </a:t>
            </a:r>
            <a:r>
              <a:rPr lang="en-US" altLang="en-US">
                <a:sym typeface="Symbol" panose="05050102010706020507" pitchFamily="18" charset="2"/>
              </a:rPr>
              <a:t> R</a:t>
            </a:r>
            <a:endParaRPr lang="en-US" altLang="en-US" i="1">
              <a:sym typeface="Monotype Sorts" pitchFamily="2" charset="2"/>
            </a:endParaRPr>
          </a:p>
          <a:p>
            <a:pPr marL="762000" lvl="1" indent="-304800">
              <a:lnSpc>
                <a:spcPct val="90000"/>
              </a:lnSpc>
              <a:buFont typeface="Monotype Sorts" pitchFamily="2" charset="2"/>
              <a:buAutoNum type="arabicPeriod" startAt="2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 sz="2400">
                <a:sym typeface="Monotype Sorts" pitchFamily="2" charset="2"/>
              </a:rPr>
              <a:t>Is any subset of AG a superkey?</a:t>
            </a:r>
          </a:p>
          <a:p>
            <a:pPr marL="1163638" lvl="2" indent="-304800">
              <a:lnSpc>
                <a:spcPct val="90000"/>
              </a:lnSpc>
              <a:buFont typeface="Monotype Sorts" pitchFamily="2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>
                <a:sym typeface="Monotype Sorts" pitchFamily="2" charset="2"/>
              </a:rPr>
              <a:t>Does </a:t>
            </a:r>
            <a:r>
              <a:rPr lang="en-US" altLang="en-US" i="1">
                <a:sym typeface="Monotype Sorts" pitchFamily="2" charset="2"/>
              </a:rPr>
              <a:t>A</a:t>
            </a:r>
            <a:r>
              <a:rPr lang="en-US" altLang="en-US">
                <a:sym typeface="Monotype Sorts" pitchFamily="2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>
                <a:sym typeface="Monotype Sorts" pitchFamily="2" charset="2"/>
              </a:rPr>
              <a:t> </a:t>
            </a:r>
            <a:r>
              <a:rPr lang="en-US" altLang="en-US" i="1">
                <a:sym typeface="Monotype Sorts" pitchFamily="2" charset="2"/>
              </a:rPr>
              <a:t>R</a:t>
            </a:r>
            <a:r>
              <a:rPr lang="en-US" altLang="en-US">
                <a:sym typeface="Monotype Sorts" pitchFamily="2" charset="2"/>
              </a:rPr>
              <a:t>? </a:t>
            </a:r>
            <a:r>
              <a:rPr lang="en-US" altLang="en-US" i="1">
                <a:sym typeface="Monotype Sorts" pitchFamily="2" charset="2"/>
              </a:rPr>
              <a:t>== </a:t>
            </a:r>
            <a:r>
              <a:rPr lang="en-US" altLang="en-US">
                <a:sym typeface="Monotype Sorts" pitchFamily="2" charset="2"/>
              </a:rPr>
              <a:t>Is (A)</a:t>
            </a:r>
            <a:r>
              <a:rPr lang="en-US" altLang="en-US" sz="3200" baseline="30000">
                <a:sym typeface="Monotype Sorts" pitchFamily="2" charset="2"/>
              </a:rPr>
              <a:t>+ </a:t>
            </a:r>
            <a:r>
              <a:rPr lang="en-US" altLang="en-US">
                <a:sym typeface="Symbol" panose="05050102010706020507" pitchFamily="18" charset="2"/>
              </a:rPr>
              <a:t> R</a:t>
            </a:r>
            <a:endParaRPr lang="en-US" altLang="en-US">
              <a:sym typeface="Monotype Sorts" pitchFamily="2" charset="2"/>
            </a:endParaRPr>
          </a:p>
          <a:p>
            <a:pPr marL="1163638" lvl="2" indent="-304800">
              <a:lnSpc>
                <a:spcPct val="90000"/>
              </a:lnSpc>
              <a:buFont typeface="Monotype Sorts" pitchFamily="2" charset="2"/>
              <a:buAutoNum type="arabicPeriod"/>
              <a:tabLst>
                <a:tab pos="803275" algn="l"/>
                <a:tab pos="2633663" algn="l"/>
                <a:tab pos="3140075" algn="l"/>
              </a:tabLst>
            </a:pPr>
            <a:r>
              <a:rPr lang="en-US" altLang="en-US">
                <a:sym typeface="Monotype Sorts" pitchFamily="2" charset="2"/>
              </a:rPr>
              <a:t>Does </a:t>
            </a:r>
            <a:r>
              <a:rPr lang="en-US" altLang="en-US" i="1">
                <a:sym typeface="Monotype Sorts" pitchFamily="2" charset="2"/>
              </a:rPr>
              <a:t>G</a:t>
            </a:r>
            <a:r>
              <a:rPr lang="en-US" altLang="en-US">
                <a:sym typeface="Monotype Sorts" pitchFamily="2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</a:t>
            </a:r>
            <a:r>
              <a:rPr lang="en-US" altLang="en-US">
                <a:sym typeface="Monotype Sorts" pitchFamily="2" charset="2"/>
              </a:rPr>
              <a:t> </a:t>
            </a:r>
            <a:r>
              <a:rPr lang="en-US" altLang="en-US" i="1">
                <a:sym typeface="Monotype Sorts" pitchFamily="2" charset="2"/>
              </a:rPr>
              <a:t>R</a:t>
            </a:r>
            <a:r>
              <a:rPr lang="en-US" altLang="en-US">
                <a:sym typeface="Monotype Sorts" pitchFamily="2" charset="2"/>
              </a:rPr>
              <a:t>? == Is (G)</a:t>
            </a:r>
            <a:r>
              <a:rPr lang="en-US" altLang="en-US" sz="3200" baseline="30000">
                <a:sym typeface="Monotype Sorts" pitchFamily="2" charset="2"/>
              </a:rPr>
              <a:t>+ </a:t>
            </a:r>
            <a:r>
              <a:rPr lang="en-US" altLang="en-US">
                <a:sym typeface="Symbol" panose="05050102010706020507" pitchFamily="18" charset="2"/>
              </a:rPr>
              <a:t> 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 bldLvl="2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59DEF7C4-EA11-4936-A039-539A77EFD4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3600" y="3810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Closure of Functional Dependencies (Cont.)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07C59D39-834F-4292-AD89-9E470023E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76288"/>
            <a:ext cx="9144000" cy="5903912"/>
          </a:xfrm>
        </p:spPr>
        <p:txBody>
          <a:bodyPr/>
          <a:lstStyle/>
          <a:p>
            <a:r>
              <a:rPr lang="en-US" altLang="en-US" sz="2800"/>
              <a:t>relational scheme R with attributes A,B,C,D,F and the FDs </a:t>
            </a:r>
          </a:p>
          <a:p>
            <a:r>
              <a:rPr lang="en-US" altLang="en-US" sz="2800"/>
              <a:t>A → BC,   B → E,   CD → EF </a:t>
            </a:r>
          </a:p>
          <a:p>
            <a:r>
              <a:rPr lang="en-US" altLang="en-US" sz="2400"/>
              <a:t>Prove that functional dependency AD → F holds in R.</a:t>
            </a:r>
          </a:p>
          <a:p>
            <a:r>
              <a:rPr lang="en-US" altLang="en-US" sz="2400"/>
              <a:t>Compute the closure of AD</a:t>
            </a:r>
          </a:p>
          <a:p>
            <a:r>
              <a:rPr lang="en-US" altLang="en-US" sz="2400" b="1">
                <a:solidFill>
                  <a:srgbClr val="FF0000"/>
                </a:solidFill>
              </a:rPr>
              <a:t>(AD)</a:t>
            </a:r>
            <a:r>
              <a:rPr lang="en-US" altLang="en-US" sz="2400" b="1" baseline="30000">
                <a:solidFill>
                  <a:srgbClr val="FF0000"/>
                </a:solidFill>
              </a:rPr>
              <a:t>+</a:t>
            </a:r>
            <a:r>
              <a:rPr lang="en-US" altLang="en-US" sz="2400" b="1">
                <a:solidFill>
                  <a:srgbClr val="FF0000"/>
                </a:solidFill>
              </a:rPr>
              <a:t> = ADBCEF</a:t>
            </a:r>
          </a:p>
          <a:p>
            <a:pPr lvl="1"/>
            <a:r>
              <a:rPr lang="en-US" altLang="en-US" sz="3200"/>
              <a:t>Hence AD → E is true as the closure contains E.</a:t>
            </a:r>
            <a:endParaRPr lang="en-US" altLang="en-US" sz="3200">
              <a:sym typeface="Greek Symbols" pitchFamily="18" charset="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026">
            <a:extLst>
              <a:ext uri="{FF2B5EF4-FFF2-40B4-BE49-F238E27FC236}">
                <a16:creationId xmlns:a16="http://schemas.microsoft.com/office/drawing/2014/main" id="{6E17FF8B-A9FC-4763-A459-8F0BFB3308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016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/>
              <a:t>Uses of Attribute Closure</a:t>
            </a:r>
          </a:p>
        </p:txBody>
      </p:sp>
      <p:sp>
        <p:nvSpPr>
          <p:cNvPr id="152579" name="Rectangle 1027">
            <a:extLst>
              <a:ext uri="{FF2B5EF4-FFF2-40B4-BE49-F238E27FC236}">
                <a16:creationId xmlns:a16="http://schemas.microsoft.com/office/drawing/2014/main" id="{3B3D9F88-B66F-4198-9D33-86FBE61939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8113" y="850900"/>
            <a:ext cx="8820150" cy="3949700"/>
          </a:xfrm>
        </p:spPr>
        <p:txBody>
          <a:bodyPr/>
          <a:lstStyle/>
          <a:p>
            <a:r>
              <a:rPr lang="en-US" altLang="en-US" sz="3200">
                <a:sym typeface="Symbol" panose="05050102010706020507" pitchFamily="18" charset="2"/>
              </a:rPr>
              <a:t>Testing functional dependencies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To check if a functional dependency </a:t>
            </a:r>
            <a:r>
              <a:rPr lang="en-US" altLang="en-US" b="1">
                <a:sym typeface="Symbol" panose="05050102010706020507" pitchFamily="18" charset="2"/>
              </a:rPr>
              <a:t>   holds </a:t>
            </a:r>
            <a:r>
              <a:rPr lang="en-US" altLang="en-US">
                <a:sym typeface="Symbol" panose="05050102010706020507" pitchFamily="18" charset="2"/>
              </a:rPr>
              <a:t>(or, in other words, is in </a:t>
            </a:r>
            <a:r>
              <a:rPr lang="en-US" altLang="en-US" i="1">
                <a:sym typeface="Symbol" panose="05050102010706020507" pitchFamily="18" charset="2"/>
              </a:rPr>
              <a:t>F</a:t>
            </a:r>
            <a:r>
              <a:rPr lang="en-US" altLang="en-US" sz="3600" baseline="30000">
                <a:sym typeface="Symbol" panose="05050102010706020507" pitchFamily="18" charset="2"/>
              </a:rPr>
              <a:t>+</a:t>
            </a:r>
            <a:r>
              <a:rPr lang="en-US" altLang="en-US">
                <a:sym typeface="Symbol" panose="05050102010706020507" pitchFamily="18" charset="2"/>
              </a:rPr>
              <a:t>), just check </a:t>
            </a:r>
            <a:r>
              <a:rPr lang="en-US" altLang="en-US" b="1">
                <a:sym typeface="Symbol" panose="05050102010706020507" pitchFamily="18" charset="2"/>
              </a:rPr>
              <a:t>if   </a:t>
            </a:r>
            <a:r>
              <a:rPr lang="en-US" altLang="en-US" sz="3200" b="1" baseline="30000">
                <a:sym typeface="Symbol" panose="05050102010706020507" pitchFamily="18" charset="2"/>
              </a:rPr>
              <a:t>+</a:t>
            </a:r>
            <a:r>
              <a:rPr lang="en-US" altLang="en-US" b="1">
                <a:sym typeface="Symbol" panose="05050102010706020507" pitchFamily="18" charset="2"/>
              </a:rPr>
              <a:t>. 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That is, we compute </a:t>
            </a:r>
            <a:r>
              <a:rPr lang="en-US" altLang="en-US" sz="3200" baseline="30000">
                <a:sym typeface="Symbol" panose="05050102010706020507" pitchFamily="18" charset="2"/>
              </a:rPr>
              <a:t>+</a:t>
            </a:r>
            <a:r>
              <a:rPr lang="en-US" altLang="en-US" baseline="30000"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by using attribute closure, and then check if it contains . 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Is a simple and cheap test, and very useful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026">
            <a:extLst>
              <a:ext uri="{FF2B5EF4-FFF2-40B4-BE49-F238E27FC236}">
                <a16:creationId xmlns:a16="http://schemas.microsoft.com/office/drawing/2014/main" id="{3D7D6CDB-ABC8-4B2E-81CD-14BEE2E76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01613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/>
              <a:t>Uses of Attribute Closure</a:t>
            </a:r>
          </a:p>
        </p:txBody>
      </p:sp>
      <p:sp>
        <p:nvSpPr>
          <p:cNvPr id="152579" name="Rectangle 1027">
            <a:extLst>
              <a:ext uri="{FF2B5EF4-FFF2-40B4-BE49-F238E27FC236}">
                <a16:creationId xmlns:a16="http://schemas.microsoft.com/office/drawing/2014/main" id="{89CB2E2F-8925-43D3-BFD1-A6E02ECCEDA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8113" y="850900"/>
            <a:ext cx="8820150" cy="4071938"/>
          </a:xfrm>
        </p:spPr>
        <p:txBody>
          <a:bodyPr/>
          <a:lstStyle/>
          <a:p>
            <a:r>
              <a:rPr lang="en-US" altLang="en-US" sz="3200">
                <a:sym typeface="Symbol" panose="05050102010706020507" pitchFamily="18" charset="2"/>
              </a:rPr>
              <a:t>Computing closure of F</a:t>
            </a:r>
          </a:p>
          <a:p>
            <a:pPr lvl="1"/>
            <a:r>
              <a:rPr lang="en-US" altLang="en-US" sz="3200">
                <a:sym typeface="Symbol" panose="05050102010706020507" pitchFamily="18" charset="2"/>
              </a:rPr>
              <a:t>For each </a:t>
            </a:r>
            <a:r>
              <a:rPr lang="en-US" altLang="en-US" sz="3200" b="1">
                <a:sym typeface="Symbol" panose="05050102010706020507" pitchFamily="18" charset="2"/>
              </a:rPr>
              <a:t>  </a:t>
            </a:r>
            <a:r>
              <a:rPr lang="en-US" altLang="en-US" sz="3200" b="1" i="1">
                <a:sym typeface="Symbol" panose="05050102010706020507" pitchFamily="18" charset="2"/>
              </a:rPr>
              <a:t>R, </a:t>
            </a:r>
          </a:p>
          <a:p>
            <a:pPr lvl="1"/>
            <a:r>
              <a:rPr lang="en-US" altLang="en-US" sz="3200">
                <a:sym typeface="Symbol" panose="05050102010706020507" pitchFamily="18" charset="2"/>
              </a:rPr>
              <a:t>we find the closure</a:t>
            </a:r>
            <a:r>
              <a:rPr lang="en-US" altLang="en-US" sz="3200" b="1">
                <a:sym typeface="Symbol" panose="05050102010706020507" pitchFamily="18" charset="2"/>
              </a:rPr>
              <a:t> </a:t>
            </a:r>
            <a:r>
              <a:rPr lang="en-US" altLang="en-US" sz="3600" b="1" baseline="30000">
                <a:sym typeface="Symbol" panose="05050102010706020507" pitchFamily="18" charset="2"/>
              </a:rPr>
              <a:t>+</a:t>
            </a:r>
            <a:r>
              <a:rPr lang="en-US" altLang="en-US" sz="3200" b="1">
                <a:sym typeface="Symbol" panose="05050102010706020507" pitchFamily="18" charset="2"/>
              </a:rPr>
              <a:t>, </a:t>
            </a:r>
          </a:p>
          <a:p>
            <a:pPr lvl="2"/>
            <a:r>
              <a:rPr lang="en-US" altLang="en-US" sz="2800" b="1">
                <a:solidFill>
                  <a:srgbClr val="FF0000"/>
                </a:solidFill>
                <a:sym typeface="Symbol" panose="05050102010706020507" pitchFamily="18" charset="2"/>
              </a:rPr>
              <a:t>and for each </a:t>
            </a:r>
            <a:r>
              <a:rPr lang="en-US" altLang="en-US" sz="2800" b="1" i="1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800" b="1">
                <a:solidFill>
                  <a:srgbClr val="FF0000"/>
                </a:solidFill>
                <a:sym typeface="Symbol" panose="05050102010706020507" pitchFamily="18" charset="2"/>
              </a:rPr>
              <a:t>  </a:t>
            </a:r>
            <a:r>
              <a:rPr lang="en-US" altLang="en-US" sz="3200" b="1" baseline="300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800" b="1">
                <a:solidFill>
                  <a:srgbClr val="FF0000"/>
                </a:solidFill>
                <a:sym typeface="Symbol" panose="05050102010706020507" pitchFamily="18" charset="2"/>
              </a:rPr>
              <a:t>,</a:t>
            </a:r>
          </a:p>
          <a:p>
            <a:pPr lvl="2"/>
            <a:r>
              <a:rPr lang="en-US" altLang="en-US" sz="2800" b="1">
                <a:sym typeface="Symbol" panose="05050102010706020507" pitchFamily="18" charset="2"/>
              </a:rPr>
              <a:t> </a:t>
            </a:r>
            <a:r>
              <a:rPr lang="en-US" altLang="en-US" sz="2800">
                <a:sym typeface="Symbol" panose="05050102010706020507" pitchFamily="18" charset="2"/>
              </a:rPr>
              <a:t>we output a functional dependency </a:t>
            </a:r>
            <a:r>
              <a:rPr lang="en-US" altLang="en-US" sz="2800" b="1">
                <a:sym typeface="Symbol" panose="05050102010706020507" pitchFamily="18" charset="2"/>
              </a:rPr>
              <a:t>  </a:t>
            </a:r>
            <a:r>
              <a:rPr lang="en-US" altLang="en-US" sz="2800" b="1" i="1">
                <a:sym typeface="Symbol" panose="05050102010706020507" pitchFamily="18" charset="2"/>
              </a:rPr>
              <a:t>S.</a:t>
            </a:r>
            <a:endParaRPr lang="en-US" altLang="en-US" sz="28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153904D5-867B-41CE-85B0-F6519C922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Canonical Cover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C588CE14-89E9-4D23-8410-1C592F3477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Sets of functional dependencies may have </a:t>
            </a:r>
            <a:r>
              <a:rPr lang="en-US" altLang="en-US" sz="2400" b="1" dirty="0"/>
              <a:t>redundant dependencies </a:t>
            </a:r>
            <a:r>
              <a:rPr lang="en-US" altLang="en-US" sz="2400" dirty="0"/>
              <a:t>that can be inferred from the others</a:t>
            </a:r>
          </a:p>
          <a:p>
            <a:pPr lvl="1"/>
            <a:r>
              <a:rPr lang="en-US" altLang="en-US" sz="2000" dirty="0" err="1"/>
              <a:t>Eg</a:t>
            </a:r>
            <a:r>
              <a:rPr lang="en-US" altLang="en-US" sz="2000" dirty="0"/>
              <a:t>:  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C is redundant in:   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B,  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C,   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C}</a:t>
            </a:r>
          </a:p>
          <a:p>
            <a:pPr lvl="1"/>
            <a:r>
              <a:rPr lang="en-US" altLang="en-US" sz="2000" dirty="0"/>
              <a:t>Parts of a functional dependency may be redundant</a:t>
            </a:r>
          </a:p>
          <a:p>
            <a:pPr lvl="2"/>
            <a:r>
              <a:rPr lang="en-US" altLang="en-US" sz="2000" dirty="0"/>
              <a:t>E.g. on RHS:    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B,  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C,   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CD}  can be simplified to </a:t>
            </a:r>
            <a:br>
              <a:rPr lang="en-US" altLang="en-US" sz="2000" dirty="0"/>
            </a:br>
            <a:r>
              <a:rPr lang="en-US" altLang="en-US" sz="2000" dirty="0"/>
              <a:t>                         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B,  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C, </a:t>
            </a:r>
            <a:r>
              <a:rPr lang="en-US" altLang="en-US" sz="2000" b="1" dirty="0"/>
              <a:t>????</a:t>
            </a:r>
            <a:r>
              <a:rPr lang="en-US" altLang="en-US" sz="2000" dirty="0"/>
              <a:t> } </a:t>
            </a:r>
          </a:p>
          <a:p>
            <a:pPr lvl="2"/>
            <a:r>
              <a:rPr lang="en-US" altLang="en-US" sz="2000" dirty="0"/>
              <a:t>E.g. on LHS:    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B,  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C,   AC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D}  can be simplified to </a:t>
            </a:r>
            <a:br>
              <a:rPr lang="en-US" altLang="en-US" sz="2000" dirty="0"/>
            </a:br>
            <a:r>
              <a:rPr lang="en-US" altLang="en-US" sz="2000" dirty="0"/>
              <a:t>                         {A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B,   B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C, </a:t>
            </a:r>
            <a:r>
              <a:rPr lang="en-US" altLang="en-US" sz="2000" b="1" dirty="0"/>
              <a:t>????</a:t>
            </a:r>
            <a:r>
              <a:rPr lang="en-US" altLang="en-US" sz="2000" dirty="0"/>
              <a:t> } </a:t>
            </a:r>
          </a:p>
          <a:p>
            <a:r>
              <a:rPr lang="en-US" altLang="en-US" sz="2400" dirty="0"/>
              <a:t>Intuitively, a canonical cover of F is a “</a:t>
            </a:r>
            <a:r>
              <a:rPr lang="en-US" altLang="en-US" sz="2400" b="1" dirty="0"/>
              <a:t>minimal” set of functional </a:t>
            </a:r>
            <a:r>
              <a:rPr lang="en-US" altLang="en-US" sz="2400" dirty="0"/>
              <a:t>dependencies equivalent to F, having no redundant dependencies or redundant parts of dependencies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153904D5-867B-41CE-85B0-F6519C922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Canonical Cover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C588CE14-89E9-4D23-8410-1C592F3477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Sets of functional dependencies may have </a:t>
            </a:r>
            <a:r>
              <a:rPr lang="en-US" altLang="en-US" sz="2400" b="1"/>
              <a:t>redundant dependencies </a:t>
            </a:r>
            <a:r>
              <a:rPr lang="en-US" altLang="en-US" sz="2400"/>
              <a:t>that can be inferred from the others</a:t>
            </a:r>
          </a:p>
          <a:p>
            <a:pPr lvl="1"/>
            <a:r>
              <a:rPr lang="en-US" altLang="en-US" sz="2000"/>
              <a:t>Eg:  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C is redundant in:   {A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B,   B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C,   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C}</a:t>
            </a:r>
          </a:p>
          <a:p>
            <a:pPr lvl="1"/>
            <a:r>
              <a:rPr lang="en-US" altLang="en-US" sz="2000"/>
              <a:t>Parts of a functional dependency may be redundant</a:t>
            </a:r>
          </a:p>
          <a:p>
            <a:pPr lvl="2"/>
            <a:r>
              <a:rPr lang="en-US" altLang="en-US" sz="2000"/>
              <a:t>E.g. on RHS:    {A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B,   B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C,   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CD}  can be simplified to </a:t>
            </a:r>
            <a:br>
              <a:rPr lang="en-US" altLang="en-US" sz="2000"/>
            </a:br>
            <a:r>
              <a:rPr lang="en-US" altLang="en-US" sz="2000"/>
              <a:t>                         {A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B,   B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C,   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D} </a:t>
            </a:r>
          </a:p>
          <a:p>
            <a:pPr lvl="2"/>
            <a:r>
              <a:rPr lang="en-US" altLang="en-US" sz="2000"/>
              <a:t>E.g. on LHS:    {A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B,   B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C,   AC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D}  can be simplified to </a:t>
            </a:r>
            <a:br>
              <a:rPr lang="en-US" altLang="en-US" sz="2000"/>
            </a:br>
            <a:r>
              <a:rPr lang="en-US" altLang="en-US" sz="2000"/>
              <a:t>                         {A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B,   B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C,   A </a:t>
            </a:r>
            <a:r>
              <a:rPr lang="en-US" altLang="en-US" sz="2000">
                <a:sym typeface="Symbol" panose="05050102010706020507" pitchFamily="18" charset="2"/>
              </a:rPr>
              <a:t></a:t>
            </a:r>
            <a:r>
              <a:rPr lang="en-US" altLang="en-US" sz="2000"/>
              <a:t> D} </a:t>
            </a:r>
          </a:p>
          <a:p>
            <a:r>
              <a:rPr lang="en-US" altLang="en-US" sz="2400"/>
              <a:t>Intuitively, a canonical cover of F is a “</a:t>
            </a:r>
            <a:r>
              <a:rPr lang="en-US" altLang="en-US" sz="2400" b="1"/>
              <a:t>minimal” set of functional </a:t>
            </a:r>
            <a:r>
              <a:rPr lang="en-US" altLang="en-US" sz="2400"/>
              <a:t>dependencies equivalent to F, having no redundant dependencies or redundant parts of dependencies </a:t>
            </a:r>
          </a:p>
        </p:txBody>
      </p:sp>
    </p:spTree>
    <p:extLst>
      <p:ext uri="{BB962C8B-B14F-4D97-AF65-F5344CB8AC3E}">
        <p14:creationId xmlns:p14="http://schemas.microsoft.com/office/powerpoint/2010/main" val="400499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04841-1BE4-4C42-899F-E7AB6AF6EA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875" y="9985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</a:rPr>
              <a:t> </a:t>
            </a:r>
            <a:endParaRPr lang="en-US" dirty="0"/>
          </a:p>
        </p:txBody>
      </p:sp>
      <p:graphicFrame>
        <p:nvGraphicFramePr>
          <p:cNvPr id="60419" name="Object 5">
            <a:extLst>
              <a:ext uri="{FF2B5EF4-FFF2-40B4-BE49-F238E27FC236}">
                <a16:creationId xmlns:a16="http://schemas.microsoft.com/office/drawing/2014/main" id="{D6BE2EFE-78D3-405C-9305-071A9D2375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313" y="1323975"/>
          <a:ext cx="8064500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743700" imgH="1733426" progId="Word.Document.12">
                  <p:embed/>
                </p:oleObj>
              </mc:Choice>
              <mc:Fallback>
                <p:oleObj name="Document" r:id="rId3" imgW="6743700" imgH="1733426" progId="Word.Documen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1323975"/>
                        <a:ext cx="8064500" cy="198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6">
            <a:extLst>
              <a:ext uri="{FF2B5EF4-FFF2-40B4-BE49-F238E27FC236}">
                <a16:creationId xmlns:a16="http://schemas.microsoft.com/office/drawing/2014/main" id="{C3D80821-CBB2-4D22-B6E5-9BE09AEF92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463" y="3333750"/>
          <a:ext cx="8332787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6014301" imgH="2193850" progId="Word.Document.12">
                  <p:embed/>
                </p:oleObj>
              </mc:Choice>
              <mc:Fallback>
                <p:oleObj name="Document" r:id="rId5" imgW="6014301" imgH="2193850" progId="Word.Document.1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3333750"/>
                        <a:ext cx="8332787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0421" name="Picture 3">
            <a:extLst>
              <a:ext uri="{FF2B5EF4-FFF2-40B4-BE49-F238E27FC236}">
                <a16:creationId xmlns:a16="http://schemas.microsoft.com/office/drawing/2014/main" id="{B764E1C3-8305-4FE5-B8ED-EEF75B49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2713"/>
            <a:ext cx="80772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2FBAA3-8F87-4BC6-B61A-C162F04EBF41}"/>
              </a:ext>
            </a:extLst>
          </p:cNvPr>
          <p:cNvSpPr/>
          <p:nvPr/>
        </p:nvSpPr>
        <p:spPr bwMode="auto">
          <a:xfrm>
            <a:off x="360218" y="4572000"/>
            <a:ext cx="8631381" cy="66501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5F591144-779B-466F-B23C-5557DC251B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990600"/>
            <a:ext cx="80772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Extraneous Attributes</a:t>
            </a:r>
          </a:p>
        </p:txBody>
      </p:sp>
      <p:sp>
        <p:nvSpPr>
          <p:cNvPr id="125955" name="TextBox 5">
            <a:extLst>
              <a:ext uri="{FF2B5EF4-FFF2-40B4-BE49-F238E27FC236}">
                <a16:creationId xmlns:a16="http://schemas.microsoft.com/office/drawing/2014/main" id="{CDA5FB5B-6B79-4D06-9A6C-C4EF9F860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2257425"/>
            <a:ext cx="77343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b="1" dirty="0"/>
              <a:t>An attribute </a:t>
            </a:r>
            <a:r>
              <a:rPr kumimoji="0" lang="en-US" altLang="en-US" sz="1800" dirty="0"/>
              <a:t>of a functional dependency is said to be </a:t>
            </a:r>
            <a:r>
              <a:rPr kumimoji="0" lang="en-US" altLang="en-US" sz="1800" b="1" dirty="0"/>
              <a:t>extraneous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/>
              <a:t>If we can </a:t>
            </a:r>
            <a:r>
              <a:rPr kumimoji="0" lang="en-US" altLang="en-US" sz="1800" b="1" dirty="0"/>
              <a:t>remove it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800" dirty="0"/>
              <a:t>without </a:t>
            </a:r>
            <a:r>
              <a:rPr kumimoji="0" lang="en-US" altLang="en-US" sz="1800" b="1" dirty="0">
                <a:solidFill>
                  <a:srgbClr val="FF0000"/>
                </a:solidFill>
              </a:rPr>
              <a:t>changing the </a:t>
            </a:r>
            <a:r>
              <a:rPr kumimoji="0" lang="en-US" altLang="en-US" sz="1800" b="1" i="1" dirty="0">
                <a:solidFill>
                  <a:srgbClr val="FF0000"/>
                </a:solidFill>
              </a:rPr>
              <a:t>closure of the set of functional dependencies</a:t>
            </a:r>
            <a:r>
              <a:rPr kumimoji="0" lang="en-US" altLang="en-US" sz="1800" dirty="0"/>
              <a:t>.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48A12B79-6045-464C-A960-23C5C8331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Extraneous Attributes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4DAF8878-18B0-4C52-A575-85FD4929C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4638" y="908050"/>
            <a:ext cx="8869362" cy="546417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800" dirty="0"/>
              <a:t>Consider a set </a:t>
            </a:r>
            <a:r>
              <a:rPr lang="en-US" altLang="en-US" sz="2800" i="1" dirty="0"/>
              <a:t>F</a:t>
            </a:r>
            <a:r>
              <a:rPr lang="en-US" altLang="en-US" sz="2800" dirty="0"/>
              <a:t> of functional dependencies and the functional dependency </a:t>
            </a:r>
            <a:r>
              <a:rPr lang="en-US" altLang="en-US" sz="2800" dirty="0">
                <a:sym typeface="Symbol" panose="05050102010706020507" pitchFamily="18" charset="2"/>
              </a:rPr>
              <a:t> 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dirty="0">
                <a:sym typeface="Symbol" panose="05050102010706020507" pitchFamily="18" charset="2"/>
              </a:rPr>
              <a:t> </a:t>
            </a:r>
            <a:r>
              <a:rPr lang="en-US" altLang="en-US" sz="2800" dirty="0">
                <a:sym typeface="Greek Symbols" pitchFamily="18" charset="2"/>
              </a:rPr>
              <a:t>in </a:t>
            </a:r>
            <a:r>
              <a:rPr lang="en-US" altLang="en-US" sz="2800" i="1" dirty="0">
                <a:sym typeface="Greek Symbols" pitchFamily="18" charset="2"/>
              </a:rPr>
              <a:t>F</a:t>
            </a:r>
            <a:r>
              <a:rPr lang="en-US" altLang="en-US" sz="2800" dirty="0">
                <a:sym typeface="Greek Symbols" pitchFamily="18" charset="2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>
                <a:sym typeface="Monotype Sorts" pitchFamily="2" charset="2"/>
              </a:rPr>
              <a:t>Attribute A is </a:t>
            </a:r>
            <a:r>
              <a:rPr lang="en-US" altLang="en-US" sz="2400" dirty="0">
                <a:solidFill>
                  <a:schemeClr val="tx2"/>
                </a:solidFill>
                <a:sym typeface="Monotype Sorts" pitchFamily="2" charset="2"/>
              </a:rPr>
              <a:t>extraneous </a:t>
            </a:r>
            <a:r>
              <a:rPr lang="en-US" altLang="en-US" sz="2400" dirty="0">
                <a:sym typeface="Monotype Sorts" pitchFamily="2" charset="2"/>
              </a:rPr>
              <a:t>in </a:t>
            </a:r>
            <a:r>
              <a:rPr lang="en-US" altLang="en-US" sz="2400" dirty="0">
                <a:sym typeface="Symbol" panose="05050102010706020507" pitchFamily="18" charset="2"/>
              </a:rPr>
              <a:t></a:t>
            </a:r>
            <a:r>
              <a:rPr lang="en-US" altLang="en-US" sz="2400" dirty="0">
                <a:sym typeface="Greek Symbols" pitchFamily="18" charset="2"/>
              </a:rPr>
              <a:t> if </a:t>
            </a:r>
            <a:r>
              <a:rPr lang="en-US" altLang="en-US" sz="2400" i="1" dirty="0">
                <a:sym typeface="Greek Symbols" pitchFamily="18" charset="2"/>
              </a:rPr>
              <a:t>A </a:t>
            </a:r>
            <a:r>
              <a:rPr lang="en-US" altLang="en-US" sz="2400" dirty="0">
                <a:sym typeface="Symbol" panose="05050102010706020507" pitchFamily="18" charset="2"/>
              </a:rPr>
              <a:t> </a:t>
            </a:r>
            <a:r>
              <a:rPr lang="en-US" altLang="en-US" sz="2400" dirty="0">
                <a:sym typeface="Greek Symbols" pitchFamily="18" charset="2"/>
              </a:rPr>
              <a:t> </a:t>
            </a:r>
            <a:br>
              <a:rPr lang="en-US" altLang="en-US" sz="2400" dirty="0">
                <a:sym typeface="Greek Symbols" pitchFamily="18" charset="2"/>
              </a:rPr>
            </a:br>
            <a:r>
              <a:rPr lang="en-US" altLang="en-US" sz="2400" dirty="0">
                <a:sym typeface="Greek Symbols" pitchFamily="18" charset="2"/>
              </a:rPr>
              <a:t>   and </a:t>
            </a:r>
            <a:r>
              <a:rPr lang="en-US" altLang="en-US" sz="2400" b="1" i="1" dirty="0">
                <a:sym typeface="Greek Symbols" pitchFamily="18" charset="2"/>
              </a:rPr>
              <a:t>F</a:t>
            </a:r>
            <a:r>
              <a:rPr lang="en-US" altLang="en-US" sz="2400" b="1" dirty="0">
                <a:sym typeface="Greek Symbols" pitchFamily="18" charset="2"/>
              </a:rPr>
              <a:t> logically implies (</a:t>
            </a:r>
            <a:r>
              <a:rPr lang="en-US" altLang="en-US" sz="2400" b="1" i="1" dirty="0">
                <a:sym typeface="Greek Symbols" pitchFamily="18" charset="2"/>
              </a:rPr>
              <a:t>F</a:t>
            </a:r>
            <a:r>
              <a:rPr lang="en-US" altLang="en-US" sz="2400" b="1" dirty="0">
                <a:sym typeface="Greek Symbols" pitchFamily="18" charset="2"/>
              </a:rPr>
              <a:t> – {</a:t>
            </a:r>
            <a:r>
              <a:rPr lang="en-US" altLang="en-US" sz="2400" b="1" dirty="0">
                <a:sym typeface="Symbol" panose="05050102010706020507" pitchFamily="18" charset="2"/>
              </a:rPr>
              <a:t>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dirty="0">
                <a:sym typeface="Greek Symbols" pitchFamily="18" charset="2"/>
              </a:rPr>
              <a:t>}) </a:t>
            </a:r>
            <a:r>
              <a:rPr lang="en-US" altLang="en-US" sz="2400" b="1" dirty="0">
                <a:sym typeface="Symbol" panose="05050102010706020507" pitchFamily="18" charset="2"/>
              </a:rPr>
              <a:t> {(</a:t>
            </a:r>
            <a:r>
              <a:rPr lang="en-US" altLang="en-US" sz="2400" b="1" dirty="0">
                <a:sym typeface="Greek Symbols" pitchFamily="18" charset="2"/>
              </a:rPr>
              <a:t>  – </a:t>
            </a:r>
            <a:r>
              <a:rPr lang="en-US" altLang="en-US" sz="2400" b="1" i="1" dirty="0">
                <a:sym typeface="Greek Symbols" pitchFamily="18" charset="2"/>
              </a:rPr>
              <a:t>A</a:t>
            </a:r>
            <a:r>
              <a:rPr lang="en-US" altLang="en-US" sz="2400" b="1" dirty="0">
                <a:sym typeface="Greek Symbols" pitchFamily="18" charset="2"/>
              </a:rPr>
              <a:t>)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dirty="0">
                <a:sym typeface="Greek Symbols" pitchFamily="18" charset="2"/>
              </a:rPr>
              <a:t>}.</a:t>
            </a:r>
          </a:p>
          <a:p>
            <a:pPr>
              <a:lnSpc>
                <a:spcPct val="90000"/>
              </a:lnSpc>
              <a:buClr>
                <a:srgbClr val="CC3300"/>
              </a:buClr>
              <a:defRPr/>
            </a:pPr>
            <a:endParaRPr lang="en-US" altLang="en-US" sz="24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Clr>
                <a:srgbClr val="CC3300"/>
              </a:buClr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Example</a:t>
            </a:r>
            <a:r>
              <a:rPr lang="en-US" altLang="en-US" sz="2400" dirty="0">
                <a:solidFill>
                  <a:srgbClr val="000000"/>
                </a:solidFill>
              </a:rPr>
              <a:t>: Given </a:t>
            </a:r>
            <a:r>
              <a:rPr lang="en-US" altLang="en-US" sz="2400" i="1" dirty="0">
                <a:solidFill>
                  <a:srgbClr val="000000"/>
                </a:solidFill>
              </a:rPr>
              <a:t>F</a:t>
            </a:r>
            <a:r>
              <a:rPr lang="en-US" altLang="en-US" sz="2400" dirty="0">
                <a:solidFill>
                  <a:srgbClr val="000000"/>
                </a:solidFill>
              </a:rPr>
              <a:t> = {</a:t>
            </a:r>
            <a:r>
              <a:rPr lang="en-US" altLang="en-US" sz="2400" i="1" dirty="0">
                <a:solidFill>
                  <a:srgbClr val="000000"/>
                </a:solidFill>
              </a:rPr>
              <a:t>A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C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i="1" dirty="0">
                <a:solidFill>
                  <a:srgbClr val="000000"/>
                </a:solidFill>
              </a:rPr>
              <a:t>AB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C</a:t>
            </a:r>
            <a:r>
              <a:rPr lang="en-US" altLang="en-US" sz="2400" dirty="0">
                <a:solidFill>
                  <a:srgbClr val="000000"/>
                </a:solidFill>
              </a:rPr>
              <a:t> }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b="1" i="1" dirty="0">
                <a:solidFill>
                  <a:srgbClr val="000000"/>
                </a:solidFill>
              </a:rPr>
              <a:t>B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is extraneous in </a:t>
            </a:r>
            <a:r>
              <a:rPr lang="en-US" altLang="en-US" sz="2000" b="1" i="1" dirty="0">
                <a:solidFill>
                  <a:srgbClr val="000000"/>
                </a:solidFill>
              </a:rPr>
              <a:t>AB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i="1" dirty="0">
                <a:solidFill>
                  <a:srgbClr val="000000"/>
                </a:solidFill>
              </a:rPr>
              <a:t> C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Because {</a:t>
            </a:r>
            <a:r>
              <a:rPr lang="en-US" altLang="en-US" sz="2000" i="1" dirty="0">
                <a:solidFill>
                  <a:srgbClr val="000000"/>
                </a:solidFill>
              </a:rPr>
              <a:t>A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C, AB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i="1" dirty="0">
                <a:solidFill>
                  <a:srgbClr val="000000"/>
                </a:solidFill>
              </a:rPr>
              <a:t> C</a:t>
            </a:r>
            <a:r>
              <a:rPr lang="en-US" altLang="en-US" sz="2000" dirty="0">
                <a:solidFill>
                  <a:srgbClr val="000000"/>
                </a:solidFill>
              </a:rPr>
              <a:t>} logically implies {</a:t>
            </a:r>
            <a:r>
              <a:rPr lang="en-US" altLang="en-US" sz="2000" i="1" dirty="0">
                <a:solidFill>
                  <a:srgbClr val="000000"/>
                </a:solidFill>
              </a:rPr>
              <a:t>A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C}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(I.e. the result of dropping </a:t>
            </a:r>
            <a:r>
              <a:rPr lang="en-US" altLang="en-US" sz="2000" i="1" dirty="0">
                <a:solidFill>
                  <a:srgbClr val="000000"/>
                </a:solidFill>
              </a:rPr>
              <a:t>B </a:t>
            </a:r>
            <a:r>
              <a:rPr lang="en-US" altLang="en-US" sz="2000" dirty="0">
                <a:solidFill>
                  <a:srgbClr val="000000"/>
                </a:solidFill>
              </a:rPr>
              <a:t>from </a:t>
            </a:r>
            <a:r>
              <a:rPr lang="en-US" altLang="en-US" sz="2000" i="1" dirty="0">
                <a:solidFill>
                  <a:srgbClr val="000000"/>
                </a:solidFill>
              </a:rPr>
              <a:t>AB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i="1" dirty="0">
                <a:solidFill>
                  <a:srgbClr val="000000"/>
                </a:solidFill>
              </a:rPr>
              <a:t> C</a:t>
            </a:r>
            <a:r>
              <a:rPr lang="en-US" altLang="en-US" sz="2000" dirty="0">
                <a:solidFill>
                  <a:srgbClr val="000000"/>
                </a:solidFill>
              </a:rPr>
              <a:t>).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 sz="2000" i="1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en-US" altLang="en-US" i="1" dirty="0">
              <a:sym typeface="Greek Symbols" pitchFamily="18" charset="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48A12B79-6045-464C-A960-23C5C8331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Extraneous Attributes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4DAF8878-18B0-4C52-A575-85FD4929C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4638" y="908050"/>
            <a:ext cx="8869362" cy="546417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800" dirty="0"/>
              <a:t>Consider a set </a:t>
            </a:r>
            <a:r>
              <a:rPr lang="en-US" altLang="en-US" sz="2800" i="1" dirty="0"/>
              <a:t>F</a:t>
            </a:r>
            <a:r>
              <a:rPr lang="en-US" altLang="en-US" sz="2800" dirty="0"/>
              <a:t> of functional dependencies and the functional dependency </a:t>
            </a:r>
            <a:r>
              <a:rPr lang="en-US" altLang="en-US" sz="2800" dirty="0">
                <a:sym typeface="Symbol" panose="05050102010706020507" pitchFamily="18" charset="2"/>
              </a:rPr>
              <a:t> 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dirty="0">
                <a:sym typeface="Symbol" panose="05050102010706020507" pitchFamily="18" charset="2"/>
              </a:rPr>
              <a:t> </a:t>
            </a:r>
            <a:r>
              <a:rPr lang="en-US" altLang="en-US" sz="2800" dirty="0">
                <a:sym typeface="Greek Symbols" pitchFamily="18" charset="2"/>
              </a:rPr>
              <a:t>in </a:t>
            </a:r>
            <a:r>
              <a:rPr lang="en-US" altLang="en-US" sz="2800" i="1" dirty="0">
                <a:sym typeface="Greek Symbols" pitchFamily="18" charset="2"/>
              </a:rPr>
              <a:t>F</a:t>
            </a:r>
            <a:r>
              <a:rPr lang="en-US" altLang="en-US" sz="2800" dirty="0">
                <a:sym typeface="Greek Symbols" pitchFamily="18" charset="2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>
                <a:sym typeface="Monotype Sorts" pitchFamily="2" charset="2"/>
              </a:rPr>
              <a:t>Attribute A is </a:t>
            </a:r>
            <a:r>
              <a:rPr lang="en-US" altLang="en-US" sz="2400" dirty="0">
                <a:solidFill>
                  <a:schemeClr val="tx2"/>
                </a:solidFill>
                <a:sym typeface="Monotype Sorts" pitchFamily="2" charset="2"/>
              </a:rPr>
              <a:t>extraneous </a:t>
            </a:r>
            <a:r>
              <a:rPr lang="en-US" altLang="en-US" sz="2400" dirty="0">
                <a:sym typeface="Monotype Sorts" pitchFamily="2" charset="2"/>
              </a:rPr>
              <a:t>in </a:t>
            </a:r>
            <a:r>
              <a:rPr lang="en-US" altLang="en-US" sz="2400" dirty="0">
                <a:sym typeface="Symbol" panose="05050102010706020507" pitchFamily="18" charset="2"/>
              </a:rPr>
              <a:t></a:t>
            </a:r>
            <a:r>
              <a:rPr lang="en-US" altLang="en-US" sz="2400" dirty="0">
                <a:sym typeface="Greek Symbols" pitchFamily="18" charset="2"/>
              </a:rPr>
              <a:t> if </a:t>
            </a:r>
            <a:r>
              <a:rPr lang="en-US" altLang="en-US" sz="2400" i="1" dirty="0">
                <a:sym typeface="Greek Symbols" pitchFamily="18" charset="2"/>
              </a:rPr>
              <a:t>A </a:t>
            </a:r>
            <a:r>
              <a:rPr lang="en-US" altLang="en-US" sz="2400" dirty="0">
                <a:sym typeface="Symbol" panose="05050102010706020507" pitchFamily="18" charset="2"/>
              </a:rPr>
              <a:t> </a:t>
            </a:r>
            <a:r>
              <a:rPr lang="en-US" altLang="en-US" sz="2400" dirty="0">
                <a:sym typeface="Greek Symbols" pitchFamily="18" charset="2"/>
              </a:rPr>
              <a:t> </a:t>
            </a:r>
            <a:br>
              <a:rPr lang="en-US" altLang="en-US" sz="2400" dirty="0">
                <a:sym typeface="Greek Symbols" pitchFamily="18" charset="2"/>
              </a:rPr>
            </a:br>
            <a:r>
              <a:rPr lang="en-US" altLang="en-US" sz="2400" dirty="0">
                <a:sym typeface="Greek Symbols" pitchFamily="18" charset="2"/>
              </a:rPr>
              <a:t>   and </a:t>
            </a:r>
            <a:r>
              <a:rPr lang="en-US" altLang="en-US" sz="2400" b="1" i="1" dirty="0">
                <a:sym typeface="Greek Symbols" pitchFamily="18" charset="2"/>
              </a:rPr>
              <a:t>F</a:t>
            </a:r>
            <a:r>
              <a:rPr lang="en-US" altLang="en-US" sz="2400" b="1" dirty="0">
                <a:sym typeface="Greek Symbols" pitchFamily="18" charset="2"/>
              </a:rPr>
              <a:t> logically implies (</a:t>
            </a:r>
            <a:r>
              <a:rPr lang="en-US" altLang="en-US" sz="2400" b="1" i="1" dirty="0">
                <a:sym typeface="Greek Symbols" pitchFamily="18" charset="2"/>
              </a:rPr>
              <a:t>F</a:t>
            </a:r>
            <a:r>
              <a:rPr lang="en-US" altLang="en-US" sz="2400" b="1" dirty="0">
                <a:sym typeface="Greek Symbols" pitchFamily="18" charset="2"/>
              </a:rPr>
              <a:t> – {</a:t>
            </a:r>
            <a:r>
              <a:rPr lang="en-US" altLang="en-US" sz="2400" b="1" dirty="0">
                <a:sym typeface="Symbol" panose="05050102010706020507" pitchFamily="18" charset="2"/>
              </a:rPr>
              <a:t>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dirty="0">
                <a:sym typeface="Greek Symbols" pitchFamily="18" charset="2"/>
              </a:rPr>
              <a:t>}) </a:t>
            </a:r>
            <a:r>
              <a:rPr lang="en-US" altLang="en-US" sz="2400" b="1" dirty="0">
                <a:sym typeface="Symbol" panose="05050102010706020507" pitchFamily="18" charset="2"/>
              </a:rPr>
              <a:t> {(</a:t>
            </a:r>
            <a:r>
              <a:rPr lang="en-US" altLang="en-US" sz="2400" b="1" dirty="0">
                <a:sym typeface="Greek Symbols" pitchFamily="18" charset="2"/>
              </a:rPr>
              <a:t>  – </a:t>
            </a:r>
            <a:r>
              <a:rPr lang="en-US" altLang="en-US" sz="2400" b="1" i="1" dirty="0">
                <a:sym typeface="Greek Symbols" pitchFamily="18" charset="2"/>
              </a:rPr>
              <a:t>A</a:t>
            </a:r>
            <a:r>
              <a:rPr lang="en-US" altLang="en-US" sz="2400" b="1" dirty="0">
                <a:sym typeface="Greek Symbols" pitchFamily="18" charset="2"/>
              </a:rPr>
              <a:t>)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dirty="0">
                <a:sym typeface="Greek Symbols" pitchFamily="18" charset="2"/>
              </a:rPr>
              <a:t>}.</a:t>
            </a:r>
          </a:p>
          <a:p>
            <a:pPr>
              <a:lnSpc>
                <a:spcPct val="90000"/>
              </a:lnSpc>
              <a:buClr>
                <a:srgbClr val="CC3300"/>
              </a:buClr>
              <a:defRPr/>
            </a:pPr>
            <a:endParaRPr lang="en-US" altLang="en-US" sz="2400" b="1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buClr>
                <a:srgbClr val="CC3300"/>
              </a:buClr>
              <a:defRPr/>
            </a:pPr>
            <a:r>
              <a:rPr lang="en-US" altLang="en-US" sz="2400" b="1" dirty="0">
                <a:solidFill>
                  <a:srgbClr val="000000"/>
                </a:solidFill>
              </a:rPr>
              <a:t>Example</a:t>
            </a:r>
            <a:r>
              <a:rPr lang="en-US" altLang="en-US" sz="2400" dirty="0">
                <a:solidFill>
                  <a:srgbClr val="000000"/>
                </a:solidFill>
              </a:rPr>
              <a:t>: Given </a:t>
            </a:r>
            <a:r>
              <a:rPr lang="en-US" altLang="en-US" sz="2400" i="1" dirty="0">
                <a:solidFill>
                  <a:srgbClr val="000000"/>
                </a:solidFill>
              </a:rPr>
              <a:t>F</a:t>
            </a:r>
            <a:r>
              <a:rPr lang="en-US" altLang="en-US" sz="2400" dirty="0">
                <a:solidFill>
                  <a:srgbClr val="000000"/>
                </a:solidFill>
              </a:rPr>
              <a:t> = {</a:t>
            </a:r>
            <a:r>
              <a:rPr lang="en-US" altLang="en-US" sz="2400" i="1" dirty="0">
                <a:solidFill>
                  <a:srgbClr val="000000"/>
                </a:solidFill>
              </a:rPr>
              <a:t>A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C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i="1" dirty="0">
                <a:solidFill>
                  <a:srgbClr val="000000"/>
                </a:solidFill>
              </a:rPr>
              <a:t>AB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C</a:t>
            </a:r>
            <a:r>
              <a:rPr lang="en-US" altLang="en-US" sz="2400" dirty="0">
                <a:solidFill>
                  <a:srgbClr val="000000"/>
                </a:solidFill>
              </a:rPr>
              <a:t> }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b="1" i="1" dirty="0">
                <a:solidFill>
                  <a:srgbClr val="000000"/>
                </a:solidFill>
              </a:rPr>
              <a:t>B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is extraneous in </a:t>
            </a:r>
            <a:r>
              <a:rPr lang="en-US" altLang="en-US" sz="2000" b="1" i="1" dirty="0">
                <a:solidFill>
                  <a:srgbClr val="000000"/>
                </a:solidFill>
              </a:rPr>
              <a:t>AB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i="1" dirty="0">
                <a:solidFill>
                  <a:srgbClr val="000000"/>
                </a:solidFill>
              </a:rPr>
              <a:t> C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Because {</a:t>
            </a:r>
            <a:r>
              <a:rPr lang="en-US" altLang="en-US" sz="2000" i="1" dirty="0">
                <a:solidFill>
                  <a:srgbClr val="000000"/>
                </a:solidFill>
              </a:rPr>
              <a:t>A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C, AB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i="1" dirty="0">
                <a:solidFill>
                  <a:srgbClr val="000000"/>
                </a:solidFill>
              </a:rPr>
              <a:t> C</a:t>
            </a:r>
            <a:r>
              <a:rPr lang="en-US" altLang="en-US" sz="2000" dirty="0">
                <a:solidFill>
                  <a:srgbClr val="000000"/>
                </a:solidFill>
              </a:rPr>
              <a:t>} logically implies {</a:t>
            </a:r>
            <a:r>
              <a:rPr lang="en-US" altLang="en-US" sz="2000" i="1" dirty="0">
                <a:solidFill>
                  <a:srgbClr val="000000"/>
                </a:solidFill>
              </a:rPr>
              <a:t>A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C}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(I.e. the result of dropping </a:t>
            </a:r>
            <a:r>
              <a:rPr lang="en-US" altLang="en-US" sz="2000" i="1" dirty="0">
                <a:solidFill>
                  <a:srgbClr val="000000"/>
                </a:solidFill>
              </a:rPr>
              <a:t>B </a:t>
            </a:r>
            <a:r>
              <a:rPr lang="en-US" altLang="en-US" sz="2000" dirty="0">
                <a:solidFill>
                  <a:srgbClr val="000000"/>
                </a:solidFill>
              </a:rPr>
              <a:t>from </a:t>
            </a:r>
            <a:r>
              <a:rPr lang="en-US" altLang="en-US" sz="2000" i="1" dirty="0">
                <a:solidFill>
                  <a:srgbClr val="000000"/>
                </a:solidFill>
              </a:rPr>
              <a:t>AB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i="1" dirty="0">
                <a:solidFill>
                  <a:srgbClr val="000000"/>
                </a:solidFill>
              </a:rPr>
              <a:t> C</a:t>
            </a:r>
            <a:r>
              <a:rPr lang="en-US" altLang="en-US" sz="2000" dirty="0">
                <a:solidFill>
                  <a:srgbClr val="000000"/>
                </a:solidFill>
              </a:rPr>
              <a:t>).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i="1" dirty="0">
                <a:solidFill>
                  <a:srgbClr val="FF0000"/>
                </a:solidFill>
              </a:rPr>
              <a:t>A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</a:rPr>
              <a:t>C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i="1" dirty="0">
                <a:solidFill>
                  <a:srgbClr val="FF0000"/>
                </a:solidFill>
              </a:rPr>
              <a:t>AB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</a:rPr>
              <a:t>CB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i="1" dirty="0">
                <a:solidFill>
                  <a:srgbClr val="FF0000"/>
                </a:solidFill>
              </a:rPr>
              <a:t>AB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</a:rPr>
              <a:t>C , AB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FF0000"/>
                </a:solidFill>
              </a:rPr>
              <a:t> B</a:t>
            </a:r>
            <a:r>
              <a:rPr lang="en-US" altLang="en-US" sz="2000" b="1" i="1" dirty="0">
                <a:solidFill>
                  <a:srgbClr val="FF0000"/>
                </a:solidFill>
              </a:rPr>
              <a:t>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 sz="2000" i="1" dirty="0">
              <a:solidFill>
                <a:srgbClr val="000000"/>
              </a:solidFill>
            </a:endParaRP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 sz="2000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defRPr/>
            </a:pPr>
            <a:endParaRPr lang="en-US" altLang="en-US" i="1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5170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851F2861-7866-4EF7-8C99-77444C6A3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Extraneous Attributes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3628F27D-87A2-496F-A99F-2FA0666EE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525" y="919163"/>
            <a:ext cx="8870950" cy="5672137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800" dirty="0"/>
              <a:t>Consider a set </a:t>
            </a:r>
            <a:r>
              <a:rPr lang="en-US" altLang="en-US" sz="2800" i="1" dirty="0"/>
              <a:t>F</a:t>
            </a:r>
            <a:r>
              <a:rPr lang="en-US" altLang="en-US" sz="2800" dirty="0"/>
              <a:t> of functional dependencies and the functional dependency </a:t>
            </a:r>
            <a:r>
              <a:rPr lang="en-US" altLang="en-US" sz="2800" dirty="0">
                <a:sym typeface="Symbol" panose="05050102010706020507" pitchFamily="18" charset="2"/>
              </a:rPr>
              <a:t> 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dirty="0">
                <a:sym typeface="Symbol" panose="05050102010706020507" pitchFamily="18" charset="2"/>
              </a:rPr>
              <a:t> </a:t>
            </a:r>
            <a:r>
              <a:rPr lang="en-US" altLang="en-US" sz="2800" dirty="0">
                <a:sym typeface="Greek Symbols" pitchFamily="18" charset="2"/>
              </a:rPr>
              <a:t>in </a:t>
            </a:r>
            <a:r>
              <a:rPr lang="en-US" altLang="en-US" sz="2800" i="1" dirty="0">
                <a:sym typeface="Greek Symbols" pitchFamily="18" charset="2"/>
              </a:rPr>
              <a:t>F</a:t>
            </a:r>
            <a:r>
              <a:rPr lang="en-US" altLang="en-US" sz="2800" dirty="0">
                <a:sym typeface="Greek Symbols" pitchFamily="18" charset="2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>
                <a:sym typeface="Greek Symbols" pitchFamily="18" charset="2"/>
              </a:rPr>
              <a:t>Attribute </a:t>
            </a:r>
            <a:r>
              <a:rPr lang="en-US" altLang="en-US" sz="2400" i="1" dirty="0">
                <a:sym typeface="Greek Symbols" pitchFamily="18" charset="2"/>
              </a:rPr>
              <a:t>A</a:t>
            </a:r>
            <a:r>
              <a:rPr lang="en-US" altLang="en-US" sz="2400" dirty="0">
                <a:sym typeface="Greek Symbols" pitchFamily="18" charset="2"/>
              </a:rPr>
              <a:t> is </a:t>
            </a:r>
            <a:r>
              <a:rPr lang="en-US" altLang="en-US" sz="2400" dirty="0">
                <a:solidFill>
                  <a:schemeClr val="tx2"/>
                </a:solidFill>
                <a:sym typeface="Greek Symbols" pitchFamily="18" charset="2"/>
              </a:rPr>
              <a:t>extraneous</a:t>
            </a:r>
            <a:r>
              <a:rPr lang="en-US" altLang="en-US" sz="2400" dirty="0">
                <a:sym typeface="Greek Symbols" pitchFamily="18" charset="2"/>
              </a:rPr>
              <a:t> in </a:t>
            </a:r>
            <a:r>
              <a:rPr lang="en-US" altLang="en-US" sz="2400" dirty="0">
                <a:sym typeface="Symbol" panose="05050102010706020507" pitchFamily="18" charset="2"/>
              </a:rPr>
              <a:t></a:t>
            </a:r>
            <a:r>
              <a:rPr lang="en-US" altLang="en-US" sz="2400" dirty="0">
                <a:sym typeface="Greek Symbols" pitchFamily="18" charset="2"/>
              </a:rPr>
              <a:t> if </a:t>
            </a:r>
            <a:r>
              <a:rPr lang="en-US" altLang="en-US" sz="2400" i="1" dirty="0">
                <a:sym typeface="Greek Symbols" pitchFamily="18" charset="2"/>
              </a:rPr>
              <a:t>A</a:t>
            </a:r>
            <a:r>
              <a:rPr lang="en-US" altLang="en-US" sz="2400" dirty="0">
                <a:sym typeface="Greek Symbols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 </a:t>
            </a:r>
            <a:r>
              <a:rPr lang="en-US" altLang="en-US" sz="2400" dirty="0">
                <a:sym typeface="Greek Symbols" pitchFamily="18" charset="2"/>
              </a:rPr>
              <a:t> </a:t>
            </a:r>
            <a:br>
              <a:rPr lang="en-US" altLang="en-US" sz="2400" dirty="0">
                <a:sym typeface="Greek Symbols" pitchFamily="18" charset="2"/>
              </a:rPr>
            </a:br>
            <a:r>
              <a:rPr lang="en-US" altLang="en-US" sz="2400" dirty="0">
                <a:sym typeface="Greek Symbols" pitchFamily="18" charset="2"/>
              </a:rPr>
              <a:t>  and the set of functional dependencies </a:t>
            </a:r>
            <a:br>
              <a:rPr lang="en-US" altLang="en-US" sz="2400" dirty="0">
                <a:sym typeface="Greek Symbols" pitchFamily="18" charset="2"/>
              </a:rPr>
            </a:br>
            <a:r>
              <a:rPr lang="en-US" altLang="en-US" sz="2400" b="1" dirty="0">
                <a:sym typeface="Greek Symbols" pitchFamily="18" charset="2"/>
              </a:rPr>
              <a:t>  (</a:t>
            </a:r>
            <a:r>
              <a:rPr lang="en-US" altLang="en-US" sz="2400" b="1" i="1" dirty="0">
                <a:sym typeface="Greek Symbols" pitchFamily="18" charset="2"/>
              </a:rPr>
              <a:t>F</a:t>
            </a:r>
            <a:r>
              <a:rPr lang="en-US" altLang="en-US" sz="2400" b="1" dirty="0">
                <a:sym typeface="Greek Symbols" pitchFamily="18" charset="2"/>
              </a:rPr>
              <a:t>  – {</a:t>
            </a:r>
            <a:r>
              <a:rPr lang="en-US" altLang="en-US" sz="2400" b="1" dirty="0">
                <a:sym typeface="Symbol" panose="05050102010706020507" pitchFamily="18" charset="2"/>
              </a:rPr>
              <a:t>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dirty="0">
                <a:sym typeface="Greek Symbols" pitchFamily="18" charset="2"/>
              </a:rPr>
              <a:t>}) </a:t>
            </a:r>
            <a:r>
              <a:rPr lang="en-US" altLang="en-US" sz="2400" b="1" dirty="0">
                <a:sym typeface="Symbol" panose="05050102010706020507" pitchFamily="18" charset="2"/>
              </a:rPr>
              <a:t> {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i="1" dirty="0">
                <a:sym typeface="Greek Symbols" pitchFamily="18" charset="2"/>
              </a:rPr>
              <a:t>(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i="1" dirty="0">
                <a:sym typeface="Greek Symbols" pitchFamily="18" charset="2"/>
              </a:rPr>
              <a:t> </a:t>
            </a:r>
            <a:r>
              <a:rPr lang="en-US" altLang="en-US" sz="2400" b="1" dirty="0">
                <a:sym typeface="Greek Symbols" pitchFamily="18" charset="2"/>
              </a:rPr>
              <a:t>– </a:t>
            </a:r>
            <a:r>
              <a:rPr lang="en-US" altLang="en-US" sz="2400" b="1" i="1" dirty="0">
                <a:sym typeface="Greek Symbols" pitchFamily="18" charset="2"/>
              </a:rPr>
              <a:t>A</a:t>
            </a:r>
            <a:r>
              <a:rPr lang="en-US" altLang="en-US" sz="2400" b="1" dirty="0">
                <a:sym typeface="Greek Symbols" pitchFamily="18" charset="2"/>
              </a:rPr>
              <a:t>)} </a:t>
            </a:r>
            <a:r>
              <a:rPr lang="en-US" altLang="en-US" sz="2400" dirty="0">
                <a:sym typeface="Greek Symbols" pitchFamily="18" charset="2"/>
              </a:rPr>
              <a:t>logically implies </a:t>
            </a:r>
            <a:r>
              <a:rPr lang="en-US" altLang="en-US" sz="2400" i="1" dirty="0">
                <a:sym typeface="Greek Symbols" pitchFamily="18" charset="2"/>
              </a:rPr>
              <a:t>F.</a:t>
            </a:r>
          </a:p>
          <a:p>
            <a:pPr>
              <a:lnSpc>
                <a:spcPct val="90000"/>
              </a:lnSpc>
              <a:buClr>
                <a:srgbClr val="CC3300"/>
              </a:buClr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Example:  Given </a:t>
            </a:r>
            <a:r>
              <a:rPr lang="en-US" altLang="en-US" sz="2400" i="1" dirty="0">
                <a:solidFill>
                  <a:srgbClr val="000000"/>
                </a:solidFill>
              </a:rPr>
              <a:t>F</a:t>
            </a:r>
            <a:r>
              <a:rPr lang="en-US" altLang="en-US" sz="2400" dirty="0">
                <a:solidFill>
                  <a:srgbClr val="000000"/>
                </a:solidFill>
              </a:rPr>
              <a:t> = {</a:t>
            </a:r>
            <a:r>
              <a:rPr lang="en-US" altLang="en-US" sz="2400" i="1" dirty="0">
                <a:solidFill>
                  <a:srgbClr val="000000"/>
                </a:solidFill>
              </a:rPr>
              <a:t>A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C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i="1" dirty="0">
                <a:solidFill>
                  <a:srgbClr val="000000"/>
                </a:solidFill>
              </a:rPr>
              <a:t>AB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CD}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b="1" i="1" dirty="0">
                <a:solidFill>
                  <a:srgbClr val="000000"/>
                </a:solidFill>
              </a:rPr>
              <a:t>C</a:t>
            </a:r>
            <a:r>
              <a:rPr lang="en-US" altLang="en-US" sz="2000" dirty="0">
                <a:solidFill>
                  <a:srgbClr val="000000"/>
                </a:solidFill>
              </a:rPr>
              <a:t> is extraneous in </a:t>
            </a:r>
            <a:r>
              <a:rPr lang="en-US" altLang="en-US" sz="2000" b="1" i="1" dirty="0">
                <a:solidFill>
                  <a:srgbClr val="000000"/>
                </a:solidFill>
              </a:rPr>
              <a:t>AB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i="1" dirty="0">
                <a:solidFill>
                  <a:srgbClr val="000000"/>
                </a:solidFill>
              </a:rPr>
              <a:t>CD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dirty="0">
                <a:solidFill>
                  <a:srgbClr val="000000"/>
                </a:solidFill>
              </a:rPr>
              <a:t>S</a:t>
            </a:r>
            <a:r>
              <a:rPr lang="en-US" altLang="en-US" sz="2000" dirty="0">
                <a:solidFill>
                  <a:srgbClr val="000000"/>
                </a:solidFill>
              </a:rPr>
              <a:t>ince  </a:t>
            </a:r>
            <a:r>
              <a:rPr lang="en-US" altLang="en-US" sz="2000" i="1" dirty="0">
                <a:solidFill>
                  <a:srgbClr val="000000"/>
                </a:solidFill>
              </a:rPr>
              <a:t>A</a:t>
            </a:r>
            <a:r>
              <a:rPr lang="en-US" altLang="en-US" sz="2000" dirty="0">
                <a:solidFill>
                  <a:srgbClr val="000000"/>
                </a:solidFill>
              </a:rPr>
              <a:t>B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C</a:t>
            </a:r>
            <a:r>
              <a:rPr lang="en-US" altLang="en-US" sz="2000" dirty="0">
                <a:solidFill>
                  <a:srgbClr val="000000"/>
                </a:solidFill>
              </a:rPr>
              <a:t> can be inferred even after deleting </a:t>
            </a:r>
            <a:r>
              <a:rPr lang="en-US" altLang="en-US" sz="2000" i="1" dirty="0">
                <a:solidFill>
                  <a:srgbClr val="000000"/>
                </a:solidFill>
              </a:rPr>
              <a:t>C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 sz="2400" i="1" dirty="0">
              <a:sym typeface="Greek Symbols" pitchFamily="18" charset="2"/>
            </a:endParaRPr>
          </a:p>
          <a:p>
            <a:pPr lvl="1">
              <a:lnSpc>
                <a:spcPct val="90000"/>
              </a:lnSpc>
              <a:defRPr/>
            </a:pPr>
            <a:endParaRPr lang="en-US" altLang="en-US" sz="2400" i="1" dirty="0">
              <a:sym typeface="Greek Symbols" pitchFamily="18" charset="2"/>
            </a:endParaRPr>
          </a:p>
          <a:p>
            <a:pPr>
              <a:lnSpc>
                <a:spcPct val="90000"/>
              </a:lnSpc>
              <a:defRPr/>
            </a:pPr>
            <a:endParaRPr lang="en-US" altLang="en-US" i="1" dirty="0">
              <a:sym typeface="Greek Symbols" pitchFamily="18" charset="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851F2861-7866-4EF7-8C99-77444C6A3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Extraneous Attributes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3628F27D-87A2-496F-A99F-2FA0666EEE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525" y="919163"/>
            <a:ext cx="8870950" cy="5672137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en-US" sz="2800" dirty="0"/>
              <a:t>Consider a set </a:t>
            </a:r>
            <a:r>
              <a:rPr lang="en-US" altLang="en-US" sz="2800" i="1" dirty="0"/>
              <a:t>F</a:t>
            </a:r>
            <a:r>
              <a:rPr lang="en-US" altLang="en-US" sz="2800" dirty="0"/>
              <a:t> of functional dependencies and the functional dependency </a:t>
            </a:r>
            <a:r>
              <a:rPr lang="en-US" altLang="en-US" sz="2800" dirty="0">
                <a:sym typeface="Symbol" panose="05050102010706020507" pitchFamily="18" charset="2"/>
              </a:rPr>
              <a:t> 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dirty="0">
                <a:sym typeface="Symbol" panose="05050102010706020507" pitchFamily="18" charset="2"/>
              </a:rPr>
              <a:t> </a:t>
            </a:r>
            <a:r>
              <a:rPr lang="en-US" altLang="en-US" sz="2800" dirty="0">
                <a:sym typeface="Greek Symbols" pitchFamily="18" charset="2"/>
              </a:rPr>
              <a:t>in </a:t>
            </a:r>
            <a:r>
              <a:rPr lang="en-US" altLang="en-US" sz="2800" i="1" dirty="0">
                <a:sym typeface="Greek Symbols" pitchFamily="18" charset="2"/>
              </a:rPr>
              <a:t>F</a:t>
            </a:r>
            <a:r>
              <a:rPr lang="en-US" altLang="en-US" sz="2800" dirty="0">
                <a:sym typeface="Greek Symbols" pitchFamily="18" charset="2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400" dirty="0">
                <a:sym typeface="Greek Symbols" pitchFamily="18" charset="2"/>
              </a:rPr>
              <a:t>Attribute </a:t>
            </a:r>
            <a:r>
              <a:rPr lang="en-US" altLang="en-US" sz="2400" i="1" dirty="0">
                <a:sym typeface="Greek Symbols" pitchFamily="18" charset="2"/>
              </a:rPr>
              <a:t>A</a:t>
            </a:r>
            <a:r>
              <a:rPr lang="en-US" altLang="en-US" sz="2400" dirty="0">
                <a:sym typeface="Greek Symbols" pitchFamily="18" charset="2"/>
              </a:rPr>
              <a:t> is </a:t>
            </a:r>
            <a:r>
              <a:rPr lang="en-US" altLang="en-US" sz="2400" dirty="0">
                <a:solidFill>
                  <a:schemeClr val="tx2"/>
                </a:solidFill>
                <a:sym typeface="Greek Symbols" pitchFamily="18" charset="2"/>
              </a:rPr>
              <a:t>extraneous</a:t>
            </a:r>
            <a:r>
              <a:rPr lang="en-US" altLang="en-US" sz="2400" dirty="0">
                <a:sym typeface="Greek Symbols" pitchFamily="18" charset="2"/>
              </a:rPr>
              <a:t> in </a:t>
            </a:r>
            <a:r>
              <a:rPr lang="en-US" altLang="en-US" sz="2400" dirty="0">
                <a:sym typeface="Symbol" panose="05050102010706020507" pitchFamily="18" charset="2"/>
              </a:rPr>
              <a:t></a:t>
            </a:r>
            <a:r>
              <a:rPr lang="en-US" altLang="en-US" sz="2400" dirty="0">
                <a:sym typeface="Greek Symbols" pitchFamily="18" charset="2"/>
              </a:rPr>
              <a:t> if </a:t>
            </a:r>
            <a:r>
              <a:rPr lang="en-US" altLang="en-US" sz="2400" i="1" dirty="0">
                <a:sym typeface="Greek Symbols" pitchFamily="18" charset="2"/>
              </a:rPr>
              <a:t>A</a:t>
            </a:r>
            <a:r>
              <a:rPr lang="en-US" altLang="en-US" sz="2400" dirty="0">
                <a:sym typeface="Greek Symbols" pitchFamily="18" charset="2"/>
              </a:rPr>
              <a:t> </a:t>
            </a:r>
            <a:r>
              <a:rPr lang="en-US" altLang="en-US" sz="2400" dirty="0">
                <a:sym typeface="Symbol" panose="05050102010706020507" pitchFamily="18" charset="2"/>
              </a:rPr>
              <a:t> </a:t>
            </a:r>
            <a:r>
              <a:rPr lang="en-US" altLang="en-US" sz="2400" dirty="0">
                <a:sym typeface="Greek Symbols" pitchFamily="18" charset="2"/>
              </a:rPr>
              <a:t> </a:t>
            </a:r>
            <a:br>
              <a:rPr lang="en-US" altLang="en-US" sz="2400" dirty="0">
                <a:sym typeface="Greek Symbols" pitchFamily="18" charset="2"/>
              </a:rPr>
            </a:br>
            <a:r>
              <a:rPr lang="en-US" altLang="en-US" sz="2400" dirty="0">
                <a:sym typeface="Greek Symbols" pitchFamily="18" charset="2"/>
              </a:rPr>
              <a:t>  and the set of functional dependencies </a:t>
            </a:r>
            <a:br>
              <a:rPr lang="en-US" altLang="en-US" sz="2400" dirty="0">
                <a:sym typeface="Greek Symbols" pitchFamily="18" charset="2"/>
              </a:rPr>
            </a:br>
            <a:r>
              <a:rPr lang="en-US" altLang="en-US" sz="2400" b="1" dirty="0">
                <a:sym typeface="Greek Symbols" pitchFamily="18" charset="2"/>
              </a:rPr>
              <a:t>  (</a:t>
            </a:r>
            <a:r>
              <a:rPr lang="en-US" altLang="en-US" sz="2400" b="1" i="1" dirty="0">
                <a:sym typeface="Greek Symbols" pitchFamily="18" charset="2"/>
              </a:rPr>
              <a:t>F</a:t>
            </a:r>
            <a:r>
              <a:rPr lang="en-US" altLang="en-US" sz="2400" b="1" dirty="0">
                <a:sym typeface="Greek Symbols" pitchFamily="18" charset="2"/>
              </a:rPr>
              <a:t>  – {</a:t>
            </a:r>
            <a:r>
              <a:rPr lang="en-US" altLang="en-US" sz="2400" b="1" dirty="0">
                <a:sym typeface="Symbol" panose="05050102010706020507" pitchFamily="18" charset="2"/>
              </a:rPr>
              <a:t>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dirty="0">
                <a:sym typeface="Greek Symbols" pitchFamily="18" charset="2"/>
              </a:rPr>
              <a:t>}) </a:t>
            </a:r>
            <a:r>
              <a:rPr lang="en-US" altLang="en-US" sz="2400" b="1" dirty="0">
                <a:sym typeface="Symbol" panose="05050102010706020507" pitchFamily="18" charset="2"/>
              </a:rPr>
              <a:t> {</a:t>
            </a:r>
            <a:r>
              <a:rPr lang="en-US" altLang="en-US" sz="2400" b="1" dirty="0">
                <a:sym typeface="Greek Symbols" pitchFamily="18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i="1" dirty="0">
                <a:sym typeface="Greek Symbols" pitchFamily="18" charset="2"/>
              </a:rPr>
              <a:t>(</a:t>
            </a:r>
            <a:r>
              <a:rPr lang="en-US" altLang="en-US" sz="2400" b="1" dirty="0">
                <a:sym typeface="Symbol" panose="05050102010706020507" pitchFamily="18" charset="2"/>
              </a:rPr>
              <a:t></a:t>
            </a:r>
            <a:r>
              <a:rPr lang="en-US" altLang="en-US" sz="2400" b="1" i="1" dirty="0">
                <a:sym typeface="Greek Symbols" pitchFamily="18" charset="2"/>
              </a:rPr>
              <a:t> </a:t>
            </a:r>
            <a:r>
              <a:rPr lang="en-US" altLang="en-US" sz="2400" b="1" dirty="0">
                <a:sym typeface="Greek Symbols" pitchFamily="18" charset="2"/>
              </a:rPr>
              <a:t>– </a:t>
            </a:r>
            <a:r>
              <a:rPr lang="en-US" altLang="en-US" sz="2400" b="1" i="1" dirty="0">
                <a:sym typeface="Greek Symbols" pitchFamily="18" charset="2"/>
              </a:rPr>
              <a:t>A</a:t>
            </a:r>
            <a:r>
              <a:rPr lang="en-US" altLang="en-US" sz="2400" b="1" dirty="0">
                <a:sym typeface="Greek Symbols" pitchFamily="18" charset="2"/>
              </a:rPr>
              <a:t>)} </a:t>
            </a:r>
            <a:r>
              <a:rPr lang="en-US" altLang="en-US" sz="2400" dirty="0">
                <a:sym typeface="Greek Symbols" pitchFamily="18" charset="2"/>
              </a:rPr>
              <a:t>logically implies </a:t>
            </a:r>
            <a:r>
              <a:rPr lang="en-US" altLang="en-US" sz="2400" i="1" dirty="0">
                <a:sym typeface="Greek Symbols" pitchFamily="18" charset="2"/>
              </a:rPr>
              <a:t>F.</a:t>
            </a:r>
          </a:p>
          <a:p>
            <a:pPr>
              <a:lnSpc>
                <a:spcPct val="90000"/>
              </a:lnSpc>
              <a:buClr>
                <a:srgbClr val="CC3300"/>
              </a:buClr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Example:  Given </a:t>
            </a:r>
            <a:r>
              <a:rPr lang="en-US" altLang="en-US" sz="2400" i="1" dirty="0">
                <a:solidFill>
                  <a:srgbClr val="000000"/>
                </a:solidFill>
              </a:rPr>
              <a:t>F</a:t>
            </a:r>
            <a:r>
              <a:rPr lang="en-US" altLang="en-US" sz="2400" dirty="0">
                <a:solidFill>
                  <a:srgbClr val="000000"/>
                </a:solidFill>
              </a:rPr>
              <a:t> = {</a:t>
            </a:r>
            <a:r>
              <a:rPr lang="en-US" altLang="en-US" sz="2400" i="1" dirty="0">
                <a:solidFill>
                  <a:srgbClr val="000000"/>
                </a:solidFill>
              </a:rPr>
              <a:t>A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C</a:t>
            </a:r>
            <a:r>
              <a:rPr lang="en-US" altLang="en-US" sz="2400" dirty="0">
                <a:solidFill>
                  <a:srgbClr val="000000"/>
                </a:solidFill>
              </a:rPr>
              <a:t>, </a:t>
            </a:r>
            <a:r>
              <a:rPr lang="en-US" altLang="en-US" sz="2400" i="1" dirty="0">
                <a:solidFill>
                  <a:srgbClr val="000000"/>
                </a:solidFill>
              </a:rPr>
              <a:t>AB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400" i="1" dirty="0">
                <a:solidFill>
                  <a:srgbClr val="000000"/>
                </a:solidFill>
              </a:rPr>
              <a:t>CD}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sz="2000" b="1" i="1" dirty="0">
                <a:solidFill>
                  <a:srgbClr val="000000"/>
                </a:solidFill>
              </a:rPr>
              <a:t>C</a:t>
            </a:r>
            <a:r>
              <a:rPr lang="en-US" altLang="en-US" sz="2000" dirty="0">
                <a:solidFill>
                  <a:srgbClr val="000000"/>
                </a:solidFill>
              </a:rPr>
              <a:t> is extraneous in </a:t>
            </a:r>
            <a:r>
              <a:rPr lang="en-US" altLang="en-US" sz="2000" b="1" i="1" dirty="0">
                <a:solidFill>
                  <a:srgbClr val="000000"/>
                </a:solidFill>
              </a:rPr>
              <a:t>AB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  <a:r>
              <a:rPr lang="en-US" altLang="en-US" sz="2000" b="1" i="1" dirty="0">
                <a:solidFill>
                  <a:srgbClr val="000000"/>
                </a:solidFill>
              </a:rPr>
              <a:t>CD</a:t>
            </a:r>
            <a:r>
              <a:rPr lang="en-US" altLang="en-US" sz="2000" b="1" dirty="0">
                <a:solidFill>
                  <a:srgbClr val="000000"/>
                </a:solidFill>
              </a:rPr>
              <a:t>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dirty="0">
                <a:solidFill>
                  <a:srgbClr val="000000"/>
                </a:solidFill>
              </a:rPr>
              <a:t>S</a:t>
            </a:r>
            <a:r>
              <a:rPr lang="en-US" altLang="en-US" sz="2000" dirty="0">
                <a:solidFill>
                  <a:srgbClr val="000000"/>
                </a:solidFill>
              </a:rPr>
              <a:t>ince  </a:t>
            </a:r>
            <a:r>
              <a:rPr lang="en-US" altLang="en-US" sz="2000" i="1" dirty="0">
                <a:solidFill>
                  <a:srgbClr val="000000"/>
                </a:solidFill>
              </a:rPr>
              <a:t>A</a:t>
            </a:r>
            <a:r>
              <a:rPr lang="en-US" altLang="en-US" sz="2000" dirty="0">
                <a:solidFill>
                  <a:srgbClr val="000000"/>
                </a:solidFill>
              </a:rPr>
              <a:t>B </a:t>
            </a:r>
            <a:r>
              <a:rPr lang="en-US" alt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i="1" dirty="0">
                <a:solidFill>
                  <a:srgbClr val="000000"/>
                </a:solidFill>
              </a:rPr>
              <a:t>C</a:t>
            </a:r>
            <a:r>
              <a:rPr lang="en-US" altLang="en-US" sz="2000" dirty="0">
                <a:solidFill>
                  <a:srgbClr val="000000"/>
                </a:solidFill>
              </a:rPr>
              <a:t> can be inferred even after deleting </a:t>
            </a:r>
            <a:r>
              <a:rPr lang="en-US" altLang="en-US" sz="2000" i="1" dirty="0">
                <a:solidFill>
                  <a:srgbClr val="000000"/>
                </a:solidFill>
              </a:rPr>
              <a:t>C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en-US" sz="2400" i="1" dirty="0">
              <a:sym typeface="Greek Symbols" pitchFamily="18" charset="2"/>
            </a:endParaRP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i="1" dirty="0">
                <a:solidFill>
                  <a:srgbClr val="FF0000"/>
                </a:solidFill>
              </a:rPr>
              <a:t>AB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</a:rPr>
              <a:t>CD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i="1" dirty="0">
                <a:solidFill>
                  <a:srgbClr val="FF0000"/>
                </a:solidFill>
              </a:rPr>
              <a:t>AB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</a:rPr>
              <a:t>D, AB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en-US" sz="2000" b="1" i="1" dirty="0">
                <a:solidFill>
                  <a:srgbClr val="FF0000"/>
                </a:solidFill>
              </a:rPr>
              <a:t>C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i="1" dirty="0">
                <a:solidFill>
                  <a:srgbClr val="002060"/>
                </a:solidFill>
              </a:rPr>
              <a:t>A</a:t>
            </a:r>
            <a:r>
              <a:rPr lang="en-US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en-US" sz="2000" b="1" dirty="0">
                <a:solidFill>
                  <a:srgbClr val="00206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en-US" sz="2000" b="1" i="1" dirty="0">
                <a:solidFill>
                  <a:srgbClr val="002060"/>
                </a:solidFill>
              </a:rPr>
              <a:t>C 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i="1" dirty="0">
                <a:solidFill>
                  <a:srgbClr val="002060"/>
                </a:solidFill>
              </a:rPr>
              <a:t>AB</a:t>
            </a:r>
            <a:r>
              <a:rPr lang="en-US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en-US" sz="2000" b="1" dirty="0">
                <a:solidFill>
                  <a:srgbClr val="00206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002060"/>
                </a:solidFill>
              </a:rPr>
              <a:t> B</a:t>
            </a:r>
            <a:r>
              <a:rPr lang="en-US" altLang="en-US" sz="2000" b="1" i="1" dirty="0">
                <a:solidFill>
                  <a:srgbClr val="002060"/>
                </a:solidFill>
              </a:rPr>
              <a:t>C</a:t>
            </a:r>
          </a:p>
          <a:p>
            <a:pPr marL="457200" lvl="1" indent="0"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en-US" sz="2000" b="1" i="1" dirty="0">
                <a:solidFill>
                  <a:srgbClr val="002060"/>
                </a:solidFill>
              </a:rPr>
              <a:t>AB</a:t>
            </a:r>
            <a:r>
              <a:rPr lang="en-US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en-US" sz="2000" b="1" dirty="0">
                <a:solidFill>
                  <a:srgbClr val="00206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en-US" sz="2000" b="1" i="1" dirty="0">
                <a:solidFill>
                  <a:srgbClr val="002060"/>
                </a:solidFill>
              </a:rPr>
              <a:t>C , AB</a:t>
            </a:r>
            <a:r>
              <a:rPr lang="en-US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en-US" sz="2000" b="1" dirty="0">
                <a:solidFill>
                  <a:srgbClr val="00206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000" b="1" dirty="0">
                <a:solidFill>
                  <a:srgbClr val="002060"/>
                </a:solidFill>
              </a:rPr>
              <a:t> B</a:t>
            </a:r>
            <a:r>
              <a:rPr lang="en-US" altLang="en-US" sz="2000" b="1" i="1" dirty="0">
                <a:solidFill>
                  <a:srgbClr val="002060"/>
                </a:solidFill>
              </a:rPr>
              <a:t> </a:t>
            </a:r>
          </a:p>
          <a:p>
            <a:pPr lvl="1">
              <a:lnSpc>
                <a:spcPct val="90000"/>
              </a:lnSpc>
              <a:defRPr/>
            </a:pPr>
            <a:endParaRPr lang="en-US" altLang="en-US" sz="2400" i="1" dirty="0">
              <a:sym typeface="Greek Symbols" pitchFamily="18" charset="2"/>
            </a:endParaRPr>
          </a:p>
          <a:p>
            <a:pPr>
              <a:lnSpc>
                <a:spcPct val="90000"/>
              </a:lnSpc>
              <a:defRPr/>
            </a:pPr>
            <a:endParaRPr lang="en-US" altLang="en-US" i="1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0104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52FB5213-8619-469B-89BF-ABF7574B7C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Extraneous Attributes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3E106F57-1A5E-4312-AFEC-43E74E46C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525" y="1727200"/>
            <a:ext cx="8870950" cy="1701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i="1">
                <a:sym typeface="Greek Symbols" pitchFamily="18" charset="2"/>
              </a:rPr>
              <a:t>Note: </a:t>
            </a:r>
            <a:r>
              <a:rPr lang="en-US" altLang="en-US" sz="2800">
                <a:sym typeface="Greek Symbols" pitchFamily="18" charset="2"/>
              </a:rPr>
              <a:t>implication in the opposite direction is</a:t>
            </a:r>
            <a:r>
              <a:rPr lang="en-US" altLang="en-US" sz="2800" b="1">
                <a:sym typeface="Greek Symbols" pitchFamily="18" charset="2"/>
              </a:rPr>
              <a:t> trivial </a:t>
            </a:r>
            <a:r>
              <a:rPr lang="en-US" altLang="en-US" sz="2800">
                <a:sym typeface="Greek Symbols" pitchFamily="18" charset="2"/>
              </a:rPr>
              <a:t>in each of the cases above, since a “stronger” functional dependency always implies a weaker one</a:t>
            </a:r>
          </a:p>
          <a:p>
            <a:pPr>
              <a:lnSpc>
                <a:spcPct val="90000"/>
              </a:lnSpc>
            </a:pPr>
            <a:endParaRPr lang="en-US" altLang="en-US" i="1">
              <a:sym typeface="Greek Symbols" pitchFamily="18" charset="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3B7722F9-DEE9-477E-BA12-2056093E2C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Testing if an Attribute is Extraneous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9DE4A75C-9610-4C32-ABCF-12D73838C8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9400" y="1114425"/>
            <a:ext cx="8647113" cy="4876800"/>
          </a:xfrm>
        </p:spPr>
        <p:txBody>
          <a:bodyPr/>
          <a:lstStyle/>
          <a:p>
            <a:pPr marL="381000" indent="-381000"/>
            <a:r>
              <a:rPr lang="en-US" altLang="en-US" sz="2800" dirty="0">
                <a:solidFill>
                  <a:srgbClr val="FF0000"/>
                </a:solidFill>
              </a:rPr>
              <a:t>Consider a set </a:t>
            </a:r>
            <a:r>
              <a:rPr lang="en-US" altLang="en-US" sz="2800" i="1" dirty="0">
                <a:solidFill>
                  <a:srgbClr val="FF0000"/>
                </a:solidFill>
              </a:rPr>
              <a:t>F</a:t>
            </a:r>
            <a:r>
              <a:rPr lang="en-US" altLang="en-US" sz="2800" dirty="0">
                <a:solidFill>
                  <a:srgbClr val="FF0000"/>
                </a:solidFill>
              </a:rPr>
              <a:t> of functional dependencies and the functional dependency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 </a:t>
            </a:r>
            <a:r>
              <a:rPr lang="en-US" altLang="en-US" sz="2800" dirty="0">
                <a:solidFill>
                  <a:srgbClr val="FF0000"/>
                </a:solidFill>
                <a:sym typeface="Monotype Sorts" pitchFamily="2" charset="2"/>
              </a:rPr>
              <a:t>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 </a:t>
            </a:r>
            <a:r>
              <a:rPr lang="en-US" altLang="en-US" sz="2800" dirty="0">
                <a:solidFill>
                  <a:srgbClr val="FF0000"/>
                </a:solidFill>
                <a:sym typeface="Greek Symbols" pitchFamily="18" charset="2"/>
              </a:rPr>
              <a:t>in </a:t>
            </a:r>
            <a:r>
              <a:rPr lang="en-US" altLang="en-US" sz="2800" i="1" dirty="0">
                <a:solidFill>
                  <a:srgbClr val="FF0000"/>
                </a:solidFill>
                <a:sym typeface="Greek Symbols" pitchFamily="18" charset="2"/>
              </a:rPr>
              <a:t>F</a:t>
            </a:r>
            <a:r>
              <a:rPr lang="en-US" altLang="en-US" sz="2800" dirty="0">
                <a:solidFill>
                  <a:srgbClr val="FF0000"/>
                </a:solidFill>
                <a:sym typeface="Greek Symbols" pitchFamily="18" charset="2"/>
              </a:rPr>
              <a:t>.</a:t>
            </a:r>
          </a:p>
          <a:p>
            <a:pPr marL="381000" indent="-381000"/>
            <a:r>
              <a:rPr lang="en-US" altLang="en-US" sz="2800" dirty="0">
                <a:solidFill>
                  <a:srgbClr val="FF0000"/>
                </a:solidFill>
                <a:sym typeface="Monotype Sorts" pitchFamily="2" charset="2"/>
              </a:rPr>
              <a:t>To test if attribute </a:t>
            </a:r>
            <a:r>
              <a:rPr lang="en-US" altLang="en-US" sz="2800" b="1" u="sng" dirty="0">
                <a:solidFill>
                  <a:srgbClr val="FF0000"/>
                </a:solidFill>
                <a:sym typeface="Monotype Sorts" pitchFamily="2" charset="2"/>
              </a:rPr>
              <a:t>A </a:t>
            </a:r>
            <a:r>
              <a:rPr lang="en-US" altLang="en-US" sz="2800" b="1" u="sng" dirty="0">
                <a:solidFill>
                  <a:srgbClr val="FF0000"/>
                </a:solidFill>
                <a:sym typeface="Symbol" panose="05050102010706020507" pitchFamily="18" charset="2"/>
              </a:rPr>
              <a:t> </a:t>
            </a:r>
            <a:r>
              <a:rPr lang="en-US" altLang="en-US" sz="2800" b="1" u="sng" dirty="0">
                <a:solidFill>
                  <a:srgbClr val="FF0000"/>
                </a:solidFill>
                <a:sym typeface="Monotype Sorts" pitchFamily="2" charset="2"/>
              </a:rPr>
              <a:t> </a:t>
            </a:r>
            <a:r>
              <a:rPr lang="en-US" altLang="en-US" sz="2800" dirty="0">
                <a:solidFill>
                  <a:srgbClr val="FF0000"/>
                </a:solidFill>
                <a:sym typeface="Monotype Sorts" pitchFamily="2" charset="2"/>
              </a:rPr>
              <a:t>is extraneous in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US" altLang="en-US" sz="2800" dirty="0">
                <a:solidFill>
                  <a:srgbClr val="FF0000"/>
                </a:solidFill>
                <a:sym typeface="Monotype Sorts" pitchFamily="2" charset="2"/>
              </a:rPr>
              <a:t> 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compute (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{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} 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– A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b="1" baseline="30000" dirty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using the dependencies in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b="1" i="1" dirty="0">
                <a:solidFill>
                  <a:srgbClr val="FF0000"/>
                </a:solidFill>
                <a:sym typeface="Greek Symbols" pitchFamily="18" charset="2"/>
              </a:rPr>
              <a:t>F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endParaRPr lang="en-US" altLang="en-US" sz="2400" b="1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 check that </a:t>
            </a: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({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} 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– A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b="1" baseline="30000" dirty="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2400" b="1" u="sng" dirty="0">
                <a:solidFill>
                  <a:srgbClr val="FF0000"/>
                </a:solidFill>
                <a:sym typeface="Symbol" panose="05050102010706020507" pitchFamily="18" charset="2"/>
              </a:rPr>
              <a:t>contains A</a:t>
            </a:r>
            <a:r>
              <a:rPr lang="en-US" altLang="en-US" sz="2400" b="1" u="sng" dirty="0">
                <a:solidFill>
                  <a:srgbClr val="FF0000"/>
                </a:solidFill>
                <a:sym typeface="Greek Symbols" pitchFamily="18" charset="2"/>
              </a:rPr>
              <a:t>; if it does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,</a:t>
            </a: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en-US" sz="2400" i="1" dirty="0">
                <a:solidFill>
                  <a:srgbClr val="FF0000"/>
                </a:solidFill>
                <a:sym typeface="Greek Symbols" pitchFamily="18" charset="2"/>
              </a:rPr>
              <a:t>A</a:t>
            </a: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 is extraneous</a:t>
            </a:r>
          </a:p>
          <a:p>
            <a:pPr marL="381000" indent="-381000"/>
            <a:r>
              <a:rPr lang="en-US" altLang="en-US" sz="2800" dirty="0">
                <a:solidFill>
                  <a:srgbClr val="FF0000"/>
                </a:solidFill>
                <a:sym typeface="Greek Symbols" pitchFamily="18" charset="2"/>
              </a:rPr>
              <a:t>To test if attribute </a:t>
            </a:r>
            <a:r>
              <a:rPr lang="en-US" altLang="en-US" sz="2800" b="1" i="1" u="sng" dirty="0">
                <a:solidFill>
                  <a:srgbClr val="FF0000"/>
                </a:solidFill>
                <a:sym typeface="Greek Symbols" pitchFamily="18" charset="2"/>
              </a:rPr>
              <a:t>A</a:t>
            </a:r>
            <a:r>
              <a:rPr lang="en-US" altLang="en-US" sz="2800" b="1" u="sng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en-US" sz="2800" b="1" u="sng" dirty="0">
                <a:solidFill>
                  <a:srgbClr val="FF0000"/>
                </a:solidFill>
                <a:sym typeface="Symbol" panose="05050102010706020507" pitchFamily="18" charset="2"/>
              </a:rPr>
              <a:t> </a:t>
            </a:r>
            <a:r>
              <a:rPr lang="en-US" altLang="en-US" sz="2800" b="1" u="sng" dirty="0">
                <a:solidFill>
                  <a:srgbClr val="FF0000"/>
                </a:solidFill>
                <a:sym typeface="Greek Symbols" pitchFamily="18" charset="2"/>
              </a:rPr>
              <a:t>  </a:t>
            </a:r>
            <a:r>
              <a:rPr lang="en-US" altLang="en-US" sz="2800" dirty="0">
                <a:solidFill>
                  <a:srgbClr val="FF0000"/>
                </a:solidFill>
                <a:sym typeface="Greek Symbols" pitchFamily="18" charset="2"/>
              </a:rPr>
              <a:t>is extraneous in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</a:t>
            </a:r>
            <a:r>
              <a:rPr lang="en-US" altLang="en-US" sz="2800" dirty="0">
                <a:solidFill>
                  <a:srgbClr val="FF0000"/>
                </a:solidFill>
                <a:sym typeface="Greek Symbols" pitchFamily="18" charset="2"/>
              </a:rPr>
              <a:t> 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compute </a:t>
            </a:r>
            <a:r>
              <a:rPr lang="en-US" altLang="en-US" sz="2400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US" altLang="en-US" baseline="30000" dirty="0">
                <a:solidFill>
                  <a:srgbClr val="FF0000"/>
                </a:solidFill>
                <a:sym typeface="Greek Symbols" pitchFamily="18" charset="2"/>
              </a:rPr>
              <a:t>+ </a:t>
            </a: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 using only the dependencies in  </a:t>
            </a:r>
            <a:b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</a:b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         F’ = 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(</a:t>
            </a:r>
            <a:r>
              <a:rPr lang="en-US" altLang="en-US" sz="2400" b="1" i="1" dirty="0">
                <a:solidFill>
                  <a:srgbClr val="FF0000"/>
                </a:solidFill>
                <a:sym typeface="Greek Symbols" pitchFamily="18" charset="2"/>
              </a:rPr>
              <a:t>F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  – {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olidFill>
                  <a:srgbClr val="FF0000"/>
                </a:solidFill>
                <a:sym typeface="Monotype Sorts" pitchFamily="2" charset="2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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}) 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 {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400" b="1" i="1" dirty="0">
                <a:solidFill>
                  <a:srgbClr val="FF0000"/>
                </a:solidFill>
                <a:sym typeface="Greek Symbols" pitchFamily="18" charset="2"/>
              </a:rPr>
              <a:t>(</a:t>
            </a:r>
            <a:r>
              <a:rPr lang="en-US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</a:t>
            </a:r>
            <a:r>
              <a:rPr lang="en-US" altLang="en-US" sz="2400" b="1" i="1" dirty="0">
                <a:solidFill>
                  <a:srgbClr val="FF0000"/>
                </a:solidFill>
                <a:sym typeface="Greek Symbols" pitchFamily="18" charset="2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– </a:t>
            </a:r>
            <a:r>
              <a:rPr lang="en-US" altLang="en-US" sz="2400" b="1" i="1" dirty="0">
                <a:solidFill>
                  <a:srgbClr val="FF0000"/>
                </a:solidFill>
                <a:sym typeface="Greek Symbols" pitchFamily="18" charset="2"/>
              </a:rPr>
              <a:t>A</a:t>
            </a:r>
            <a:r>
              <a:rPr lang="en-US" altLang="en-US" sz="2400" b="1" dirty="0">
                <a:solidFill>
                  <a:srgbClr val="FF0000"/>
                </a:solidFill>
                <a:sym typeface="Greek Symbols" pitchFamily="18" charset="2"/>
              </a:rPr>
              <a:t>)}, </a:t>
            </a:r>
          </a:p>
          <a:p>
            <a:pPr marL="800100" lvl="1" indent="-342900">
              <a:buFont typeface="Monotype Sorts" pitchFamily="2" charset="2"/>
              <a:buAutoNum type="arabicPeriod"/>
            </a:pP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 check tha</a:t>
            </a:r>
            <a:r>
              <a:rPr lang="en-US" altLang="en-US" sz="2400" u="sng" dirty="0">
                <a:solidFill>
                  <a:srgbClr val="FF0000"/>
                </a:solidFill>
                <a:sym typeface="Greek Symbols" pitchFamily="18" charset="2"/>
              </a:rPr>
              <a:t>t </a:t>
            </a:r>
            <a:r>
              <a:rPr lang="en-US" altLang="en-US" sz="2400" b="1" u="sng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en-US" altLang="en-US" b="1" u="sng" baseline="30000" dirty="0">
                <a:solidFill>
                  <a:srgbClr val="FF0000"/>
                </a:solidFill>
                <a:sym typeface="Greek Symbols" pitchFamily="18" charset="2"/>
              </a:rPr>
              <a:t>+ </a:t>
            </a:r>
            <a:r>
              <a:rPr lang="en-US" altLang="en-US" sz="2400" b="1" u="sng" dirty="0">
                <a:solidFill>
                  <a:srgbClr val="FF0000"/>
                </a:solidFill>
                <a:sym typeface="Greek Symbols" pitchFamily="18" charset="2"/>
              </a:rPr>
              <a:t> contains </a:t>
            </a:r>
            <a:r>
              <a:rPr lang="en-US" altLang="en-US" sz="2400" i="1" dirty="0">
                <a:solidFill>
                  <a:srgbClr val="FF0000"/>
                </a:solidFill>
                <a:sym typeface="Greek Symbols" pitchFamily="18" charset="2"/>
              </a:rPr>
              <a:t>A; </a:t>
            </a: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if it does</a:t>
            </a:r>
            <a:r>
              <a:rPr lang="en-US" altLang="en-US" sz="2400" i="1" dirty="0">
                <a:solidFill>
                  <a:srgbClr val="FF0000"/>
                </a:solidFill>
                <a:sym typeface="Greek Symbols" pitchFamily="18" charset="2"/>
              </a:rPr>
              <a:t>, A </a:t>
            </a:r>
            <a:r>
              <a:rPr lang="en-US" altLang="en-US" sz="2400" dirty="0">
                <a:solidFill>
                  <a:srgbClr val="FF0000"/>
                </a:solidFill>
                <a:sym typeface="Greek Symbols" pitchFamily="18" charset="2"/>
              </a:rPr>
              <a:t>is extraneou</a:t>
            </a:r>
            <a:r>
              <a:rPr lang="en-US" altLang="en-US" sz="2400" dirty="0">
                <a:sym typeface="Greek Symbols" pitchFamily="18" charset="2"/>
              </a:rPr>
              <a:t>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B503343D-7F75-4FB5-B391-950DD4359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Testing if an Attribute is Extraneous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34E7CA31-C147-45A5-B6F3-D28F49BA1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9400" y="1114425"/>
            <a:ext cx="8647113" cy="48768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  <a:defRPr/>
            </a:pPr>
            <a:r>
              <a:rPr lang="en-US" sz="2400" dirty="0">
                <a:latin typeface="Palatino-Roman"/>
              </a:rPr>
              <a:t>Let </a:t>
            </a:r>
            <a:r>
              <a:rPr lang="en-US" sz="2400" i="1" dirty="0">
                <a:latin typeface="CMMI10"/>
              </a:rPr>
              <a:t>F </a:t>
            </a:r>
            <a:r>
              <a:rPr lang="en-US" sz="2400" dirty="0">
                <a:latin typeface="Palatino-Roman"/>
              </a:rPr>
              <a:t>be the given set of functional dependencies that hold on </a:t>
            </a:r>
            <a:r>
              <a:rPr lang="en-US" sz="2400" i="1" dirty="0">
                <a:latin typeface="CMMI10"/>
              </a:rPr>
              <a:t>R</a:t>
            </a:r>
            <a:r>
              <a:rPr lang="en-US" sz="2400" dirty="0">
                <a:latin typeface="Palatino-Roman"/>
              </a:rPr>
              <a:t>.</a:t>
            </a:r>
          </a:p>
          <a:p>
            <a:pPr marL="0" indent="0">
              <a:buNone/>
              <a:defRPr/>
            </a:pPr>
            <a:r>
              <a:rPr lang="en-US" sz="2400" dirty="0">
                <a:latin typeface="Palatino-Roman"/>
              </a:rPr>
              <a:t>Consider an attribute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in a </a:t>
            </a:r>
            <a:r>
              <a:rPr lang="en-US" sz="2400" b="1" dirty="0">
                <a:latin typeface="Palatino-Roman"/>
              </a:rPr>
              <a:t>dependency </a:t>
            </a:r>
            <a:r>
              <a:rPr lang="el-GR" sz="2400" b="1" i="1" dirty="0">
                <a:latin typeface="CMMI10"/>
              </a:rPr>
              <a:t>α </a:t>
            </a:r>
            <a:r>
              <a:rPr lang="el-GR" sz="2400" b="1" i="1" dirty="0">
                <a:latin typeface="CMSY10"/>
              </a:rPr>
              <a:t>→ </a:t>
            </a:r>
            <a:r>
              <a:rPr lang="el-GR" i="1" dirty="0"/>
              <a:t>β</a:t>
            </a:r>
            <a:r>
              <a:rPr lang="el-GR" sz="2400" b="1" dirty="0">
                <a:latin typeface="Palatino-Roman"/>
              </a:rPr>
              <a:t>.</a:t>
            </a:r>
            <a:endParaRPr lang="en-US" sz="2400" b="1" dirty="0">
              <a:latin typeface="Palatino-Roman"/>
            </a:endParaRPr>
          </a:p>
          <a:p>
            <a:pPr marL="0" indent="0">
              <a:buNone/>
              <a:defRPr/>
            </a:pPr>
            <a:endParaRPr lang="en-US" altLang="en-US" sz="2400" dirty="0">
              <a:latin typeface="Palatino-Roman"/>
              <a:sym typeface="Greek Symbols" pitchFamily="18" charset="2"/>
            </a:endParaRPr>
          </a:p>
          <a:p>
            <a:pPr>
              <a:defRPr/>
            </a:pPr>
            <a:r>
              <a:rPr lang="en-US" sz="2400" dirty="0">
                <a:latin typeface="Palatino-Roman"/>
              </a:rPr>
              <a:t>If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A 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∈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α</a:t>
            </a:r>
            <a:r>
              <a:rPr lang="en-US" sz="2400" dirty="0">
                <a:latin typeface="Palatino-Roman"/>
              </a:rPr>
              <a:t>, to check if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is extraneous, </a:t>
            </a:r>
            <a:r>
              <a:rPr lang="en-US" sz="2400" b="1" dirty="0">
                <a:latin typeface="Palatino-Roman"/>
              </a:rPr>
              <a:t>let </a:t>
            </a:r>
            <a:r>
              <a:rPr lang="en-US" sz="2400" b="1" i="1" dirty="0">
                <a:latin typeface="CMMI10"/>
              </a:rPr>
              <a:t>γ </a:t>
            </a:r>
            <a:r>
              <a:rPr lang="en-US" sz="2400" b="1" dirty="0">
                <a:latin typeface="CMR10"/>
              </a:rPr>
              <a:t>= </a:t>
            </a:r>
            <a:r>
              <a:rPr lang="en-US" sz="2400" b="1" i="1" dirty="0">
                <a:latin typeface="CMMI10"/>
              </a:rPr>
              <a:t>α </a:t>
            </a:r>
            <a:r>
              <a:rPr lang="en-US" sz="2400" b="1" i="1" dirty="0">
                <a:latin typeface="CMSY10"/>
              </a:rPr>
              <a:t>− {</a:t>
            </a:r>
            <a:r>
              <a:rPr lang="en-US" sz="2400" b="1" i="1" dirty="0">
                <a:latin typeface="CMMI10"/>
              </a:rPr>
              <a:t>A</a:t>
            </a:r>
            <a:r>
              <a:rPr lang="en-US" sz="2400" b="1" i="1" dirty="0">
                <a:latin typeface="CMSY10"/>
              </a:rPr>
              <a:t>}</a:t>
            </a:r>
            <a:r>
              <a:rPr lang="en-US" sz="2400" b="1" dirty="0">
                <a:latin typeface="Palatino-Roman"/>
              </a:rPr>
              <a:t>, and check if </a:t>
            </a:r>
            <a:r>
              <a:rPr lang="en-US" sz="2400" b="1" i="1" dirty="0">
                <a:latin typeface="CMMI10"/>
              </a:rPr>
              <a:t>γ </a:t>
            </a:r>
            <a:r>
              <a:rPr lang="en-US" sz="2400" b="1" i="1" dirty="0">
                <a:latin typeface="CMSY10"/>
              </a:rPr>
              <a:t>→ </a:t>
            </a:r>
            <a:r>
              <a:rPr lang="el-GR" i="1" dirty="0"/>
              <a:t>β</a:t>
            </a:r>
            <a:r>
              <a:rPr lang="en-US" sz="2400" b="1" i="1" dirty="0">
                <a:latin typeface="CMMI10"/>
              </a:rPr>
              <a:t> </a:t>
            </a:r>
            <a:r>
              <a:rPr lang="en-US" sz="2400" dirty="0">
                <a:latin typeface="Palatino-Roman"/>
              </a:rPr>
              <a:t>can be inferred from </a:t>
            </a:r>
            <a:r>
              <a:rPr lang="en-US" sz="2400" i="1" dirty="0">
                <a:latin typeface="CMMI10"/>
              </a:rPr>
              <a:t>F</a:t>
            </a:r>
            <a:r>
              <a:rPr lang="en-US" sz="2400" dirty="0">
                <a:latin typeface="Palatino-Roman"/>
              </a:rPr>
              <a:t>. </a:t>
            </a:r>
          </a:p>
          <a:p>
            <a:pPr>
              <a:defRPr/>
            </a:pPr>
            <a:r>
              <a:rPr lang="en-US" sz="2400" dirty="0">
                <a:latin typeface="Palatino-Roman"/>
              </a:rPr>
              <a:t>To do so, compute </a:t>
            </a:r>
            <a:r>
              <a:rPr lang="en-US" sz="2400" i="1" dirty="0">
                <a:latin typeface="CMMI10"/>
              </a:rPr>
              <a:t>γ</a:t>
            </a:r>
            <a:r>
              <a:rPr lang="en-US" sz="2400" i="1" baseline="30000" dirty="0">
                <a:latin typeface="CMMI10"/>
              </a:rPr>
              <a:t>+</a:t>
            </a:r>
            <a:r>
              <a:rPr lang="en-US" sz="800" dirty="0">
                <a:latin typeface="CMR7"/>
              </a:rPr>
              <a:t> </a:t>
            </a:r>
            <a:r>
              <a:rPr lang="en-US" sz="2400" dirty="0">
                <a:latin typeface="Palatino-Roman"/>
              </a:rPr>
              <a:t>(the closure of </a:t>
            </a:r>
            <a:r>
              <a:rPr lang="en-US" sz="2400" i="1" dirty="0">
                <a:latin typeface="CMMI10"/>
              </a:rPr>
              <a:t>γ</a:t>
            </a:r>
            <a:r>
              <a:rPr lang="en-US" sz="2400" dirty="0">
                <a:latin typeface="Palatino-Roman"/>
              </a:rPr>
              <a:t>) under </a:t>
            </a:r>
            <a:r>
              <a:rPr lang="en-US" sz="2400" i="1" dirty="0">
                <a:latin typeface="CMMI10"/>
              </a:rPr>
              <a:t>F’</a:t>
            </a:r>
          </a:p>
          <a:p>
            <a:pPr marL="0" indent="0">
              <a:buNone/>
              <a:defRPr/>
            </a:pPr>
            <a:r>
              <a:rPr lang="en-US" sz="2400" dirty="0">
                <a:latin typeface="Palatino-Roman"/>
              </a:rPr>
              <a:t>If </a:t>
            </a:r>
            <a:r>
              <a:rPr lang="en-US" sz="2400" b="1" i="1" dirty="0">
                <a:latin typeface="CMMI10"/>
              </a:rPr>
              <a:t>γ</a:t>
            </a:r>
            <a:r>
              <a:rPr lang="en-US" sz="2400" b="1" i="1" baseline="30000" dirty="0">
                <a:latin typeface="CMMI10"/>
              </a:rPr>
              <a:t>+</a:t>
            </a:r>
            <a:r>
              <a:rPr lang="en-US" sz="2400" i="1" dirty="0">
                <a:latin typeface="CMMI10"/>
              </a:rPr>
              <a:t> i</a:t>
            </a:r>
            <a:r>
              <a:rPr lang="en-US" sz="2400" dirty="0">
                <a:latin typeface="Palatino-Roman"/>
              </a:rPr>
              <a:t>ncludes </a:t>
            </a:r>
            <a:r>
              <a:rPr lang="en-US" sz="2400" b="1" dirty="0">
                <a:solidFill>
                  <a:srgbClr val="FF0000"/>
                </a:solidFill>
                <a:latin typeface="Palatino-Roman"/>
              </a:rPr>
              <a:t>all attributes in </a:t>
            </a:r>
            <a:r>
              <a:rPr lang="el-GR" b="1" i="1" dirty="0">
                <a:solidFill>
                  <a:srgbClr val="FF0000"/>
                </a:solidFill>
              </a:rPr>
              <a:t>β</a:t>
            </a:r>
            <a:r>
              <a:rPr lang="en-US" sz="2400" b="1" dirty="0">
                <a:latin typeface="Palatino-Roman"/>
              </a:rPr>
              <a:t>, </a:t>
            </a:r>
            <a:r>
              <a:rPr lang="en-US" sz="2400" dirty="0">
                <a:latin typeface="Palatino-Roman"/>
              </a:rPr>
              <a:t>then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is extraneous in </a:t>
            </a:r>
            <a:r>
              <a:rPr lang="en-US" sz="2400" i="1" dirty="0">
                <a:latin typeface="CMMI10"/>
              </a:rPr>
              <a:t>α</a:t>
            </a:r>
            <a:r>
              <a:rPr lang="en-US" sz="2400" dirty="0">
                <a:latin typeface="Palatino-Roman"/>
              </a:rPr>
              <a:t>.</a:t>
            </a:r>
            <a:endParaRPr lang="en-US" altLang="en-US" sz="2400" dirty="0">
              <a:sym typeface="Greek Symbols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7F8354B3-55F7-4DA5-B803-02B2CB049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Testing if an Attribute is Extraneous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93D061CD-6962-4CF0-A616-513EFBA24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9400" y="1114425"/>
            <a:ext cx="8647113" cy="4876800"/>
          </a:xfrm>
        </p:spPr>
        <p:txBody>
          <a:bodyPr/>
          <a:lstStyle/>
          <a:p>
            <a:pPr marL="0" indent="0">
              <a:buClr>
                <a:srgbClr val="CC3300"/>
              </a:buCl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rgbClr val="000000"/>
                </a:solidFill>
                <a:latin typeface="Palatino-Roman"/>
              </a:rPr>
              <a:t>Let </a:t>
            </a:r>
            <a:r>
              <a:rPr lang="en-US" sz="2400" i="1" dirty="0">
                <a:solidFill>
                  <a:srgbClr val="000000"/>
                </a:solidFill>
                <a:latin typeface="CMMI10"/>
              </a:rPr>
              <a:t>F </a:t>
            </a:r>
            <a:r>
              <a:rPr lang="en-US" sz="2400" dirty="0">
                <a:solidFill>
                  <a:srgbClr val="000000"/>
                </a:solidFill>
                <a:latin typeface="Palatino-Roman"/>
              </a:rPr>
              <a:t>be the given set of functional dependencies that hold on </a:t>
            </a:r>
            <a:r>
              <a:rPr lang="en-US" sz="2400" i="1" dirty="0">
                <a:solidFill>
                  <a:srgbClr val="000000"/>
                </a:solidFill>
                <a:latin typeface="CMMI10"/>
              </a:rPr>
              <a:t>R</a:t>
            </a:r>
            <a:r>
              <a:rPr lang="en-US" sz="2400" dirty="0">
                <a:solidFill>
                  <a:srgbClr val="000000"/>
                </a:solidFill>
                <a:latin typeface="Palatino-Roman"/>
              </a:rPr>
              <a:t>.</a:t>
            </a:r>
          </a:p>
          <a:p>
            <a:pPr marL="0" indent="0">
              <a:buClr>
                <a:srgbClr val="CC3300"/>
              </a:buCl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rgbClr val="000000"/>
                </a:solidFill>
                <a:latin typeface="Palatino-Roman"/>
              </a:rPr>
              <a:t>Consider an attribute </a:t>
            </a:r>
            <a:r>
              <a:rPr lang="en-US" sz="2400" b="1" i="1" dirty="0">
                <a:solidFill>
                  <a:srgbClr val="000000"/>
                </a:solidFill>
                <a:latin typeface="CMMI10"/>
              </a:rPr>
              <a:t>A </a:t>
            </a:r>
            <a:r>
              <a:rPr lang="en-US" sz="2400" b="1" dirty="0">
                <a:solidFill>
                  <a:srgbClr val="000000"/>
                </a:solidFill>
                <a:latin typeface="Palatino-Roman"/>
              </a:rPr>
              <a:t>in a dependency </a:t>
            </a:r>
            <a:r>
              <a:rPr lang="el-GR" sz="2400" b="1" i="1" dirty="0">
                <a:solidFill>
                  <a:srgbClr val="000000"/>
                </a:solidFill>
                <a:latin typeface="CMMI10"/>
              </a:rPr>
              <a:t>α </a:t>
            </a:r>
            <a:r>
              <a:rPr lang="el-GR" sz="2400" b="1" i="1" dirty="0">
                <a:solidFill>
                  <a:srgbClr val="000000"/>
                </a:solidFill>
                <a:latin typeface="CMSY10"/>
              </a:rPr>
              <a:t>→ </a:t>
            </a:r>
            <a:r>
              <a:rPr lang="el-GR" sz="2400" b="1" i="1" dirty="0">
                <a:solidFill>
                  <a:srgbClr val="000000"/>
                </a:solidFill>
                <a:latin typeface="CMMI10"/>
              </a:rPr>
              <a:t>β</a:t>
            </a:r>
            <a:r>
              <a:rPr lang="el-GR" sz="2400" b="1" dirty="0">
                <a:solidFill>
                  <a:srgbClr val="000000"/>
                </a:solidFill>
                <a:latin typeface="Palatino-Roman"/>
              </a:rPr>
              <a:t>.</a:t>
            </a:r>
            <a:endParaRPr lang="en-US" sz="2400" b="1" dirty="0">
              <a:solidFill>
                <a:srgbClr val="000000"/>
              </a:solidFill>
              <a:latin typeface="Palatino-Roman"/>
            </a:endParaRPr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sz="2400" dirty="0">
              <a:sym typeface="Greek Symbols" pitchFamily="18" charset="2"/>
            </a:endParaRPr>
          </a:p>
          <a:p>
            <a:pPr>
              <a:defRPr/>
            </a:pPr>
            <a:r>
              <a:rPr lang="en-US" sz="2400" dirty="0">
                <a:latin typeface="Palatino-Roman"/>
              </a:rPr>
              <a:t>If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A 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∈ </a:t>
            </a:r>
            <a:r>
              <a:rPr lang="el-GR" b="1" i="1" dirty="0">
                <a:solidFill>
                  <a:srgbClr val="FF0000"/>
                </a:solidFill>
              </a:rPr>
              <a:t>β </a:t>
            </a:r>
            <a:r>
              <a:rPr lang="en-US" sz="2400" dirty="0">
                <a:latin typeface="Palatino-Roman"/>
              </a:rPr>
              <a:t>, to check if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is extraneous consider the set, Check if </a:t>
            </a:r>
            <a:r>
              <a:rPr lang="en-US" sz="2400" i="1" dirty="0">
                <a:latin typeface="CMMI10"/>
              </a:rPr>
              <a:t>α </a:t>
            </a:r>
            <a:r>
              <a:rPr lang="en-US" sz="2400" i="1" dirty="0">
                <a:latin typeface="CMSY10"/>
              </a:rPr>
              <a:t>→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can be inferred from </a:t>
            </a:r>
            <a:r>
              <a:rPr lang="en-US" sz="2400" i="1" dirty="0">
                <a:latin typeface="CMMI10"/>
              </a:rPr>
              <a:t>F’</a:t>
            </a:r>
            <a:r>
              <a:rPr lang="en-US" sz="2400" dirty="0">
                <a:latin typeface="Palatino-Roman"/>
              </a:rPr>
              <a:t>. </a:t>
            </a:r>
          </a:p>
          <a:p>
            <a:pPr>
              <a:defRPr/>
            </a:pPr>
            <a:r>
              <a:rPr lang="en-US" sz="2400" dirty="0">
                <a:latin typeface="Palatino-Roman"/>
              </a:rPr>
              <a:t>To do so, compute </a:t>
            </a:r>
            <a:r>
              <a:rPr lang="en-US" sz="2400" b="1" i="1" dirty="0">
                <a:latin typeface="CMMI10"/>
              </a:rPr>
              <a:t>α+ </a:t>
            </a:r>
            <a:r>
              <a:rPr lang="en-US" sz="2400" dirty="0">
                <a:latin typeface="Palatino-Roman"/>
              </a:rPr>
              <a:t>(the closure of </a:t>
            </a:r>
            <a:r>
              <a:rPr lang="en-US" sz="2400" i="1" dirty="0">
                <a:latin typeface="CMMI10"/>
              </a:rPr>
              <a:t>α</a:t>
            </a:r>
            <a:r>
              <a:rPr lang="en-US" sz="2400" dirty="0">
                <a:latin typeface="Palatino-Roman"/>
              </a:rPr>
              <a:t>) under </a:t>
            </a:r>
            <a:r>
              <a:rPr lang="en-US" sz="2400" i="1" dirty="0">
                <a:latin typeface="CMMI10"/>
              </a:rPr>
              <a:t>F’,</a:t>
            </a:r>
          </a:p>
          <a:p>
            <a:pPr marL="0" indent="0">
              <a:buNone/>
              <a:defRPr/>
            </a:pPr>
            <a:r>
              <a:rPr lang="en-US" sz="2400" i="1" dirty="0">
                <a:latin typeface="CMMI10"/>
              </a:rPr>
              <a:t> 	F’</a:t>
            </a:r>
            <a:r>
              <a:rPr lang="en-US" sz="800" i="1" dirty="0">
                <a:latin typeface="CMSY7"/>
              </a:rPr>
              <a:t> </a:t>
            </a:r>
            <a:r>
              <a:rPr lang="en-US" sz="2400" dirty="0">
                <a:latin typeface="CMR10"/>
              </a:rPr>
              <a:t>= (</a:t>
            </a:r>
            <a:r>
              <a:rPr lang="en-US" sz="2400" i="1" dirty="0">
                <a:latin typeface="CMMI10"/>
              </a:rPr>
              <a:t>F </a:t>
            </a:r>
            <a:r>
              <a:rPr lang="en-US" sz="2400" i="1" dirty="0">
                <a:latin typeface="CMSY10"/>
              </a:rPr>
              <a:t>− {</a:t>
            </a:r>
            <a:r>
              <a:rPr lang="el-GR" sz="2400" i="1" dirty="0">
                <a:latin typeface="CMMI10"/>
              </a:rPr>
              <a:t>α </a:t>
            </a:r>
            <a:r>
              <a:rPr lang="el-GR" sz="2400" i="1" dirty="0">
                <a:latin typeface="CMSY10"/>
              </a:rPr>
              <a:t>→ </a:t>
            </a:r>
            <a:r>
              <a:rPr lang="el-GR" sz="2400" i="1" dirty="0"/>
              <a:t>β</a:t>
            </a:r>
            <a:r>
              <a:rPr lang="el-GR" sz="2400" i="1" dirty="0">
                <a:latin typeface="CMSY10"/>
              </a:rPr>
              <a:t>}</a:t>
            </a:r>
            <a:r>
              <a:rPr lang="el-GR" sz="2400" dirty="0">
                <a:latin typeface="Palatino-Roman"/>
              </a:rPr>
              <a:t>) </a:t>
            </a:r>
            <a:r>
              <a:rPr lang="el-GR" sz="2400" i="1" dirty="0">
                <a:latin typeface="CMSY10"/>
              </a:rPr>
              <a:t>∪ {</a:t>
            </a:r>
            <a:r>
              <a:rPr lang="el-GR" sz="2400" i="1" dirty="0">
                <a:latin typeface="CMMI10"/>
              </a:rPr>
              <a:t>α </a:t>
            </a:r>
            <a:r>
              <a:rPr lang="el-GR" sz="2400" i="1" dirty="0">
                <a:latin typeface="CMSY10"/>
              </a:rPr>
              <a:t>→ </a:t>
            </a:r>
            <a:r>
              <a:rPr lang="en-US" sz="2400" i="1" dirty="0">
                <a:latin typeface="CMSY10"/>
              </a:rPr>
              <a:t>(</a:t>
            </a:r>
            <a:r>
              <a:rPr lang="el-GR" sz="2400" i="1" dirty="0"/>
              <a:t>β</a:t>
            </a:r>
            <a:r>
              <a:rPr lang="el-GR" sz="2400" i="1" dirty="0">
                <a:latin typeface="CMMI10"/>
              </a:rPr>
              <a:t> </a:t>
            </a:r>
            <a:r>
              <a:rPr lang="el-GR" sz="2400" i="1" dirty="0">
                <a:latin typeface="CMSY10"/>
              </a:rPr>
              <a:t>− </a:t>
            </a:r>
            <a:r>
              <a:rPr lang="en-US" sz="2400" i="1" dirty="0">
                <a:latin typeface="CMMI10"/>
              </a:rPr>
              <a:t>A</a:t>
            </a:r>
            <a:r>
              <a:rPr lang="en-US" sz="2400" dirty="0">
                <a:latin typeface="CMR10"/>
              </a:rPr>
              <a:t>)</a:t>
            </a:r>
            <a:r>
              <a:rPr lang="en-US" sz="2400" i="1" dirty="0">
                <a:latin typeface="CMSY10"/>
              </a:rPr>
              <a:t>}</a:t>
            </a:r>
          </a:p>
          <a:p>
            <a:pPr marL="0" indent="0">
              <a:buNone/>
              <a:defRPr/>
            </a:pPr>
            <a:r>
              <a:rPr lang="en-US" sz="2400" dirty="0">
                <a:latin typeface="Palatino-Roman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Palatino-Roman"/>
              </a:rPr>
              <a:t>If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α</a:t>
            </a:r>
            <a:r>
              <a:rPr lang="en-US" sz="2400" b="1" i="1" baseline="30000" dirty="0">
                <a:solidFill>
                  <a:srgbClr val="FF0000"/>
                </a:solidFill>
                <a:latin typeface="CMMI10"/>
              </a:rPr>
              <a:t>+</a:t>
            </a:r>
            <a:r>
              <a:rPr lang="en-US" sz="800" b="1" dirty="0">
                <a:solidFill>
                  <a:srgbClr val="FF0000"/>
                </a:solidFill>
                <a:latin typeface="CMR7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Palatino-Roman"/>
              </a:rPr>
              <a:t>includes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A</a:t>
            </a:r>
            <a:r>
              <a:rPr lang="en-US" sz="2400" dirty="0">
                <a:latin typeface="Palatino-Roman"/>
              </a:rPr>
              <a:t>, then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is extraneous in </a:t>
            </a:r>
            <a:r>
              <a:rPr lang="el-GR" sz="2400" i="1" dirty="0"/>
              <a:t>β </a:t>
            </a:r>
            <a:r>
              <a:rPr lang="en-US" sz="2400" dirty="0">
                <a:latin typeface="Palatino-Roman"/>
              </a:rPr>
              <a:t>.</a:t>
            </a:r>
            <a:endParaRPr lang="en-US" altLang="en-US" sz="2400" dirty="0">
              <a:sym typeface="Greek Symbols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5EC082-EC3E-479C-A333-6550BF38412F}"/>
              </a:ext>
            </a:extLst>
          </p:cNvPr>
          <p:cNvSpPr txBox="1"/>
          <p:nvPr/>
        </p:nvSpPr>
        <p:spPr>
          <a:xfrm>
            <a:off x="625474" y="1308134"/>
            <a:ext cx="74390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Palatino-Roman"/>
              </a:rPr>
              <a:t>Example</a:t>
            </a:r>
          </a:p>
          <a:p>
            <a:pPr algn="l"/>
            <a:r>
              <a:rPr lang="en-US" sz="2400" b="0" i="1" u="none" strike="noStrike" baseline="0" dirty="0">
                <a:latin typeface="CMMI10"/>
              </a:rPr>
              <a:t>F = </a:t>
            </a:r>
            <a:r>
              <a:rPr lang="en-US" sz="2400" i="1" dirty="0">
                <a:latin typeface="CMMI10"/>
              </a:rPr>
              <a:t>{</a:t>
            </a:r>
            <a:r>
              <a:rPr lang="en-US" sz="2400" b="0" i="1" u="none" strike="noStrike" baseline="0" dirty="0">
                <a:latin typeface="CMMI10"/>
              </a:rPr>
              <a:t>AB </a:t>
            </a:r>
            <a:r>
              <a:rPr lang="en-US" sz="2400" b="0" i="1" u="none" strike="noStrike" baseline="0" dirty="0">
                <a:latin typeface="CMSY10"/>
              </a:rPr>
              <a:t>→ </a:t>
            </a:r>
            <a:r>
              <a:rPr lang="en-US" sz="2400" b="1" i="1" u="sng" strike="noStrike" baseline="0" dirty="0">
                <a:solidFill>
                  <a:srgbClr val="FF0000"/>
                </a:solidFill>
                <a:latin typeface="CMMI10"/>
              </a:rPr>
              <a:t>C</a:t>
            </a:r>
            <a:r>
              <a:rPr lang="en-US" sz="2400" b="0" i="1" u="none" strike="noStrike" baseline="0" dirty="0">
                <a:latin typeface="CMMI10"/>
              </a:rPr>
              <a:t>D</a:t>
            </a:r>
            <a:r>
              <a:rPr lang="en-US" sz="2400" b="0" i="0" u="none" strike="noStrike" baseline="0" dirty="0">
                <a:latin typeface="Palatino-Roman"/>
              </a:rPr>
              <a:t>, </a:t>
            </a:r>
          </a:p>
          <a:p>
            <a:pPr algn="l"/>
            <a:r>
              <a:rPr lang="en-US" sz="2400" b="0" i="1" u="none" strike="noStrike" baseline="0" dirty="0">
                <a:latin typeface="CMMI10"/>
              </a:rPr>
              <a:t>A </a:t>
            </a:r>
            <a:r>
              <a:rPr lang="en-US" sz="2400" b="0" i="1" u="none" strike="noStrike" baseline="0" dirty="0">
                <a:latin typeface="CMSY10"/>
              </a:rPr>
              <a:t>→ </a:t>
            </a:r>
            <a:r>
              <a:rPr lang="en-US" sz="2400" b="0" i="1" u="none" strike="noStrike" baseline="0" dirty="0">
                <a:latin typeface="CMMI10"/>
              </a:rPr>
              <a:t>E</a:t>
            </a:r>
            <a:r>
              <a:rPr lang="en-US" sz="2400" b="0" i="0" u="none" strike="noStrike" baseline="0" dirty="0">
                <a:latin typeface="Palatino-Roman"/>
              </a:rPr>
              <a:t>, </a:t>
            </a:r>
          </a:p>
          <a:p>
            <a:pPr algn="l"/>
            <a:r>
              <a:rPr lang="en-US" sz="2400" b="0" i="1" u="none" strike="noStrike" baseline="0" dirty="0">
                <a:latin typeface="CMMI10"/>
              </a:rPr>
              <a:t>E </a:t>
            </a:r>
            <a:r>
              <a:rPr lang="en-US" sz="2400" b="0" i="1" u="none" strike="noStrike" baseline="0" dirty="0">
                <a:latin typeface="CMSY10"/>
              </a:rPr>
              <a:t>→ </a:t>
            </a:r>
            <a:r>
              <a:rPr lang="en-US" sz="2400" b="0" i="1" u="none" strike="noStrike" baseline="0" dirty="0">
                <a:latin typeface="CMMI10"/>
              </a:rPr>
              <a:t>C}</a:t>
            </a:r>
          </a:p>
          <a:p>
            <a:pPr algn="l"/>
            <a:endParaRPr lang="en-US" sz="2400" b="0" i="0" u="none" strike="noStrike" baseline="0" dirty="0">
              <a:latin typeface="Palatino-Roman"/>
            </a:endParaRPr>
          </a:p>
          <a:p>
            <a:pPr algn="l"/>
            <a:r>
              <a:rPr lang="en-US" sz="2400" b="0" i="0" u="none" strike="noStrike" baseline="0" dirty="0">
                <a:latin typeface="Palatino-Roman"/>
              </a:rPr>
              <a:t>Case 1. if </a:t>
            </a:r>
            <a:r>
              <a:rPr lang="en-US" sz="2400" b="0" i="1" u="none" strike="noStrike" baseline="0" dirty="0">
                <a:latin typeface="CMMI10"/>
              </a:rPr>
              <a:t>C </a:t>
            </a:r>
            <a:r>
              <a:rPr lang="en-US" sz="2400" b="0" i="0" u="none" strike="noStrike" baseline="0" dirty="0">
                <a:latin typeface="Palatino-Roman"/>
              </a:rPr>
              <a:t>is extraneous in </a:t>
            </a:r>
            <a:r>
              <a:rPr lang="en-US" sz="2400" b="0" i="1" u="none" strike="noStrike" baseline="0" dirty="0">
                <a:latin typeface="CMMI10"/>
              </a:rPr>
              <a:t>AB </a:t>
            </a:r>
            <a:r>
              <a:rPr lang="en-US" sz="2400" b="0" i="1" u="none" strike="noStrike" baseline="0" dirty="0">
                <a:latin typeface="CMSY10"/>
              </a:rPr>
              <a:t>→ </a:t>
            </a:r>
            <a:r>
              <a:rPr lang="en-US" sz="2400" b="0" i="1" u="none" strike="noStrike" baseline="0" dirty="0">
                <a:latin typeface="CMMI10"/>
              </a:rPr>
              <a:t>CD</a:t>
            </a:r>
            <a:r>
              <a:rPr lang="en-US" sz="2400" b="0" i="0" u="none" strike="noStrike" baseline="0" dirty="0">
                <a:latin typeface="Palatino-Roman"/>
              </a:rPr>
              <a:t>, </a:t>
            </a:r>
          </a:p>
          <a:p>
            <a:pPr algn="l"/>
            <a:r>
              <a:rPr lang="en-US" sz="2400" i="1" dirty="0">
                <a:latin typeface="CMMI10"/>
              </a:rPr>
              <a:t>Find </a:t>
            </a:r>
            <a:r>
              <a:rPr lang="en-US" sz="2400" b="1" i="1" dirty="0">
                <a:latin typeface="CMMI10"/>
              </a:rPr>
              <a:t>{</a:t>
            </a:r>
            <a:r>
              <a:rPr lang="en-US" sz="2400" b="1" i="1" u="none" strike="noStrike" baseline="0" dirty="0">
                <a:latin typeface="CMMI10"/>
              </a:rPr>
              <a:t>AB}</a:t>
            </a:r>
            <a:r>
              <a:rPr lang="en-US" sz="2400" b="1" i="1" u="none" strike="noStrike" baseline="30000" dirty="0">
                <a:latin typeface="CMMI10"/>
              </a:rPr>
              <a:t>+</a:t>
            </a:r>
            <a:r>
              <a:rPr lang="en-US" sz="2400" b="1" i="1" u="none" strike="noStrike" baseline="0" dirty="0">
                <a:latin typeface="CMMI10"/>
              </a:rPr>
              <a:t>  </a:t>
            </a:r>
            <a:r>
              <a:rPr lang="en-US" sz="2400" b="0" i="0" u="none" strike="noStrike" baseline="0" dirty="0">
                <a:latin typeface="Palatino-Roman"/>
              </a:rPr>
              <a:t>under </a:t>
            </a:r>
            <a:r>
              <a:rPr lang="en-US" sz="2400" b="0" i="1" u="none" strike="noStrike" baseline="0" dirty="0">
                <a:latin typeface="Palatino-Roman"/>
              </a:rPr>
              <a:t>F</a:t>
            </a:r>
            <a:r>
              <a:rPr lang="en-US" sz="2400" b="0" i="0" u="none" strike="noStrike" baseline="0" dirty="0">
                <a:latin typeface="Palatino-Roman"/>
              </a:rPr>
              <a:t>‘</a:t>
            </a:r>
            <a:r>
              <a:rPr lang="en-US" sz="2400" b="0" i="0" u="none" strike="noStrike" baseline="0" dirty="0">
                <a:latin typeface="CMR10"/>
              </a:rPr>
              <a:t>= </a:t>
            </a:r>
            <a:r>
              <a:rPr lang="en-US" sz="2400" b="0" i="1" u="none" strike="noStrike" baseline="0" dirty="0">
                <a:latin typeface="CMSY10"/>
              </a:rPr>
              <a:t>{</a:t>
            </a:r>
            <a:r>
              <a:rPr lang="en-US" sz="2400" b="1" i="1" u="none" strike="noStrike" baseline="0" dirty="0">
                <a:latin typeface="CMMI10"/>
              </a:rPr>
              <a:t>AB </a:t>
            </a:r>
            <a:r>
              <a:rPr lang="en-US" sz="2400" b="1" i="1" u="none" strike="noStrike" baseline="0" dirty="0">
                <a:latin typeface="CMSY10"/>
              </a:rPr>
              <a:t>→ </a:t>
            </a:r>
            <a:r>
              <a:rPr lang="en-US" sz="2400" b="1" i="1" u="none" strike="noStrike" baseline="0" dirty="0">
                <a:latin typeface="CMMI10"/>
              </a:rPr>
              <a:t>D</a:t>
            </a:r>
            <a:r>
              <a:rPr lang="en-US" sz="2400" b="1" i="0" u="none" strike="noStrike" baseline="0" dirty="0">
                <a:latin typeface="Palatino-Roman"/>
              </a:rPr>
              <a:t>,</a:t>
            </a:r>
            <a:r>
              <a:rPr lang="en-US" sz="2400" b="0" i="0" u="none" strike="noStrike" baseline="0" dirty="0">
                <a:latin typeface="Palatino-Roman"/>
              </a:rPr>
              <a:t> </a:t>
            </a:r>
            <a:r>
              <a:rPr lang="en-US" sz="2400" b="0" i="1" u="none" strike="noStrike" baseline="0" dirty="0">
                <a:latin typeface="CMMI10"/>
              </a:rPr>
              <a:t>A </a:t>
            </a:r>
            <a:r>
              <a:rPr lang="en-US" sz="2400" b="0" i="1" u="none" strike="noStrike" baseline="0" dirty="0">
                <a:latin typeface="CMSY10"/>
              </a:rPr>
              <a:t>→ </a:t>
            </a:r>
            <a:r>
              <a:rPr lang="en-US" sz="2400" b="0" i="1" u="none" strike="noStrike" baseline="0" dirty="0">
                <a:latin typeface="CMMI10"/>
              </a:rPr>
              <a:t>E</a:t>
            </a:r>
            <a:r>
              <a:rPr lang="en-US" sz="2400" b="0" i="0" u="none" strike="noStrike" baseline="0" dirty="0">
                <a:latin typeface="Palatino-Roman"/>
              </a:rPr>
              <a:t>, and </a:t>
            </a:r>
            <a:r>
              <a:rPr lang="en-US" sz="2400" b="0" i="1" u="none" strike="noStrike" baseline="0" dirty="0">
                <a:latin typeface="CMMI10"/>
              </a:rPr>
              <a:t>E </a:t>
            </a:r>
            <a:r>
              <a:rPr lang="en-US" sz="2400" b="0" i="1" u="none" strike="noStrike" baseline="0" dirty="0">
                <a:latin typeface="CMSY10"/>
              </a:rPr>
              <a:t>→ </a:t>
            </a:r>
            <a:r>
              <a:rPr lang="en-US" sz="2400" b="0" i="1" u="none" strike="noStrike" baseline="0" dirty="0">
                <a:latin typeface="CMMI10"/>
              </a:rPr>
              <a:t>C</a:t>
            </a:r>
            <a:r>
              <a:rPr lang="en-US" sz="2400" b="0" i="1" u="none" strike="noStrike" baseline="0" dirty="0">
                <a:latin typeface="CMSY10"/>
              </a:rPr>
              <a:t>} </a:t>
            </a:r>
          </a:p>
          <a:p>
            <a:pPr algn="l"/>
            <a:r>
              <a:rPr lang="en-US" sz="2400" i="1" dirty="0">
                <a:latin typeface="CMMI10"/>
              </a:rPr>
              <a:t>{</a:t>
            </a:r>
            <a:r>
              <a:rPr lang="en-US" sz="2400" b="0" i="1" u="none" strike="noStrike" baseline="0" dirty="0">
                <a:latin typeface="CMMI10"/>
              </a:rPr>
              <a:t>AB}</a:t>
            </a:r>
            <a:r>
              <a:rPr lang="en-US" sz="2400" b="0" i="1" u="none" strike="noStrike" baseline="30000" dirty="0">
                <a:latin typeface="CMMI10"/>
              </a:rPr>
              <a:t>+ </a:t>
            </a:r>
            <a:r>
              <a:rPr lang="en-US" sz="2400" b="0" i="1" u="none" strike="noStrike" baseline="0" dirty="0">
                <a:latin typeface="CMSY10"/>
              </a:rPr>
              <a:t>= {</a:t>
            </a:r>
            <a:r>
              <a:rPr lang="en-US" sz="2400" b="0" i="1" u="none" strike="noStrike" baseline="0" dirty="0">
                <a:latin typeface="CMMI10"/>
              </a:rPr>
              <a:t>ABCDE}</a:t>
            </a:r>
            <a:r>
              <a:rPr lang="en-US" sz="2400" b="0" i="0" u="none" strike="noStrike" baseline="0" dirty="0">
                <a:latin typeface="Palatino-Roman"/>
              </a:rPr>
              <a:t> </a:t>
            </a:r>
          </a:p>
          <a:p>
            <a:pPr algn="l"/>
            <a:endParaRPr lang="en-US" sz="2400" dirty="0">
              <a:latin typeface="Palatino-Roman"/>
            </a:endParaRPr>
          </a:p>
          <a:p>
            <a:pPr algn="l"/>
            <a:r>
              <a:rPr lang="en-US" sz="2400" b="0" i="0" u="none" strike="noStrike" baseline="0" dirty="0">
                <a:latin typeface="Palatino-Roman"/>
              </a:rPr>
              <a:t>which includes </a:t>
            </a:r>
            <a:r>
              <a:rPr lang="en-US" sz="2400" b="0" i="1" u="none" strike="noStrike" baseline="0" dirty="0">
                <a:latin typeface="CMMI10"/>
              </a:rPr>
              <a:t>CD</a:t>
            </a:r>
            <a:r>
              <a:rPr lang="en-US" sz="2400" b="0" i="0" u="none" strike="noStrike" baseline="0" dirty="0">
                <a:latin typeface="Palatino-Roman"/>
              </a:rPr>
              <a:t>, So </a:t>
            </a:r>
            <a:r>
              <a:rPr lang="en-US" sz="2400" b="1" u="none" strike="noStrike" baseline="0" dirty="0">
                <a:latin typeface="CMMI10"/>
              </a:rPr>
              <a:t>C</a:t>
            </a:r>
            <a:r>
              <a:rPr lang="en-US" sz="2400" b="0" i="1" u="none" strike="noStrike" baseline="0" dirty="0">
                <a:latin typeface="CMMI10"/>
              </a:rPr>
              <a:t> </a:t>
            </a:r>
            <a:r>
              <a:rPr lang="en-US" sz="2400" b="0" i="0" u="none" strike="noStrike" baseline="0" dirty="0">
                <a:latin typeface="Palatino-Roman"/>
              </a:rPr>
              <a:t>is extraneous.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8534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466" name="Object 5">
            <a:extLst>
              <a:ext uri="{FF2B5EF4-FFF2-40B4-BE49-F238E27FC236}">
                <a16:creationId xmlns:a16="http://schemas.microsoft.com/office/drawing/2014/main" id="{94C28C79-C93B-4EFF-9017-28992F6241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1963" y="1841500"/>
          <a:ext cx="4144962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2481459" imgH="1486792" progId="Word.Document.12">
                  <p:embed/>
                </p:oleObj>
              </mc:Choice>
              <mc:Fallback>
                <p:oleObj name="Document" r:id="rId3" imgW="2481459" imgH="1486792" progId="Word.Documen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1841500"/>
                        <a:ext cx="4144962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Object 6">
            <a:extLst>
              <a:ext uri="{FF2B5EF4-FFF2-40B4-BE49-F238E27FC236}">
                <a16:creationId xmlns:a16="http://schemas.microsoft.com/office/drawing/2014/main" id="{E9F4F203-A64D-4B17-AE91-38C5BF9313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83150" y="1736725"/>
          <a:ext cx="4037013" cy="411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2461654" imgH="1926883" progId="Word.Document.12">
                  <p:embed/>
                </p:oleObj>
              </mc:Choice>
              <mc:Fallback>
                <p:oleObj name="Document" r:id="rId5" imgW="2461654" imgH="1926883" progId="Word.Document.1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1736725"/>
                        <a:ext cx="4037013" cy="411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074">
            <a:extLst>
              <a:ext uri="{FF2B5EF4-FFF2-40B4-BE49-F238E27FC236}">
                <a16:creationId xmlns:a16="http://schemas.microsoft.com/office/drawing/2014/main" id="{1B466D30-E093-40D3-8A99-ED84F0761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274638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itchFamily="34" charset="0"/>
              </a:defRPr>
            </a:lvl9pPr>
          </a:lstStyle>
          <a:p>
            <a:pPr>
              <a:defRPr/>
            </a:pPr>
            <a:r>
              <a:rPr lang="en-US"/>
              <a:t>First Normal Form</a:t>
            </a:r>
            <a:endParaRPr lang="en-US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816D56A7-68FE-497D-B77A-E307E48BC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Canonical Cover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2C3AF548-0C20-4AA7-9114-2B52C52D47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114425"/>
            <a:ext cx="8223250" cy="52101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200">
                <a:sym typeface="Greek Symbols" pitchFamily="18" charset="2"/>
              </a:rPr>
              <a:t>A </a:t>
            </a:r>
            <a:r>
              <a:rPr lang="en-US" altLang="en-US" sz="3200" i="1">
                <a:solidFill>
                  <a:schemeClr val="tx2"/>
                </a:solidFill>
                <a:sym typeface="Greek Symbols" pitchFamily="18" charset="2"/>
              </a:rPr>
              <a:t>canonical cover</a:t>
            </a:r>
            <a:r>
              <a:rPr lang="en-US" altLang="en-US" sz="3200" i="1">
                <a:sym typeface="Greek Symbols" pitchFamily="18" charset="2"/>
              </a:rPr>
              <a:t> </a:t>
            </a:r>
            <a:r>
              <a:rPr lang="en-US" altLang="en-US" sz="3200">
                <a:sym typeface="Greek Symbols" pitchFamily="18" charset="2"/>
              </a:rPr>
              <a:t>for </a:t>
            </a:r>
            <a:r>
              <a:rPr lang="en-US" altLang="en-US" sz="3200" i="1">
                <a:sym typeface="Greek Symbols" pitchFamily="18" charset="2"/>
              </a:rPr>
              <a:t>F</a:t>
            </a:r>
            <a:r>
              <a:rPr lang="en-US" altLang="en-US" sz="3200">
                <a:sym typeface="Greek Symbols" pitchFamily="18" charset="2"/>
              </a:rPr>
              <a:t> is a set of dependencies </a:t>
            </a:r>
            <a:r>
              <a:rPr lang="en-US" altLang="en-US" sz="3200" b="1" i="1">
                <a:sym typeface="Greek Symbols" pitchFamily="18" charset="2"/>
              </a:rPr>
              <a:t>F</a:t>
            </a:r>
            <a:r>
              <a:rPr lang="en-US" altLang="en-US" sz="3200" b="1" i="1" baseline="-25000">
                <a:sym typeface="Greek Symbols" pitchFamily="18" charset="2"/>
              </a:rPr>
              <a:t>c</a:t>
            </a:r>
            <a:r>
              <a:rPr lang="en-US" altLang="en-US" sz="3200" i="1" baseline="-25000">
                <a:sym typeface="Greek Symbols" pitchFamily="18" charset="2"/>
              </a:rPr>
              <a:t> </a:t>
            </a:r>
            <a:r>
              <a:rPr lang="en-US" altLang="en-US" sz="3200">
                <a:sym typeface="Greek Symbols" pitchFamily="18" charset="2"/>
              </a:rPr>
              <a:t>such that </a:t>
            </a:r>
          </a:p>
          <a:p>
            <a:pPr lvl="1">
              <a:lnSpc>
                <a:spcPct val="90000"/>
              </a:lnSpc>
            </a:pPr>
            <a:r>
              <a:rPr lang="en-US" altLang="en-US" i="1">
                <a:sym typeface="Greek Symbols" pitchFamily="18" charset="2"/>
              </a:rPr>
              <a:t>F</a:t>
            </a:r>
            <a:r>
              <a:rPr lang="en-US" altLang="en-US">
                <a:sym typeface="Greek Symbols" pitchFamily="18" charset="2"/>
              </a:rPr>
              <a:t> logically implies all dependencies in </a:t>
            </a:r>
            <a:r>
              <a:rPr lang="en-US" altLang="en-US" b="1" i="1">
                <a:sym typeface="Greek Symbols" pitchFamily="18" charset="2"/>
              </a:rPr>
              <a:t>F</a:t>
            </a:r>
            <a:r>
              <a:rPr lang="en-US" altLang="en-US" b="1" i="1" baseline="-25000">
                <a:sym typeface="Greek Symbols" pitchFamily="18" charset="2"/>
              </a:rPr>
              <a:t>c,</a:t>
            </a:r>
            <a:r>
              <a:rPr lang="en-US" altLang="en-US" b="1">
                <a:sym typeface="Greek Symbols" pitchFamily="18" charset="2"/>
              </a:rPr>
              <a:t> </a:t>
            </a:r>
            <a:r>
              <a:rPr lang="en-US" altLang="en-US">
                <a:sym typeface="Greek Symbols" pitchFamily="18" charset="2"/>
              </a:rPr>
              <a:t>and </a:t>
            </a:r>
          </a:p>
          <a:p>
            <a:pPr lvl="1">
              <a:lnSpc>
                <a:spcPct val="90000"/>
              </a:lnSpc>
            </a:pPr>
            <a:r>
              <a:rPr lang="en-US" altLang="en-US" i="1">
                <a:sym typeface="Greek Symbols" pitchFamily="18" charset="2"/>
              </a:rPr>
              <a:t>F</a:t>
            </a:r>
            <a:r>
              <a:rPr lang="en-US" altLang="en-US" i="1" baseline="-25000">
                <a:sym typeface="Greek Symbols" pitchFamily="18" charset="2"/>
              </a:rPr>
              <a:t>c</a:t>
            </a:r>
            <a:r>
              <a:rPr lang="en-US" altLang="en-US" baseline="-25000">
                <a:sym typeface="Greek Symbols" pitchFamily="18" charset="2"/>
              </a:rPr>
              <a:t> </a:t>
            </a:r>
            <a:r>
              <a:rPr lang="en-US" altLang="en-US">
                <a:sym typeface="Greek Symbols" pitchFamily="18" charset="2"/>
              </a:rPr>
              <a:t>logically implies all dependencies in</a:t>
            </a:r>
            <a:r>
              <a:rPr lang="en-US" altLang="en-US" b="1">
                <a:sym typeface="Greek Symbols" pitchFamily="18" charset="2"/>
              </a:rPr>
              <a:t> </a:t>
            </a:r>
            <a:r>
              <a:rPr lang="en-US" altLang="en-US" b="1" i="1">
                <a:sym typeface="Greek Symbols" pitchFamily="18" charset="2"/>
              </a:rPr>
              <a:t>F</a:t>
            </a:r>
            <a:r>
              <a:rPr lang="en-US" altLang="en-US" i="1">
                <a:sym typeface="Greek Symbols" pitchFamily="18" charset="2"/>
              </a:rPr>
              <a:t>,</a:t>
            </a:r>
            <a:r>
              <a:rPr lang="en-US" altLang="en-US">
                <a:sym typeface="Greek Symbols" pitchFamily="18" charset="2"/>
              </a:rPr>
              <a:t> and</a:t>
            </a:r>
          </a:p>
          <a:p>
            <a:pPr lvl="1">
              <a:lnSpc>
                <a:spcPct val="90000"/>
              </a:lnSpc>
            </a:pPr>
            <a:r>
              <a:rPr lang="en-US" altLang="en-US" b="1">
                <a:sym typeface="Greek Symbols" pitchFamily="18" charset="2"/>
              </a:rPr>
              <a:t>No</a:t>
            </a:r>
            <a:r>
              <a:rPr lang="en-US" altLang="en-US">
                <a:sym typeface="Greek Symbols" pitchFamily="18" charset="2"/>
              </a:rPr>
              <a:t> functional dependency in </a:t>
            </a:r>
            <a:r>
              <a:rPr lang="en-US" altLang="en-US" i="1">
                <a:sym typeface="Greek Symbols" pitchFamily="18" charset="2"/>
              </a:rPr>
              <a:t>F</a:t>
            </a:r>
            <a:r>
              <a:rPr lang="en-US" altLang="en-US" sz="3200" i="1" baseline="-25000">
                <a:sym typeface="Greek Symbols" pitchFamily="18" charset="2"/>
              </a:rPr>
              <a:t>c</a:t>
            </a:r>
            <a:r>
              <a:rPr lang="en-US" altLang="en-US" sz="3200">
                <a:sym typeface="Greek Symbols" pitchFamily="18" charset="2"/>
              </a:rPr>
              <a:t> </a:t>
            </a:r>
            <a:r>
              <a:rPr lang="en-US" altLang="en-US">
                <a:sym typeface="Greek Symbols" pitchFamily="18" charset="2"/>
              </a:rPr>
              <a:t>contains an </a:t>
            </a:r>
            <a:r>
              <a:rPr lang="en-US" altLang="en-US" b="1">
                <a:sym typeface="Greek Symbols" pitchFamily="18" charset="2"/>
              </a:rPr>
              <a:t>extraneou</a:t>
            </a:r>
            <a:r>
              <a:rPr lang="en-US" altLang="en-US">
                <a:sym typeface="Greek Symbols" pitchFamily="18" charset="2"/>
              </a:rPr>
              <a:t>s attribute, and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ym typeface="Greek Symbols" pitchFamily="18" charset="2"/>
              </a:rPr>
              <a:t>Each left side of functional dependency in </a:t>
            </a:r>
            <a:r>
              <a:rPr lang="en-US" altLang="en-US" b="1" i="1">
                <a:sym typeface="Greek Symbols" pitchFamily="18" charset="2"/>
              </a:rPr>
              <a:t>F</a:t>
            </a:r>
            <a:r>
              <a:rPr lang="en-US" altLang="en-US" sz="3200" b="1" i="1" baseline="-25000">
                <a:sym typeface="Greek Symbols" pitchFamily="18" charset="2"/>
              </a:rPr>
              <a:t>c</a:t>
            </a:r>
            <a:r>
              <a:rPr lang="en-US" altLang="en-US" sz="3200" b="1" i="1">
                <a:sym typeface="Greek Symbols" pitchFamily="18" charset="2"/>
              </a:rPr>
              <a:t> </a:t>
            </a:r>
            <a:r>
              <a:rPr lang="en-US" altLang="en-US" b="1">
                <a:sym typeface="Greek Symbols" pitchFamily="18" charset="2"/>
              </a:rPr>
              <a:t>is unique</a:t>
            </a:r>
            <a:r>
              <a:rPr lang="en-US" altLang="en-US">
                <a:sym typeface="Greek Symbols" pitchFamily="18" charset="2"/>
              </a:rPr>
              <a:t>.</a:t>
            </a:r>
            <a:endParaRPr lang="en-US" altLang="en-US" sz="3200" b="1">
              <a:sym typeface="Greek Symbols" pitchFamily="18" charset="2"/>
            </a:endParaRPr>
          </a:p>
          <a:p>
            <a:pPr>
              <a:lnSpc>
                <a:spcPct val="90000"/>
              </a:lnSpc>
            </a:pPr>
            <a:endParaRPr lang="en-US" altLang="en-US">
              <a:sym typeface="Greek Symbols" pitchFamily="18" charset="2"/>
            </a:endParaRPr>
          </a:p>
          <a:p>
            <a:pPr>
              <a:lnSpc>
                <a:spcPct val="90000"/>
              </a:lnSpc>
            </a:pP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D2A6A569-D717-4FE2-A86A-3C6C20BC94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Canonical Cover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3E47FDE1-0214-4915-8EA6-AC9279BFC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57238"/>
            <a:ext cx="9144000" cy="5675312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sz="1800" dirty="0">
              <a:sym typeface="Greek Symbols" pitchFamily="18" charset="2"/>
            </a:endParaRPr>
          </a:p>
          <a:p>
            <a:pPr>
              <a:lnSpc>
                <a:spcPct val="90000"/>
              </a:lnSpc>
              <a:defRPr/>
            </a:pPr>
            <a:r>
              <a:rPr lang="en-US" sz="2800" dirty="0"/>
              <a:t>To compute a canonical cover for </a:t>
            </a:r>
            <a:r>
              <a:rPr lang="en-US" sz="2800" i="1" dirty="0"/>
              <a:t>F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b="1" dirty="0"/>
              <a:t>repeat</a:t>
            </a:r>
            <a:br>
              <a:rPr lang="en-US" sz="2800" b="1" dirty="0"/>
            </a:br>
            <a:r>
              <a:rPr lang="en-US" sz="2800" dirty="0"/>
              <a:t>Use the union rule to replace any dependencies in </a:t>
            </a:r>
            <a:r>
              <a:rPr lang="en-US" sz="2800" i="1" dirty="0"/>
              <a:t>F</a:t>
            </a:r>
            <a:br>
              <a:rPr lang="en-US" sz="2800" i="1" dirty="0"/>
            </a:br>
            <a:r>
              <a:rPr lang="en-US" sz="2800" i="1" dirty="0"/>
              <a:t>		 </a:t>
            </a:r>
            <a:r>
              <a:rPr lang="en-US" sz="2800" dirty="0">
                <a:sym typeface="Symbol" pitchFamily="18" charset="2"/>
              </a:rPr>
              <a:t></a:t>
            </a:r>
            <a:r>
              <a:rPr lang="en-US" sz="2800" baseline="-25000" dirty="0">
                <a:sym typeface="Greek Symbols" pitchFamily="18" charset="2"/>
              </a:rPr>
              <a:t>1</a:t>
            </a:r>
            <a:r>
              <a:rPr lang="en-US" sz="2800" dirty="0">
                <a:sym typeface="Greek Symbols" pitchFamily="18" charset="2"/>
              </a:rPr>
              <a:t> </a:t>
            </a:r>
            <a:r>
              <a:rPr lang="en-US" sz="2800" dirty="0">
                <a:sym typeface="Symbol" pitchFamily="18" charset="2"/>
              </a:rPr>
              <a:t></a:t>
            </a:r>
            <a:r>
              <a:rPr lang="en-US" sz="2800" dirty="0">
                <a:sym typeface="Monotype Sorts" pitchFamily="2" charset="2"/>
              </a:rPr>
              <a:t> </a:t>
            </a:r>
            <a:r>
              <a:rPr lang="en-US" sz="2800" dirty="0">
                <a:sym typeface="Symbol" pitchFamily="18" charset="2"/>
              </a:rPr>
              <a:t></a:t>
            </a:r>
            <a:r>
              <a:rPr lang="en-US" sz="2800" baseline="-25000" dirty="0">
                <a:sym typeface="Greek Symbols" pitchFamily="18" charset="2"/>
              </a:rPr>
              <a:t>1</a:t>
            </a:r>
            <a:r>
              <a:rPr lang="en-US" sz="2800" dirty="0">
                <a:sym typeface="Greek Symbols" pitchFamily="18" charset="2"/>
              </a:rPr>
              <a:t> and </a:t>
            </a:r>
            <a:r>
              <a:rPr lang="en-US" sz="2800" dirty="0">
                <a:sym typeface="Symbol" pitchFamily="18" charset="2"/>
              </a:rPr>
              <a:t></a:t>
            </a:r>
            <a:r>
              <a:rPr lang="en-US" sz="2800" baseline="-25000" dirty="0">
                <a:sym typeface="Greek Symbols" pitchFamily="18" charset="2"/>
              </a:rPr>
              <a:t>1</a:t>
            </a:r>
            <a:r>
              <a:rPr lang="en-US" sz="2800" dirty="0">
                <a:sym typeface="Greek Symbols" pitchFamily="18" charset="2"/>
              </a:rPr>
              <a:t> </a:t>
            </a:r>
            <a:r>
              <a:rPr lang="en-US" sz="2800" dirty="0">
                <a:sym typeface="Symbol" pitchFamily="18" charset="2"/>
              </a:rPr>
              <a:t></a:t>
            </a:r>
            <a:r>
              <a:rPr lang="en-US" sz="2800" dirty="0">
                <a:sym typeface="Monotype Sorts" pitchFamily="2" charset="2"/>
              </a:rPr>
              <a:t> </a:t>
            </a:r>
            <a:r>
              <a:rPr lang="en-US" sz="2800" dirty="0">
                <a:sym typeface="Symbol" pitchFamily="18" charset="2"/>
              </a:rPr>
              <a:t></a:t>
            </a:r>
            <a:r>
              <a:rPr lang="en-US" sz="2800" baseline="-25000" dirty="0">
                <a:sym typeface="Greek Symbols" pitchFamily="18" charset="2"/>
              </a:rPr>
              <a:t>2</a:t>
            </a:r>
            <a:r>
              <a:rPr lang="en-US" sz="2800" dirty="0">
                <a:sym typeface="Greek Symbols" pitchFamily="18" charset="2"/>
              </a:rPr>
              <a:t> with </a:t>
            </a:r>
            <a:r>
              <a:rPr lang="en-US" sz="2800" dirty="0">
                <a:sym typeface="Symbol" pitchFamily="18" charset="2"/>
              </a:rPr>
              <a:t></a:t>
            </a:r>
            <a:r>
              <a:rPr lang="en-US" sz="2800" baseline="-25000" dirty="0">
                <a:sym typeface="Greek Symbols" pitchFamily="18" charset="2"/>
              </a:rPr>
              <a:t>1</a:t>
            </a:r>
            <a:r>
              <a:rPr lang="en-US" sz="2800" dirty="0">
                <a:sym typeface="Greek Symbols" pitchFamily="18" charset="2"/>
              </a:rPr>
              <a:t> </a:t>
            </a:r>
            <a:r>
              <a:rPr lang="en-US" sz="2800" dirty="0">
                <a:sym typeface="Symbol" pitchFamily="18" charset="2"/>
              </a:rPr>
              <a:t></a:t>
            </a:r>
            <a:r>
              <a:rPr lang="en-US" sz="2800" dirty="0">
                <a:sym typeface="Monotype Sorts" pitchFamily="2" charset="2"/>
              </a:rPr>
              <a:t> </a:t>
            </a:r>
            <a:r>
              <a:rPr lang="en-US" sz="2800" dirty="0">
                <a:sym typeface="Symbol" pitchFamily="18" charset="2"/>
              </a:rPr>
              <a:t></a:t>
            </a:r>
            <a:r>
              <a:rPr lang="en-US" sz="2800" baseline="-25000" dirty="0">
                <a:sym typeface="Greek Symbols" pitchFamily="18" charset="2"/>
              </a:rPr>
              <a:t>1</a:t>
            </a:r>
            <a:r>
              <a:rPr lang="en-US" sz="2800" dirty="0">
                <a:sym typeface="Greek Symbols" pitchFamily="18" charset="2"/>
              </a:rPr>
              <a:t> </a:t>
            </a:r>
            <a:r>
              <a:rPr lang="en-US" sz="2800" dirty="0">
                <a:sym typeface="Symbol" pitchFamily="18" charset="2"/>
              </a:rPr>
              <a:t></a:t>
            </a:r>
            <a:r>
              <a:rPr lang="en-US" sz="2800" baseline="-25000" dirty="0">
                <a:sym typeface="Greek Symbols" pitchFamily="18" charset="2"/>
              </a:rPr>
              <a:t>2</a:t>
            </a:r>
            <a:r>
              <a:rPr lang="en-US" sz="2800" dirty="0">
                <a:sym typeface="Greek Symbols" pitchFamily="18" charset="2"/>
              </a:rPr>
              <a:t> </a:t>
            </a:r>
            <a:br>
              <a:rPr lang="en-US" sz="2800" dirty="0">
                <a:sym typeface="Greek Symbols" pitchFamily="18" charset="2"/>
              </a:rPr>
            </a:br>
            <a:r>
              <a:rPr lang="en-US" sz="2800" dirty="0">
                <a:sym typeface="Greek Symbols" pitchFamily="18" charset="2"/>
              </a:rPr>
              <a:t>	Find a functional dependency </a:t>
            </a:r>
            <a:r>
              <a:rPr lang="en-US" sz="2800" dirty="0">
                <a:sym typeface="Symbol" pitchFamily="18" charset="2"/>
              </a:rPr>
              <a:t></a:t>
            </a:r>
            <a:r>
              <a:rPr lang="en-US" sz="2800" dirty="0">
                <a:sym typeface="Greek Symbols" pitchFamily="18" charset="2"/>
              </a:rPr>
              <a:t> </a:t>
            </a:r>
            <a:r>
              <a:rPr lang="en-US" sz="2800" dirty="0">
                <a:sym typeface="Symbol" pitchFamily="18" charset="2"/>
              </a:rPr>
              <a:t></a:t>
            </a:r>
            <a:r>
              <a:rPr lang="en-US" sz="2800" dirty="0">
                <a:sym typeface="Monotype Sorts" pitchFamily="2" charset="2"/>
              </a:rPr>
              <a:t> </a:t>
            </a:r>
            <a:r>
              <a:rPr lang="en-US" sz="2800" dirty="0">
                <a:sym typeface="Symbol" pitchFamily="18" charset="2"/>
              </a:rPr>
              <a:t></a:t>
            </a:r>
            <a:r>
              <a:rPr lang="en-US" sz="2800" dirty="0">
                <a:sym typeface="Greek Symbols" pitchFamily="18" charset="2"/>
              </a:rPr>
              <a:t> with an </a:t>
            </a:r>
            <a:br>
              <a:rPr lang="en-US" sz="2800" dirty="0">
                <a:sym typeface="Greek Symbols" pitchFamily="18" charset="2"/>
              </a:rPr>
            </a:br>
            <a:r>
              <a:rPr lang="en-US" sz="2800" dirty="0">
                <a:sym typeface="Greek Symbols" pitchFamily="18" charset="2"/>
              </a:rPr>
              <a:t>	</a:t>
            </a:r>
            <a:r>
              <a:rPr lang="en-US" sz="2800" b="1" dirty="0">
                <a:sym typeface="Greek Symbols" pitchFamily="18" charset="2"/>
              </a:rPr>
              <a:t>extraneous</a:t>
            </a:r>
            <a:r>
              <a:rPr lang="en-US" sz="2800" dirty="0">
                <a:sym typeface="Greek Symbols" pitchFamily="18" charset="2"/>
              </a:rPr>
              <a:t> attribute either in </a:t>
            </a:r>
            <a:r>
              <a:rPr lang="en-US" sz="2800" dirty="0">
                <a:sym typeface="Symbol" pitchFamily="18" charset="2"/>
              </a:rPr>
              <a:t></a:t>
            </a:r>
            <a:r>
              <a:rPr lang="en-US" sz="2800" dirty="0">
                <a:sym typeface="Greek Symbols" pitchFamily="18" charset="2"/>
              </a:rPr>
              <a:t> or in </a:t>
            </a:r>
            <a:r>
              <a:rPr lang="en-US" sz="2800" dirty="0">
                <a:sym typeface="Symbol" pitchFamily="18" charset="2"/>
              </a:rPr>
              <a:t></a:t>
            </a:r>
            <a:r>
              <a:rPr lang="en-US" sz="2800" dirty="0">
                <a:sym typeface="Monotype Sorts" pitchFamily="2" charset="2"/>
              </a:rPr>
              <a:t> </a:t>
            </a:r>
            <a:br>
              <a:rPr lang="en-US" sz="2800" dirty="0">
                <a:sym typeface="Greek Symbols" pitchFamily="18" charset="2"/>
              </a:rPr>
            </a:br>
            <a:r>
              <a:rPr lang="en-US" sz="2800" dirty="0">
                <a:sym typeface="Greek Symbols" pitchFamily="18" charset="2"/>
              </a:rPr>
              <a:t>If an extraneous attribute is found, </a:t>
            </a:r>
            <a:r>
              <a:rPr lang="en-US" sz="2800" b="1" dirty="0">
                <a:sym typeface="Greek Symbols" pitchFamily="18" charset="2"/>
              </a:rPr>
              <a:t>delete</a:t>
            </a:r>
            <a:r>
              <a:rPr lang="en-US" sz="2800" dirty="0">
                <a:sym typeface="Greek Symbols" pitchFamily="18" charset="2"/>
              </a:rPr>
              <a:t> it from </a:t>
            </a:r>
            <a:r>
              <a:rPr lang="en-US" sz="2800" b="1" dirty="0">
                <a:sym typeface="Symbol" pitchFamily="18" charset="2"/>
              </a:rPr>
              <a:t></a:t>
            </a:r>
            <a:r>
              <a:rPr lang="en-US" sz="2800" b="1" dirty="0">
                <a:sym typeface="Greek Symbols" pitchFamily="18" charset="2"/>
              </a:rPr>
              <a:t> </a:t>
            </a:r>
            <a:r>
              <a:rPr lang="en-US" sz="2800" b="1" dirty="0">
                <a:sym typeface="Symbol" pitchFamily="18" charset="2"/>
              </a:rPr>
              <a:t></a:t>
            </a:r>
            <a:r>
              <a:rPr lang="en-US" sz="2800" b="1" dirty="0">
                <a:sym typeface="Monotype Sorts" pitchFamily="2" charset="2"/>
              </a:rPr>
              <a:t> </a:t>
            </a:r>
            <a:r>
              <a:rPr lang="en-US" sz="2800" b="1" dirty="0">
                <a:sym typeface="Symbol" pitchFamily="18" charset="2"/>
              </a:rPr>
              <a:t></a:t>
            </a:r>
            <a:r>
              <a:rPr lang="en-US" sz="2800" b="1" i="1" dirty="0">
                <a:sym typeface="Greek Symbols" pitchFamily="18" charset="2"/>
              </a:rPr>
              <a:t> </a:t>
            </a:r>
            <a:br>
              <a:rPr lang="en-US" sz="2800" dirty="0">
                <a:sym typeface="Greek Symbols" pitchFamily="18" charset="2"/>
              </a:rPr>
            </a:br>
            <a:r>
              <a:rPr lang="en-US" sz="2800" b="1" dirty="0">
                <a:sym typeface="Greek Symbols" pitchFamily="18" charset="2"/>
              </a:rPr>
              <a:t>until </a:t>
            </a:r>
            <a:r>
              <a:rPr lang="en-US" sz="2800" i="1" dirty="0">
                <a:sym typeface="Greek Symbols" pitchFamily="18" charset="2"/>
              </a:rPr>
              <a:t>F</a:t>
            </a:r>
            <a:r>
              <a:rPr lang="en-US" sz="2800" dirty="0">
                <a:sym typeface="Greek Symbols" pitchFamily="18" charset="2"/>
              </a:rPr>
              <a:t> does not change</a:t>
            </a:r>
          </a:p>
          <a:p>
            <a:pPr>
              <a:lnSpc>
                <a:spcPct val="90000"/>
              </a:lnSpc>
              <a:defRPr/>
            </a:pPr>
            <a:r>
              <a:rPr lang="en-US" sz="2800" dirty="0">
                <a:sym typeface="Greek Symbols" pitchFamily="18" charset="2"/>
              </a:rPr>
              <a:t>Note: Union rule may become </a:t>
            </a:r>
            <a:r>
              <a:rPr lang="en-US" sz="2800" b="1" dirty="0">
                <a:sym typeface="Greek Symbols" pitchFamily="18" charset="2"/>
              </a:rPr>
              <a:t>applicable after some extraneous attributes have been deleted, so it has to be re-applied</a:t>
            </a:r>
          </a:p>
          <a:p>
            <a:pPr>
              <a:lnSpc>
                <a:spcPct val="90000"/>
              </a:lnSpc>
              <a:defRPr/>
            </a:pPr>
            <a:endParaRPr lang="en-US" dirty="0">
              <a:sym typeface="Greek Symbols" pitchFamily="18" charset="2"/>
            </a:endParaRPr>
          </a:p>
          <a:p>
            <a:pPr>
              <a:lnSpc>
                <a:spcPct val="90000"/>
              </a:lnSpc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build="p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B503343D-7F75-4FB5-B391-950DD4359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Testing if an Attribute is Extraneous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34E7CA31-C147-45A5-B6F3-D28F49BA1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9400" y="1114425"/>
            <a:ext cx="8647113" cy="4876800"/>
          </a:xfrm>
        </p:spPr>
        <p:txBody>
          <a:bodyPr/>
          <a:lstStyle/>
          <a:p>
            <a:pPr marL="0" indent="0">
              <a:buFont typeface="Monotype Sorts" pitchFamily="2" charset="2"/>
              <a:buNone/>
              <a:defRPr/>
            </a:pPr>
            <a:r>
              <a:rPr lang="en-US" sz="2400" dirty="0">
                <a:latin typeface="Palatino-Roman"/>
              </a:rPr>
              <a:t>Let </a:t>
            </a:r>
            <a:r>
              <a:rPr lang="en-US" sz="2400" i="1" dirty="0">
                <a:latin typeface="CMMI10"/>
              </a:rPr>
              <a:t>F </a:t>
            </a:r>
            <a:r>
              <a:rPr lang="en-US" sz="2400" dirty="0">
                <a:latin typeface="Palatino-Roman"/>
              </a:rPr>
              <a:t>be the given set of functional dependencies that hold on </a:t>
            </a:r>
            <a:r>
              <a:rPr lang="en-US" sz="2400" i="1" dirty="0">
                <a:latin typeface="CMMI10"/>
              </a:rPr>
              <a:t>R</a:t>
            </a:r>
            <a:r>
              <a:rPr lang="en-US" sz="2400" dirty="0">
                <a:latin typeface="Palatino-Roman"/>
              </a:rPr>
              <a:t>.</a:t>
            </a:r>
          </a:p>
          <a:p>
            <a:pPr marL="0" indent="0">
              <a:buNone/>
              <a:defRPr/>
            </a:pPr>
            <a:r>
              <a:rPr lang="en-US" sz="2400" dirty="0">
                <a:latin typeface="Palatino-Roman"/>
              </a:rPr>
              <a:t>Consider an attribute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in a </a:t>
            </a:r>
            <a:r>
              <a:rPr lang="en-US" sz="2400" b="1" dirty="0">
                <a:latin typeface="Palatino-Roman"/>
              </a:rPr>
              <a:t>dependency </a:t>
            </a:r>
            <a:r>
              <a:rPr lang="el-GR" sz="2400" b="1" i="1" dirty="0">
                <a:latin typeface="CMMI10"/>
              </a:rPr>
              <a:t>α </a:t>
            </a:r>
            <a:r>
              <a:rPr lang="el-GR" sz="2400" b="1" i="1" dirty="0">
                <a:latin typeface="CMSY10"/>
              </a:rPr>
              <a:t>→ </a:t>
            </a:r>
            <a:r>
              <a:rPr lang="el-GR" i="1" dirty="0"/>
              <a:t>β</a:t>
            </a:r>
            <a:r>
              <a:rPr lang="el-GR" sz="2400" b="1" dirty="0">
                <a:latin typeface="Palatino-Roman"/>
              </a:rPr>
              <a:t>.</a:t>
            </a:r>
            <a:endParaRPr lang="en-US" sz="2400" b="1" dirty="0">
              <a:latin typeface="Palatino-Roman"/>
            </a:endParaRPr>
          </a:p>
          <a:p>
            <a:pPr marL="0" indent="0">
              <a:buNone/>
              <a:defRPr/>
            </a:pPr>
            <a:endParaRPr lang="en-US" altLang="en-US" sz="2400" dirty="0">
              <a:latin typeface="Palatino-Roman"/>
              <a:sym typeface="Greek Symbols" pitchFamily="18" charset="2"/>
            </a:endParaRPr>
          </a:p>
          <a:p>
            <a:pPr>
              <a:defRPr/>
            </a:pPr>
            <a:r>
              <a:rPr lang="en-US" sz="2400" dirty="0">
                <a:latin typeface="Palatino-Roman"/>
              </a:rPr>
              <a:t>If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A 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∈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α</a:t>
            </a:r>
            <a:r>
              <a:rPr lang="en-US" sz="2400" dirty="0">
                <a:latin typeface="Palatino-Roman"/>
              </a:rPr>
              <a:t>, to check if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is extraneous, </a:t>
            </a:r>
            <a:r>
              <a:rPr lang="en-US" sz="2400" b="1" dirty="0">
                <a:latin typeface="Palatino-Roman"/>
              </a:rPr>
              <a:t>let </a:t>
            </a:r>
            <a:r>
              <a:rPr lang="en-US" sz="2400" b="1" i="1" dirty="0">
                <a:latin typeface="CMMI10"/>
              </a:rPr>
              <a:t>γ </a:t>
            </a:r>
            <a:r>
              <a:rPr lang="en-US" sz="2400" b="1" dirty="0">
                <a:latin typeface="CMR10"/>
              </a:rPr>
              <a:t>= </a:t>
            </a:r>
            <a:r>
              <a:rPr lang="en-US" sz="2400" b="1" i="1" dirty="0">
                <a:latin typeface="CMMI10"/>
              </a:rPr>
              <a:t>α </a:t>
            </a:r>
            <a:r>
              <a:rPr lang="en-US" sz="2400" b="1" i="1" dirty="0">
                <a:latin typeface="CMSY10"/>
              </a:rPr>
              <a:t>− {</a:t>
            </a:r>
            <a:r>
              <a:rPr lang="en-US" sz="2400" b="1" i="1" dirty="0">
                <a:latin typeface="CMMI10"/>
              </a:rPr>
              <a:t>A</a:t>
            </a:r>
            <a:r>
              <a:rPr lang="en-US" sz="2400" b="1" i="1" dirty="0">
                <a:latin typeface="CMSY10"/>
              </a:rPr>
              <a:t>}</a:t>
            </a:r>
            <a:r>
              <a:rPr lang="en-US" sz="2400" b="1" dirty="0">
                <a:latin typeface="Palatino-Roman"/>
              </a:rPr>
              <a:t>, and check if </a:t>
            </a:r>
            <a:r>
              <a:rPr lang="en-US" sz="2400" b="1" i="1" dirty="0">
                <a:latin typeface="CMMI10"/>
              </a:rPr>
              <a:t>γ </a:t>
            </a:r>
            <a:r>
              <a:rPr lang="en-US" sz="2400" b="1" i="1" dirty="0">
                <a:latin typeface="CMSY10"/>
              </a:rPr>
              <a:t>→ </a:t>
            </a:r>
            <a:r>
              <a:rPr lang="el-GR" i="1" dirty="0"/>
              <a:t>β</a:t>
            </a:r>
            <a:r>
              <a:rPr lang="en-US" sz="2400" b="1" i="1" dirty="0">
                <a:latin typeface="CMMI10"/>
              </a:rPr>
              <a:t> </a:t>
            </a:r>
            <a:r>
              <a:rPr lang="en-US" sz="2400" dirty="0">
                <a:latin typeface="Palatino-Roman"/>
              </a:rPr>
              <a:t>can be inferred from </a:t>
            </a:r>
            <a:r>
              <a:rPr lang="en-US" sz="2400" i="1" dirty="0">
                <a:latin typeface="CMMI10"/>
              </a:rPr>
              <a:t>F</a:t>
            </a:r>
            <a:r>
              <a:rPr lang="en-US" sz="2400" dirty="0">
                <a:latin typeface="Palatino-Roman"/>
              </a:rPr>
              <a:t>. </a:t>
            </a:r>
          </a:p>
          <a:p>
            <a:pPr>
              <a:defRPr/>
            </a:pPr>
            <a:r>
              <a:rPr lang="en-US" sz="2400" dirty="0">
                <a:latin typeface="Palatino-Roman"/>
              </a:rPr>
              <a:t>To do so, compute </a:t>
            </a:r>
            <a:r>
              <a:rPr lang="en-US" sz="2400" i="1" dirty="0">
                <a:latin typeface="CMMI10"/>
              </a:rPr>
              <a:t>γ</a:t>
            </a:r>
            <a:r>
              <a:rPr lang="en-US" sz="2400" i="1" baseline="30000" dirty="0">
                <a:latin typeface="CMMI10"/>
              </a:rPr>
              <a:t>+</a:t>
            </a:r>
            <a:r>
              <a:rPr lang="en-US" sz="800" dirty="0">
                <a:latin typeface="CMR7"/>
              </a:rPr>
              <a:t> </a:t>
            </a:r>
            <a:r>
              <a:rPr lang="en-US" sz="2400" dirty="0">
                <a:latin typeface="Palatino-Roman"/>
              </a:rPr>
              <a:t>(the closure of </a:t>
            </a:r>
            <a:r>
              <a:rPr lang="en-US" sz="2400" i="1" dirty="0">
                <a:latin typeface="CMMI10"/>
              </a:rPr>
              <a:t>γ</a:t>
            </a:r>
            <a:r>
              <a:rPr lang="en-US" sz="2400" dirty="0">
                <a:latin typeface="Palatino-Roman"/>
              </a:rPr>
              <a:t>) under </a:t>
            </a:r>
            <a:r>
              <a:rPr lang="en-US" sz="2400" i="1" dirty="0">
                <a:latin typeface="CMMI10"/>
              </a:rPr>
              <a:t>F’</a:t>
            </a:r>
          </a:p>
          <a:p>
            <a:pPr marL="0" indent="0">
              <a:buNone/>
              <a:defRPr/>
            </a:pPr>
            <a:r>
              <a:rPr lang="en-US" sz="2400" dirty="0">
                <a:latin typeface="Palatino-Roman"/>
              </a:rPr>
              <a:t>If </a:t>
            </a:r>
            <a:r>
              <a:rPr lang="en-US" sz="2400" b="1" i="1" dirty="0">
                <a:latin typeface="CMMI10"/>
              </a:rPr>
              <a:t>γ</a:t>
            </a:r>
            <a:r>
              <a:rPr lang="en-US" sz="2400" b="1" i="1" baseline="30000" dirty="0">
                <a:latin typeface="CMMI10"/>
              </a:rPr>
              <a:t>+</a:t>
            </a:r>
            <a:r>
              <a:rPr lang="en-US" sz="2400" i="1" dirty="0">
                <a:latin typeface="CMMI10"/>
              </a:rPr>
              <a:t> i</a:t>
            </a:r>
            <a:r>
              <a:rPr lang="en-US" sz="2400" dirty="0">
                <a:latin typeface="Palatino-Roman"/>
              </a:rPr>
              <a:t>ncludes </a:t>
            </a:r>
            <a:r>
              <a:rPr lang="en-US" sz="2400" b="1" dirty="0">
                <a:solidFill>
                  <a:srgbClr val="FF0000"/>
                </a:solidFill>
                <a:latin typeface="Palatino-Roman"/>
              </a:rPr>
              <a:t>all attributes in </a:t>
            </a:r>
            <a:r>
              <a:rPr lang="el-GR" b="1" i="1" dirty="0">
                <a:solidFill>
                  <a:srgbClr val="FF0000"/>
                </a:solidFill>
              </a:rPr>
              <a:t>β</a:t>
            </a:r>
            <a:r>
              <a:rPr lang="en-US" sz="2400" b="1" dirty="0">
                <a:latin typeface="Palatino-Roman"/>
              </a:rPr>
              <a:t>, </a:t>
            </a:r>
            <a:r>
              <a:rPr lang="en-US" sz="2400" dirty="0">
                <a:latin typeface="Palatino-Roman"/>
              </a:rPr>
              <a:t>then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is extraneous in </a:t>
            </a:r>
            <a:r>
              <a:rPr lang="en-US" sz="2400" i="1" dirty="0">
                <a:latin typeface="CMMI10"/>
              </a:rPr>
              <a:t>α</a:t>
            </a:r>
            <a:r>
              <a:rPr lang="en-US" sz="2400" dirty="0">
                <a:latin typeface="Palatino-Roman"/>
              </a:rPr>
              <a:t>.</a:t>
            </a:r>
            <a:endParaRPr lang="en-US" altLang="en-US" sz="2400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1973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7F8354B3-55F7-4DA5-B803-02B2CB049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Testing if an Attribute is Extraneous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93D061CD-6962-4CF0-A616-513EFBA24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9400" y="1114425"/>
            <a:ext cx="8647113" cy="4876800"/>
          </a:xfrm>
        </p:spPr>
        <p:txBody>
          <a:bodyPr/>
          <a:lstStyle/>
          <a:p>
            <a:pPr marL="0" indent="0">
              <a:buClr>
                <a:srgbClr val="CC3300"/>
              </a:buCl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rgbClr val="000000"/>
                </a:solidFill>
                <a:latin typeface="Palatino-Roman"/>
              </a:rPr>
              <a:t>Let </a:t>
            </a:r>
            <a:r>
              <a:rPr lang="en-US" sz="2400" i="1" dirty="0">
                <a:solidFill>
                  <a:srgbClr val="000000"/>
                </a:solidFill>
                <a:latin typeface="CMMI10"/>
              </a:rPr>
              <a:t>F </a:t>
            </a:r>
            <a:r>
              <a:rPr lang="en-US" sz="2400" dirty="0">
                <a:solidFill>
                  <a:srgbClr val="000000"/>
                </a:solidFill>
                <a:latin typeface="Palatino-Roman"/>
              </a:rPr>
              <a:t>be the given set of functional dependencies that hold on </a:t>
            </a:r>
            <a:r>
              <a:rPr lang="en-US" sz="2400" i="1" dirty="0">
                <a:solidFill>
                  <a:srgbClr val="000000"/>
                </a:solidFill>
                <a:latin typeface="CMMI10"/>
              </a:rPr>
              <a:t>R</a:t>
            </a:r>
            <a:r>
              <a:rPr lang="en-US" sz="2400" dirty="0">
                <a:solidFill>
                  <a:srgbClr val="000000"/>
                </a:solidFill>
                <a:latin typeface="Palatino-Roman"/>
              </a:rPr>
              <a:t>.</a:t>
            </a:r>
          </a:p>
          <a:p>
            <a:pPr marL="0" indent="0">
              <a:buClr>
                <a:srgbClr val="CC3300"/>
              </a:buClr>
              <a:buFont typeface="Monotype Sorts" pitchFamily="2" charset="2"/>
              <a:buNone/>
              <a:defRPr/>
            </a:pPr>
            <a:r>
              <a:rPr lang="en-US" sz="2400" dirty="0">
                <a:solidFill>
                  <a:srgbClr val="000000"/>
                </a:solidFill>
                <a:latin typeface="Palatino-Roman"/>
              </a:rPr>
              <a:t>Consider an attribute </a:t>
            </a:r>
            <a:r>
              <a:rPr lang="en-US" sz="2400" b="1" i="1" dirty="0">
                <a:solidFill>
                  <a:srgbClr val="000000"/>
                </a:solidFill>
                <a:latin typeface="CMMI10"/>
              </a:rPr>
              <a:t>A </a:t>
            </a:r>
            <a:r>
              <a:rPr lang="en-US" sz="2400" b="1" dirty="0">
                <a:solidFill>
                  <a:srgbClr val="000000"/>
                </a:solidFill>
                <a:latin typeface="Palatino-Roman"/>
              </a:rPr>
              <a:t>in a dependency </a:t>
            </a:r>
            <a:r>
              <a:rPr lang="el-GR" sz="2400" b="1" i="1" dirty="0">
                <a:solidFill>
                  <a:srgbClr val="000000"/>
                </a:solidFill>
                <a:latin typeface="CMMI10"/>
              </a:rPr>
              <a:t>α </a:t>
            </a:r>
            <a:r>
              <a:rPr lang="el-GR" sz="2400" b="1" i="1" dirty="0">
                <a:solidFill>
                  <a:srgbClr val="000000"/>
                </a:solidFill>
                <a:latin typeface="CMSY10"/>
              </a:rPr>
              <a:t>→ </a:t>
            </a:r>
            <a:r>
              <a:rPr lang="el-GR" sz="2400" b="1" i="1" dirty="0">
                <a:solidFill>
                  <a:srgbClr val="000000"/>
                </a:solidFill>
                <a:latin typeface="CMMI10"/>
              </a:rPr>
              <a:t>β</a:t>
            </a:r>
            <a:r>
              <a:rPr lang="el-GR" sz="2400" b="1" dirty="0">
                <a:solidFill>
                  <a:srgbClr val="000000"/>
                </a:solidFill>
                <a:latin typeface="Palatino-Roman"/>
              </a:rPr>
              <a:t>.</a:t>
            </a:r>
            <a:endParaRPr lang="en-US" sz="2400" b="1" dirty="0">
              <a:solidFill>
                <a:srgbClr val="000000"/>
              </a:solidFill>
              <a:latin typeface="Palatino-Roman"/>
            </a:endParaRPr>
          </a:p>
          <a:p>
            <a:pPr marL="0" indent="0">
              <a:buFont typeface="Monotype Sorts" pitchFamily="2" charset="2"/>
              <a:buNone/>
              <a:defRPr/>
            </a:pPr>
            <a:endParaRPr lang="en-US" altLang="en-US" sz="2400" dirty="0">
              <a:sym typeface="Greek Symbols" pitchFamily="18" charset="2"/>
            </a:endParaRPr>
          </a:p>
          <a:p>
            <a:pPr>
              <a:defRPr/>
            </a:pPr>
            <a:r>
              <a:rPr lang="en-US" sz="2400" dirty="0">
                <a:latin typeface="Palatino-Roman"/>
              </a:rPr>
              <a:t>If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A 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∈ </a:t>
            </a:r>
            <a:r>
              <a:rPr lang="el-GR" b="1" i="1" dirty="0">
                <a:solidFill>
                  <a:srgbClr val="FF0000"/>
                </a:solidFill>
              </a:rPr>
              <a:t>β </a:t>
            </a:r>
            <a:r>
              <a:rPr lang="en-US" sz="2400" dirty="0">
                <a:latin typeface="Palatino-Roman"/>
              </a:rPr>
              <a:t>, to check if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is extraneous consider the set, Check if </a:t>
            </a:r>
            <a:r>
              <a:rPr lang="en-US" sz="2400" i="1" dirty="0">
                <a:latin typeface="CMMI10"/>
              </a:rPr>
              <a:t>α </a:t>
            </a:r>
            <a:r>
              <a:rPr lang="en-US" sz="2400" i="1" dirty="0">
                <a:latin typeface="CMSY10"/>
              </a:rPr>
              <a:t>→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can be inferred from </a:t>
            </a:r>
            <a:r>
              <a:rPr lang="en-US" sz="2400" i="1" dirty="0">
                <a:latin typeface="CMMI10"/>
              </a:rPr>
              <a:t>F’</a:t>
            </a:r>
            <a:r>
              <a:rPr lang="en-US" sz="2400" dirty="0">
                <a:latin typeface="Palatino-Roman"/>
              </a:rPr>
              <a:t>. </a:t>
            </a:r>
          </a:p>
          <a:p>
            <a:pPr>
              <a:defRPr/>
            </a:pPr>
            <a:r>
              <a:rPr lang="en-US" sz="2400" dirty="0">
                <a:latin typeface="Palatino-Roman"/>
              </a:rPr>
              <a:t>To do so, compute </a:t>
            </a:r>
            <a:r>
              <a:rPr lang="en-US" sz="2400" b="1" i="1" dirty="0">
                <a:latin typeface="CMMI10"/>
              </a:rPr>
              <a:t>α+ </a:t>
            </a:r>
            <a:r>
              <a:rPr lang="en-US" sz="2400" dirty="0">
                <a:latin typeface="Palatino-Roman"/>
              </a:rPr>
              <a:t>(the closure of </a:t>
            </a:r>
            <a:r>
              <a:rPr lang="en-US" sz="2400" i="1" dirty="0">
                <a:latin typeface="CMMI10"/>
              </a:rPr>
              <a:t>α</a:t>
            </a:r>
            <a:r>
              <a:rPr lang="en-US" sz="2400" dirty="0">
                <a:latin typeface="Palatino-Roman"/>
              </a:rPr>
              <a:t>) under </a:t>
            </a:r>
            <a:r>
              <a:rPr lang="en-US" sz="2400" i="1" dirty="0">
                <a:latin typeface="CMMI10"/>
              </a:rPr>
              <a:t>F’,</a:t>
            </a:r>
          </a:p>
          <a:p>
            <a:pPr marL="0" indent="0">
              <a:buNone/>
              <a:defRPr/>
            </a:pPr>
            <a:r>
              <a:rPr lang="en-US" sz="2400" i="1" dirty="0">
                <a:latin typeface="CMMI10"/>
              </a:rPr>
              <a:t> 	F’</a:t>
            </a:r>
            <a:r>
              <a:rPr lang="en-US" sz="800" i="1" dirty="0">
                <a:latin typeface="CMSY7"/>
              </a:rPr>
              <a:t> </a:t>
            </a:r>
            <a:r>
              <a:rPr lang="en-US" sz="2400" dirty="0">
                <a:latin typeface="CMR10"/>
              </a:rPr>
              <a:t>= (</a:t>
            </a:r>
            <a:r>
              <a:rPr lang="en-US" sz="2400" i="1" dirty="0">
                <a:latin typeface="CMMI10"/>
              </a:rPr>
              <a:t>F </a:t>
            </a:r>
            <a:r>
              <a:rPr lang="en-US" sz="2400" i="1" dirty="0">
                <a:latin typeface="CMSY10"/>
              </a:rPr>
              <a:t>− {</a:t>
            </a:r>
            <a:r>
              <a:rPr lang="el-GR" sz="2400" i="1" dirty="0">
                <a:latin typeface="CMMI10"/>
              </a:rPr>
              <a:t>α </a:t>
            </a:r>
            <a:r>
              <a:rPr lang="el-GR" sz="2400" i="1" dirty="0">
                <a:latin typeface="CMSY10"/>
              </a:rPr>
              <a:t>→ </a:t>
            </a:r>
            <a:r>
              <a:rPr lang="el-GR" sz="2400" i="1" dirty="0"/>
              <a:t>β</a:t>
            </a:r>
            <a:r>
              <a:rPr lang="el-GR" sz="2400" i="1" dirty="0">
                <a:latin typeface="CMSY10"/>
              </a:rPr>
              <a:t>}</a:t>
            </a:r>
            <a:r>
              <a:rPr lang="el-GR" sz="2400" dirty="0">
                <a:latin typeface="Palatino-Roman"/>
              </a:rPr>
              <a:t>) </a:t>
            </a:r>
            <a:r>
              <a:rPr lang="el-GR" sz="2400" i="1" dirty="0">
                <a:latin typeface="CMSY10"/>
              </a:rPr>
              <a:t>∪ {</a:t>
            </a:r>
            <a:r>
              <a:rPr lang="el-GR" sz="2400" i="1" dirty="0">
                <a:latin typeface="CMMI10"/>
              </a:rPr>
              <a:t>α </a:t>
            </a:r>
            <a:r>
              <a:rPr lang="el-GR" sz="2400" i="1" dirty="0">
                <a:latin typeface="CMSY10"/>
              </a:rPr>
              <a:t>→ </a:t>
            </a:r>
            <a:r>
              <a:rPr lang="en-US" sz="2400" i="1" dirty="0">
                <a:latin typeface="CMSY10"/>
              </a:rPr>
              <a:t>(</a:t>
            </a:r>
            <a:r>
              <a:rPr lang="el-GR" sz="2400" i="1" dirty="0"/>
              <a:t>β</a:t>
            </a:r>
            <a:r>
              <a:rPr lang="el-GR" sz="2400" i="1" dirty="0">
                <a:latin typeface="CMMI10"/>
              </a:rPr>
              <a:t> </a:t>
            </a:r>
            <a:r>
              <a:rPr lang="el-GR" sz="2400" i="1" dirty="0">
                <a:latin typeface="CMSY10"/>
              </a:rPr>
              <a:t>− </a:t>
            </a:r>
            <a:r>
              <a:rPr lang="en-US" sz="2400" i="1" dirty="0">
                <a:latin typeface="CMMI10"/>
              </a:rPr>
              <a:t>A</a:t>
            </a:r>
            <a:r>
              <a:rPr lang="en-US" sz="2400" dirty="0">
                <a:latin typeface="CMR10"/>
              </a:rPr>
              <a:t>)</a:t>
            </a:r>
            <a:r>
              <a:rPr lang="en-US" sz="2400" i="1" dirty="0">
                <a:latin typeface="CMSY10"/>
              </a:rPr>
              <a:t>}</a:t>
            </a:r>
          </a:p>
          <a:p>
            <a:pPr marL="0" indent="0">
              <a:buNone/>
              <a:defRPr/>
            </a:pPr>
            <a:r>
              <a:rPr lang="en-US" sz="2400" dirty="0">
                <a:latin typeface="Palatino-Roman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Palatino-Roman"/>
              </a:rPr>
              <a:t>If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α</a:t>
            </a:r>
            <a:r>
              <a:rPr lang="en-US" sz="2400" b="1" i="1" baseline="30000" dirty="0">
                <a:solidFill>
                  <a:srgbClr val="FF0000"/>
                </a:solidFill>
                <a:latin typeface="CMMI10"/>
              </a:rPr>
              <a:t>+</a:t>
            </a:r>
            <a:r>
              <a:rPr lang="en-US" sz="800" b="1" dirty="0">
                <a:solidFill>
                  <a:srgbClr val="FF0000"/>
                </a:solidFill>
                <a:latin typeface="CMR7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Palatino-Roman"/>
              </a:rPr>
              <a:t>includes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A</a:t>
            </a:r>
            <a:r>
              <a:rPr lang="en-US" sz="2400" dirty="0">
                <a:latin typeface="Palatino-Roman"/>
              </a:rPr>
              <a:t>, then </a:t>
            </a:r>
            <a:r>
              <a:rPr lang="en-US" sz="2400" i="1" dirty="0">
                <a:latin typeface="CMMI10"/>
              </a:rPr>
              <a:t>A </a:t>
            </a:r>
            <a:r>
              <a:rPr lang="en-US" sz="2400" dirty="0">
                <a:latin typeface="Palatino-Roman"/>
              </a:rPr>
              <a:t>is extraneous in </a:t>
            </a:r>
            <a:r>
              <a:rPr lang="el-GR" sz="2400" i="1" dirty="0"/>
              <a:t>β </a:t>
            </a:r>
            <a:r>
              <a:rPr lang="en-US" sz="2400" dirty="0">
                <a:latin typeface="Palatino-Roman"/>
              </a:rPr>
              <a:t>.</a:t>
            </a:r>
            <a:endParaRPr lang="en-US" altLang="en-US" sz="2400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5811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E11A41DE-0157-46B7-B436-DF7395A23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/>
              <a:t>Example of Computing a Canonical Cover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A1FA89E0-44AC-47A1-80B2-194917BB78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1650" y="993775"/>
            <a:ext cx="8220075" cy="54641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684213" algn="l"/>
                <a:tab pos="2917825" algn="l"/>
              </a:tabLst>
            </a:pPr>
            <a:r>
              <a:rPr lang="en-US" altLang="en-US" sz="2800" i="1"/>
              <a:t>R </a:t>
            </a:r>
            <a:r>
              <a:rPr lang="en-US" altLang="en-US" sz="2800"/>
              <a:t>= (</a:t>
            </a:r>
            <a:r>
              <a:rPr lang="en-US" altLang="en-US" sz="2800" i="1"/>
              <a:t>A, B, C)</a:t>
            </a:r>
            <a:br>
              <a:rPr lang="en-US" altLang="en-US" sz="2800" i="1"/>
            </a:br>
            <a:r>
              <a:rPr lang="en-US" altLang="en-US" sz="2800" i="1"/>
              <a:t>F = {A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 i="1">
                <a:sym typeface="Monotype Sorts" pitchFamily="2" charset="2"/>
              </a:rPr>
              <a:t>BC</a:t>
            </a:r>
            <a:br>
              <a:rPr lang="en-US" altLang="en-US" sz="2800" i="1">
                <a:sym typeface="Monotype Sorts" pitchFamily="2" charset="2"/>
              </a:rPr>
            </a:br>
            <a:r>
              <a:rPr lang="en-US" altLang="en-US" sz="2800" i="1">
                <a:sym typeface="Monotype Sorts" pitchFamily="2" charset="2"/>
              </a:rPr>
              <a:t>	  B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 i="1">
                <a:sym typeface="Monotype Sorts" pitchFamily="2" charset="2"/>
              </a:rPr>
              <a:t>C</a:t>
            </a:r>
            <a:br>
              <a:rPr lang="en-US" altLang="en-US" sz="2800" i="1">
                <a:sym typeface="Monotype Sorts" pitchFamily="2" charset="2"/>
              </a:rPr>
            </a:br>
            <a:r>
              <a:rPr lang="en-US" altLang="en-US" sz="2800" i="1">
                <a:sym typeface="Monotype Sorts" pitchFamily="2" charset="2"/>
              </a:rPr>
              <a:t>	  A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 i="1">
                <a:sym typeface="Monotype Sorts" pitchFamily="2" charset="2"/>
              </a:rPr>
              <a:t>B</a:t>
            </a:r>
            <a:br>
              <a:rPr lang="en-US" altLang="en-US" sz="2800">
                <a:sym typeface="Monotype Sorts" pitchFamily="2" charset="2"/>
              </a:rPr>
            </a:br>
            <a:r>
              <a:rPr lang="en-US" altLang="en-US" sz="2800">
                <a:sym typeface="Monotype Sorts" pitchFamily="2" charset="2"/>
              </a:rPr>
              <a:t>	</a:t>
            </a:r>
            <a:r>
              <a:rPr lang="en-US" altLang="en-US" sz="2800" i="1">
                <a:sym typeface="Monotype Sorts" pitchFamily="2" charset="2"/>
              </a:rPr>
              <a:t>AB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 i="1">
                <a:sym typeface="Monotype Sorts" pitchFamily="2" charset="2"/>
              </a:rPr>
              <a:t>C</a:t>
            </a:r>
            <a:r>
              <a:rPr lang="en-US" altLang="en-US" sz="2800">
                <a:sym typeface="Monotype Sorts" pitchFamily="2" charset="2"/>
              </a:rPr>
              <a:t>}</a:t>
            </a:r>
          </a:p>
          <a:p>
            <a:pPr>
              <a:lnSpc>
                <a:spcPct val="90000"/>
              </a:lnSpc>
              <a:tabLst>
                <a:tab pos="684213" algn="l"/>
                <a:tab pos="2917825" algn="l"/>
              </a:tabLst>
            </a:pPr>
            <a:r>
              <a:rPr lang="en-US" altLang="en-US" sz="2800">
                <a:sym typeface="Monotype Sorts" pitchFamily="2" charset="2"/>
              </a:rPr>
              <a:t>Combine </a:t>
            </a:r>
            <a:r>
              <a:rPr lang="en-US" altLang="en-US" sz="2800" i="1">
                <a:sym typeface="Monotype Sorts" pitchFamily="2" charset="2"/>
              </a:rPr>
              <a:t>A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 i="1">
                <a:sym typeface="Monotype Sorts" pitchFamily="2" charset="2"/>
              </a:rPr>
              <a:t>BC </a:t>
            </a:r>
            <a:r>
              <a:rPr lang="en-US" altLang="en-US" sz="2800">
                <a:sym typeface="Monotype Sorts" pitchFamily="2" charset="2"/>
              </a:rPr>
              <a:t>and </a:t>
            </a:r>
            <a:r>
              <a:rPr lang="en-US" altLang="en-US" sz="2800" i="1">
                <a:sym typeface="Monotype Sorts" pitchFamily="2" charset="2"/>
              </a:rPr>
              <a:t>A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 i="1">
                <a:sym typeface="Monotype Sorts" pitchFamily="2" charset="2"/>
              </a:rPr>
              <a:t>B </a:t>
            </a:r>
            <a:r>
              <a:rPr lang="en-US" altLang="en-US" sz="2800">
                <a:sym typeface="Monotype Sorts" pitchFamily="2" charset="2"/>
              </a:rPr>
              <a:t>into </a:t>
            </a:r>
            <a:r>
              <a:rPr lang="en-US" altLang="en-US" sz="2800" i="1">
                <a:sym typeface="Monotype Sorts" pitchFamily="2" charset="2"/>
              </a:rPr>
              <a:t>A </a:t>
            </a:r>
            <a:r>
              <a:rPr lang="en-US" altLang="en-US" sz="2800">
                <a:sym typeface="Symbol" panose="05050102010706020507" pitchFamily="18" charset="2"/>
              </a:rPr>
              <a:t></a:t>
            </a:r>
            <a:r>
              <a:rPr lang="en-US" altLang="en-US" sz="2800">
                <a:sym typeface="Monotype Sorts" pitchFamily="2" charset="2"/>
              </a:rPr>
              <a:t> </a:t>
            </a:r>
            <a:r>
              <a:rPr lang="en-US" altLang="en-US" sz="2800" i="1">
                <a:sym typeface="Monotype Sorts" pitchFamily="2" charset="2"/>
              </a:rPr>
              <a:t>BC</a:t>
            </a:r>
          </a:p>
          <a:p>
            <a:pPr lvl="1">
              <a:lnSpc>
                <a:spcPct val="90000"/>
              </a:lnSpc>
              <a:tabLst>
                <a:tab pos="684213" algn="l"/>
                <a:tab pos="2917825" algn="l"/>
              </a:tabLst>
            </a:pPr>
            <a:r>
              <a:rPr lang="en-US" altLang="en-US" sz="2400">
                <a:sym typeface="Monotype Sorts" pitchFamily="2" charset="2"/>
              </a:rPr>
              <a:t>Set is now </a:t>
            </a:r>
            <a:r>
              <a:rPr lang="en-US" altLang="en-US" sz="2400" i="1"/>
              <a:t>{A </a:t>
            </a:r>
            <a:r>
              <a:rPr lang="en-US" altLang="en-US" sz="2400">
                <a:sym typeface="Symbol" panose="05050102010706020507" pitchFamily="18" charset="2"/>
              </a:rPr>
              <a:t></a:t>
            </a:r>
            <a:r>
              <a:rPr lang="en-US" altLang="en-US" sz="2400">
                <a:sym typeface="Monotype Sorts" pitchFamily="2" charset="2"/>
              </a:rPr>
              <a:t> </a:t>
            </a:r>
            <a:r>
              <a:rPr lang="en-US" altLang="en-US" sz="2400" i="1">
                <a:sym typeface="Monotype Sorts" pitchFamily="2" charset="2"/>
              </a:rPr>
              <a:t>BC, B </a:t>
            </a:r>
            <a:r>
              <a:rPr lang="en-US" altLang="en-US" sz="2400">
                <a:sym typeface="Symbol" panose="05050102010706020507" pitchFamily="18" charset="2"/>
              </a:rPr>
              <a:t></a:t>
            </a:r>
            <a:r>
              <a:rPr lang="en-US" altLang="en-US" sz="2400">
                <a:sym typeface="Monotype Sorts" pitchFamily="2" charset="2"/>
              </a:rPr>
              <a:t> </a:t>
            </a:r>
            <a:r>
              <a:rPr lang="en-US" altLang="en-US" sz="2400" i="1">
                <a:sym typeface="Monotype Sorts" pitchFamily="2" charset="2"/>
              </a:rPr>
              <a:t>C, AB</a:t>
            </a:r>
            <a:r>
              <a:rPr lang="en-US" altLang="en-US" sz="2400">
                <a:sym typeface="Monotype Sorts" pitchFamily="2" charset="2"/>
              </a:rPr>
              <a:t> </a:t>
            </a:r>
            <a:r>
              <a:rPr lang="en-US" altLang="en-US" sz="2400">
                <a:sym typeface="Symbol" panose="05050102010706020507" pitchFamily="18" charset="2"/>
              </a:rPr>
              <a:t></a:t>
            </a:r>
            <a:r>
              <a:rPr lang="en-US" altLang="en-US" sz="2400">
                <a:sym typeface="Monotype Sorts" pitchFamily="2" charset="2"/>
              </a:rPr>
              <a:t> </a:t>
            </a:r>
            <a:r>
              <a:rPr lang="en-US" altLang="en-US" sz="2400" i="1">
                <a:sym typeface="Monotype Sorts" pitchFamily="2" charset="2"/>
              </a:rPr>
              <a:t>C</a:t>
            </a:r>
            <a:r>
              <a:rPr lang="en-US" altLang="en-US" sz="2400">
                <a:sym typeface="Monotype Sorts" pitchFamily="2" charset="2"/>
              </a:rPr>
              <a:t>}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340A63BC-FA31-4503-B659-254681BCF4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/>
              <a:t>Example of Computing a Canonical Cover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27A6377B-7705-4C14-9755-78BD32CAEB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01650" y="696912"/>
            <a:ext cx="8642350" cy="546417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684213" algn="l"/>
                <a:tab pos="2917825" algn="l"/>
              </a:tabLst>
              <a:defRPr/>
            </a:pPr>
            <a:r>
              <a:rPr lang="en-US" altLang="en-US" sz="2800" b="1" i="1" dirty="0">
                <a:sym typeface="Monotype Sorts" pitchFamily="2" charset="2"/>
              </a:rPr>
              <a:t>A</a:t>
            </a:r>
            <a:r>
              <a:rPr lang="en-US" altLang="en-US" sz="2800" b="1" dirty="0">
                <a:sym typeface="Monotype Sorts" pitchFamily="2" charset="2"/>
              </a:rPr>
              <a:t> </a:t>
            </a:r>
            <a:r>
              <a:rPr lang="en-US" altLang="en-US" sz="2800" dirty="0">
                <a:sym typeface="Monotype Sorts" pitchFamily="2" charset="2"/>
              </a:rPr>
              <a:t>is extraneous </a:t>
            </a:r>
            <a:r>
              <a:rPr lang="en-US" altLang="en-US" sz="2800" b="1" dirty="0">
                <a:sym typeface="Monotype Sorts" pitchFamily="2" charset="2"/>
              </a:rPr>
              <a:t>in </a:t>
            </a:r>
            <a:r>
              <a:rPr lang="en-US" altLang="en-US" sz="2800" b="1" i="1" dirty="0">
                <a:sym typeface="Monotype Sorts" pitchFamily="2" charset="2"/>
              </a:rPr>
              <a:t>AB</a:t>
            </a:r>
            <a:r>
              <a:rPr lang="en-US" altLang="en-US" sz="2800" b="1" dirty="0">
                <a:sym typeface="Monotype Sorts" pitchFamily="2" charset="2"/>
              </a:rPr>
              <a:t> </a:t>
            </a:r>
            <a:r>
              <a:rPr lang="en-US" altLang="en-US" sz="2800" b="1" dirty="0">
                <a:sym typeface="Symbol" panose="05050102010706020507" pitchFamily="18" charset="2"/>
              </a:rPr>
              <a:t></a:t>
            </a:r>
            <a:r>
              <a:rPr lang="en-US" altLang="en-US" sz="2800" b="1" dirty="0">
                <a:sym typeface="Monotype Sorts" pitchFamily="2" charset="2"/>
              </a:rPr>
              <a:t> </a:t>
            </a:r>
            <a:r>
              <a:rPr lang="en-US" altLang="en-US" sz="2800" b="1" i="1" dirty="0">
                <a:sym typeface="Monotype Sorts" pitchFamily="2" charset="2"/>
              </a:rPr>
              <a:t>C</a:t>
            </a:r>
          </a:p>
          <a:p>
            <a:pPr lvl="1">
              <a:lnSpc>
                <a:spcPct val="90000"/>
              </a:lnSpc>
              <a:tabLst>
                <a:tab pos="684213" algn="l"/>
                <a:tab pos="2917825" algn="l"/>
              </a:tabLst>
              <a:defRPr/>
            </a:pPr>
            <a:r>
              <a:rPr lang="en-US" altLang="en-US" sz="2400" dirty="0">
                <a:sym typeface="Monotype Sorts" pitchFamily="2" charset="2"/>
              </a:rPr>
              <a:t>Check if the result of deleting </a:t>
            </a:r>
            <a:r>
              <a:rPr lang="en-US" altLang="en-US" sz="2400" b="1" dirty="0">
                <a:sym typeface="Monotype Sorts" pitchFamily="2" charset="2"/>
              </a:rPr>
              <a:t>A</a:t>
            </a:r>
            <a:r>
              <a:rPr lang="en-US" altLang="en-US" sz="2400" dirty="0">
                <a:sym typeface="Monotype Sorts" pitchFamily="2" charset="2"/>
              </a:rPr>
              <a:t> from  </a:t>
            </a:r>
            <a:r>
              <a:rPr lang="en-US" altLang="en-US" sz="2400" b="1" i="1" dirty="0">
                <a:sym typeface="Monotype Sorts" pitchFamily="2" charset="2"/>
              </a:rPr>
              <a:t>AB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i="1" dirty="0">
                <a:sym typeface="Monotype Sorts" pitchFamily="2" charset="2"/>
              </a:rPr>
              <a:t>C  </a:t>
            </a:r>
            <a:r>
              <a:rPr lang="en-US" altLang="en-US" sz="2400" dirty="0">
                <a:sym typeface="Monotype Sorts" pitchFamily="2" charset="2"/>
              </a:rPr>
              <a:t>is implied by the other dependencies</a:t>
            </a:r>
          </a:p>
          <a:p>
            <a:pPr lvl="2">
              <a:lnSpc>
                <a:spcPct val="90000"/>
              </a:lnSpc>
              <a:tabLst>
                <a:tab pos="684213" algn="l"/>
                <a:tab pos="2917825" algn="l"/>
              </a:tabLst>
              <a:defRPr/>
            </a:pPr>
            <a:r>
              <a:rPr lang="en-US" altLang="en-US" dirty="0">
                <a:sym typeface="Monotype Sorts" pitchFamily="2" charset="2"/>
              </a:rPr>
              <a:t>Yes: in fact,  </a:t>
            </a:r>
            <a:r>
              <a:rPr lang="en-US" altLang="en-US" i="1" dirty="0">
                <a:sym typeface="Monotype Sorts" pitchFamily="2" charset="2"/>
              </a:rPr>
              <a:t>B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>
                <a:sym typeface="Monotype Sorts" pitchFamily="2" charset="2"/>
              </a:rPr>
              <a:t> </a:t>
            </a:r>
            <a:r>
              <a:rPr lang="en-US" altLang="en-US" i="1" dirty="0">
                <a:sym typeface="Monotype Sorts" pitchFamily="2" charset="2"/>
              </a:rPr>
              <a:t>C </a:t>
            </a:r>
            <a:r>
              <a:rPr lang="en-US" altLang="en-US" dirty="0">
                <a:sym typeface="Monotype Sorts" pitchFamily="2" charset="2"/>
              </a:rPr>
              <a:t>is already present!</a:t>
            </a:r>
          </a:p>
          <a:p>
            <a:pPr marL="0" indent="0">
              <a:buFont typeface="Monotype Sorts" pitchFamily="2" charset="2"/>
              <a:buNone/>
              <a:defRPr/>
            </a:pP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	F </a:t>
            </a:r>
            <a:r>
              <a:rPr lang="en-US" sz="2400" b="1" dirty="0">
                <a:solidFill>
                  <a:srgbClr val="FF0000"/>
                </a:solidFill>
                <a:latin typeface="Palatino-Roman"/>
              </a:rPr>
              <a:t>logically implies </a:t>
            </a:r>
            <a:r>
              <a:rPr lang="en-US" sz="2400" b="1" dirty="0">
                <a:solidFill>
                  <a:srgbClr val="FF0000"/>
                </a:solidFill>
                <a:latin typeface="CMR10"/>
              </a:rPr>
              <a:t>(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F 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− {</a:t>
            </a:r>
            <a:r>
              <a:rPr lang="en-US" sz="2400" b="1" i="1" dirty="0">
                <a:solidFill>
                  <a:srgbClr val="FF0000"/>
                </a:solidFill>
                <a:latin typeface="CMTI10"/>
              </a:rPr>
              <a:t>AB 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→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C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}</a:t>
            </a:r>
            <a:r>
              <a:rPr lang="en-US" sz="2400" b="1" dirty="0">
                <a:solidFill>
                  <a:srgbClr val="FF0000"/>
                </a:solidFill>
                <a:latin typeface="CMR10"/>
              </a:rPr>
              <a:t>) 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∪  {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B 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→ </a:t>
            </a:r>
            <a:r>
              <a:rPr lang="en-US" sz="2400" b="1" i="1" dirty="0">
                <a:solidFill>
                  <a:srgbClr val="FF0000"/>
                </a:solidFill>
                <a:latin typeface="CMMI10"/>
              </a:rPr>
              <a:t>C</a:t>
            </a:r>
            <a:r>
              <a:rPr lang="en-US" sz="2400" b="1" i="1" dirty="0">
                <a:solidFill>
                  <a:srgbClr val="FF0000"/>
                </a:solidFill>
                <a:latin typeface="CMSY10"/>
              </a:rPr>
              <a:t>}</a:t>
            </a:r>
            <a:r>
              <a:rPr lang="en-US" sz="2400" b="1" dirty="0">
                <a:solidFill>
                  <a:srgbClr val="FF0000"/>
                </a:solidFill>
                <a:latin typeface="Palatino-Roman"/>
              </a:rPr>
              <a:t>.</a:t>
            </a:r>
            <a:endParaRPr lang="en-US" altLang="en-US" b="1" dirty="0">
              <a:solidFill>
                <a:srgbClr val="FF0000"/>
              </a:solidFill>
              <a:sym typeface="Monotype Sorts" pitchFamily="2" charset="2"/>
            </a:endParaRPr>
          </a:p>
          <a:p>
            <a:pPr lvl="1">
              <a:lnSpc>
                <a:spcPct val="90000"/>
              </a:lnSpc>
              <a:tabLst>
                <a:tab pos="684213" algn="l"/>
                <a:tab pos="2917825" algn="l"/>
              </a:tabLst>
              <a:defRPr/>
            </a:pPr>
            <a:r>
              <a:rPr lang="en-US" altLang="en-US" sz="2400" dirty="0">
                <a:sym typeface="Monotype Sorts" pitchFamily="2" charset="2"/>
              </a:rPr>
              <a:t>Set is now </a:t>
            </a:r>
            <a:r>
              <a:rPr lang="en-US" altLang="en-US" sz="2400" i="1" dirty="0"/>
              <a:t>{A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Monotype Sorts" pitchFamily="2" charset="2"/>
              </a:rPr>
              <a:t>BC, B </a:t>
            </a:r>
            <a:r>
              <a:rPr lang="en-US" altLang="en-US" sz="2400" dirty="0">
                <a:sym typeface="Symbol" panose="05050102010706020507" pitchFamily="18" charset="2"/>
              </a:rPr>
              <a:t></a:t>
            </a:r>
            <a:r>
              <a:rPr lang="en-US" altLang="en-US" sz="2400" dirty="0">
                <a:sym typeface="Monotype Sorts" pitchFamily="2" charset="2"/>
              </a:rPr>
              <a:t> </a:t>
            </a:r>
            <a:r>
              <a:rPr lang="en-US" altLang="en-US" sz="2400" i="1" dirty="0">
                <a:sym typeface="Monotype Sorts" pitchFamily="2" charset="2"/>
              </a:rPr>
              <a:t>C</a:t>
            </a:r>
            <a:r>
              <a:rPr lang="en-US" altLang="en-US" sz="2400" dirty="0">
                <a:sym typeface="Monotype Sorts" pitchFamily="2" charset="2"/>
              </a:rPr>
              <a:t>}</a:t>
            </a:r>
            <a:endParaRPr lang="en-US" altLang="en-US" sz="2400" i="1" dirty="0">
              <a:sym typeface="Monotype Sorts" pitchFamily="2" charset="2"/>
            </a:endParaRPr>
          </a:p>
          <a:p>
            <a:pPr>
              <a:lnSpc>
                <a:spcPct val="90000"/>
              </a:lnSpc>
              <a:tabLst>
                <a:tab pos="684213" algn="l"/>
                <a:tab pos="2917825" algn="l"/>
              </a:tabLst>
              <a:defRPr/>
            </a:pPr>
            <a:r>
              <a:rPr lang="en-US" altLang="en-US" sz="2800" b="1" i="1" dirty="0">
                <a:sym typeface="Monotype Sorts" pitchFamily="2" charset="2"/>
              </a:rPr>
              <a:t>C</a:t>
            </a:r>
            <a:r>
              <a:rPr lang="en-US" altLang="en-US" sz="2800" dirty="0">
                <a:sym typeface="Monotype Sorts" pitchFamily="2" charset="2"/>
              </a:rPr>
              <a:t> is extraneous </a:t>
            </a:r>
            <a:r>
              <a:rPr lang="en-US" altLang="en-US" sz="2800" b="1" dirty="0">
                <a:sym typeface="Monotype Sorts" pitchFamily="2" charset="2"/>
              </a:rPr>
              <a:t>in </a:t>
            </a:r>
            <a:r>
              <a:rPr lang="en-US" altLang="en-US" sz="2800" b="1" i="1" dirty="0">
                <a:sym typeface="Monotype Sorts" pitchFamily="2" charset="2"/>
              </a:rPr>
              <a:t>A</a:t>
            </a:r>
            <a:r>
              <a:rPr lang="en-US" altLang="en-US" sz="2800" b="1" dirty="0">
                <a:sym typeface="Monotype Sorts" pitchFamily="2" charset="2"/>
              </a:rPr>
              <a:t> </a:t>
            </a:r>
            <a:r>
              <a:rPr lang="en-US" altLang="en-US" sz="2800" b="1" dirty="0">
                <a:sym typeface="Symbol" panose="05050102010706020507" pitchFamily="18" charset="2"/>
              </a:rPr>
              <a:t></a:t>
            </a:r>
            <a:r>
              <a:rPr lang="en-US" altLang="en-US" sz="2800" b="1" dirty="0">
                <a:sym typeface="Monotype Sorts" pitchFamily="2" charset="2"/>
              </a:rPr>
              <a:t> </a:t>
            </a:r>
            <a:r>
              <a:rPr lang="en-US" altLang="en-US" sz="2800" b="1" i="1" dirty="0">
                <a:sym typeface="Monotype Sorts" pitchFamily="2" charset="2"/>
              </a:rPr>
              <a:t>BC</a:t>
            </a:r>
            <a:r>
              <a:rPr lang="en-US" altLang="en-US" sz="2800" b="1" dirty="0">
                <a:sym typeface="Monotype Sorts" pitchFamily="2" charset="2"/>
              </a:rPr>
              <a:t> </a:t>
            </a:r>
          </a:p>
          <a:p>
            <a:pPr lvl="1">
              <a:lnSpc>
                <a:spcPct val="90000"/>
              </a:lnSpc>
              <a:tabLst>
                <a:tab pos="684213" algn="l"/>
                <a:tab pos="2917825" algn="l"/>
              </a:tabLst>
              <a:defRPr/>
            </a:pPr>
            <a:r>
              <a:rPr lang="en-US" altLang="en-US" sz="2400" dirty="0">
                <a:sym typeface="Monotype Sorts" pitchFamily="2" charset="2"/>
              </a:rPr>
              <a:t>Check if </a:t>
            </a:r>
            <a:r>
              <a:rPr lang="en-US" altLang="en-US" sz="2400" b="1" i="1" dirty="0">
                <a:sym typeface="Monotype Sorts" pitchFamily="2" charset="2"/>
              </a:rPr>
              <a:t>A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i="1" dirty="0">
                <a:sym typeface="Monotype Sorts" pitchFamily="2" charset="2"/>
              </a:rPr>
              <a:t>C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dirty="0">
                <a:sym typeface="Monotype Sorts" pitchFamily="2" charset="2"/>
              </a:rPr>
              <a:t>is logically implied by </a:t>
            </a:r>
            <a:r>
              <a:rPr lang="en-US" altLang="en-US" sz="2400" b="1" i="1" dirty="0">
                <a:sym typeface="Monotype Sorts" pitchFamily="2" charset="2"/>
              </a:rPr>
              <a:t>A </a:t>
            </a:r>
            <a:r>
              <a:rPr lang="en-US" altLang="en-US" sz="2400" b="1" dirty="0">
                <a:sym typeface="Symbol" panose="05050102010706020507" pitchFamily="18" charset="2"/>
              </a:rPr>
              <a:t></a:t>
            </a:r>
            <a:r>
              <a:rPr lang="en-US" altLang="en-US" sz="2400" b="1" dirty="0">
                <a:sym typeface="Monotype Sorts" pitchFamily="2" charset="2"/>
              </a:rPr>
              <a:t> </a:t>
            </a:r>
            <a:r>
              <a:rPr lang="en-US" altLang="en-US" sz="2400" b="1" i="1" dirty="0">
                <a:sym typeface="Monotype Sorts" pitchFamily="2" charset="2"/>
              </a:rPr>
              <a:t>B </a:t>
            </a:r>
            <a:r>
              <a:rPr lang="en-US" altLang="en-US" sz="2400" dirty="0">
                <a:sym typeface="Monotype Sorts" pitchFamily="2" charset="2"/>
              </a:rPr>
              <a:t>and the other dependencies</a:t>
            </a:r>
          </a:p>
          <a:p>
            <a:pPr lvl="2">
              <a:lnSpc>
                <a:spcPct val="90000"/>
              </a:lnSpc>
              <a:tabLst>
                <a:tab pos="684213" algn="l"/>
                <a:tab pos="2917825" algn="l"/>
              </a:tabLst>
              <a:defRPr/>
            </a:pPr>
            <a:r>
              <a:rPr lang="en-US" altLang="en-US" dirty="0">
                <a:sym typeface="Monotype Sorts" pitchFamily="2" charset="2"/>
              </a:rPr>
              <a:t>Yes</a:t>
            </a:r>
            <a:r>
              <a:rPr lang="en-US" altLang="en-US" i="1" dirty="0">
                <a:sym typeface="Monotype Sorts" pitchFamily="2" charset="2"/>
              </a:rPr>
              <a:t>: </a:t>
            </a:r>
            <a:r>
              <a:rPr lang="en-US" altLang="en-US" dirty="0">
                <a:sym typeface="Monotype Sorts" pitchFamily="2" charset="2"/>
              </a:rPr>
              <a:t>using transitivity on </a:t>
            </a:r>
            <a:r>
              <a:rPr lang="en-US" altLang="en-US" b="1" i="1" dirty="0">
                <a:sym typeface="Monotype Sorts" pitchFamily="2" charset="2"/>
              </a:rPr>
              <a:t>A </a:t>
            </a:r>
            <a:r>
              <a:rPr lang="en-US" altLang="en-US" b="1" dirty="0"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ym typeface="Monotype Sorts" pitchFamily="2" charset="2"/>
              </a:rPr>
              <a:t> </a:t>
            </a:r>
            <a:r>
              <a:rPr lang="en-US" altLang="en-US" b="1" i="1" dirty="0">
                <a:sym typeface="Monotype Sorts" pitchFamily="2" charset="2"/>
              </a:rPr>
              <a:t>B  and B </a:t>
            </a:r>
            <a:r>
              <a:rPr lang="en-US" altLang="en-US" b="1" dirty="0"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ym typeface="Monotype Sorts" pitchFamily="2" charset="2"/>
              </a:rPr>
              <a:t> C. </a:t>
            </a:r>
          </a:p>
          <a:p>
            <a:pPr lvl="3">
              <a:lnSpc>
                <a:spcPct val="90000"/>
              </a:lnSpc>
              <a:tabLst>
                <a:tab pos="684213" algn="l"/>
                <a:tab pos="2917825" algn="l"/>
              </a:tabLst>
              <a:defRPr/>
            </a:pPr>
            <a:r>
              <a:rPr lang="en-US" altLang="en-US" sz="2400" dirty="0">
                <a:sym typeface="Monotype Sorts" pitchFamily="2" charset="2"/>
              </a:rPr>
              <a:t>Can use attribute closure of </a:t>
            </a:r>
            <a:r>
              <a:rPr lang="en-US" altLang="en-US" sz="2400" i="1" dirty="0">
                <a:sym typeface="Monotype Sorts" pitchFamily="2" charset="2"/>
              </a:rPr>
              <a:t>A</a:t>
            </a:r>
            <a:r>
              <a:rPr lang="en-US" altLang="en-US" sz="2400" dirty="0">
                <a:sym typeface="Monotype Sorts" pitchFamily="2" charset="2"/>
              </a:rPr>
              <a:t> in more complex cases</a:t>
            </a:r>
          </a:p>
          <a:p>
            <a:pPr>
              <a:lnSpc>
                <a:spcPct val="90000"/>
              </a:lnSpc>
              <a:tabLst>
                <a:tab pos="684213" algn="l"/>
                <a:tab pos="2917825" algn="l"/>
              </a:tabLst>
              <a:defRPr/>
            </a:pPr>
            <a:r>
              <a:rPr lang="en-US" altLang="en-US" sz="2800" dirty="0">
                <a:sym typeface="Monotype Sorts" pitchFamily="2" charset="2"/>
              </a:rPr>
              <a:t>The canonical cover is: 	</a:t>
            </a:r>
            <a:r>
              <a:rPr lang="en-US" altLang="en-US" sz="2800" i="1" dirty="0">
                <a:sym typeface="Monotype Sorts" pitchFamily="2" charset="2"/>
              </a:rPr>
              <a:t>A </a:t>
            </a:r>
            <a:r>
              <a:rPr lang="en-US" altLang="en-US" sz="2800" dirty="0">
                <a:sym typeface="Symbol" panose="05050102010706020507" pitchFamily="18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B</a:t>
            </a:r>
            <a:br>
              <a:rPr lang="en-US" altLang="en-US" sz="2800" i="1" dirty="0">
                <a:sym typeface="Monotype Sorts" pitchFamily="2" charset="2"/>
              </a:rPr>
            </a:br>
            <a:r>
              <a:rPr lang="en-US" altLang="en-US" sz="2800" i="1" dirty="0">
                <a:sym typeface="Monotype Sorts" pitchFamily="2" charset="2"/>
              </a:rPr>
              <a:t>		B </a:t>
            </a:r>
            <a:r>
              <a:rPr lang="en-US" altLang="en-US" sz="2800" dirty="0">
                <a:sym typeface="Symbol" panose="05050102010706020507" pitchFamily="18" charset="2"/>
              </a:rPr>
              <a:t></a:t>
            </a:r>
            <a:r>
              <a:rPr lang="en-US" altLang="en-US" sz="2800" dirty="0">
                <a:sym typeface="Monotype Sorts" pitchFamily="2" charset="2"/>
              </a:rPr>
              <a:t> </a:t>
            </a:r>
            <a:r>
              <a:rPr lang="en-US" altLang="en-US" sz="2800" i="1" dirty="0">
                <a:sym typeface="Monotype Sorts" pitchFamily="2" charset="2"/>
              </a:rPr>
              <a:t>C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Number Placeholder 5">
            <a:extLst>
              <a:ext uri="{FF2B5EF4-FFF2-40B4-BE49-F238E27FC236}">
                <a16:creationId xmlns:a16="http://schemas.microsoft.com/office/drawing/2014/main" id="{225611F0-0BE8-4898-9290-6F73A8D8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4B13789-05FC-4B97-806A-9051FD5B4D4F}" type="slidenum">
              <a:rPr lang="en-US" altLang="en-US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17FB3504-CF3B-4C62-98CB-CDA70B110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Canonical Cover - 1</a:t>
            </a:r>
            <a:endParaRPr lang="en-US" altLang="en-US"/>
          </a:p>
        </p:txBody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6A4B8B98-7D9F-4D9C-9B9E-E10CDE9E34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Given a relation R with a set of FDs F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>
                <a:solidFill>
                  <a:srgbClr val="008000"/>
                </a:solidFill>
              </a:rPr>
              <a:t>4 steps to find a canonical cover for F: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b="1" u="sng">
                <a:solidFill>
                  <a:schemeClr val="hlink"/>
                </a:solidFill>
              </a:rPr>
              <a:t>Step 1:</a:t>
            </a:r>
            <a:r>
              <a:rPr lang="en-US" altLang="en-US" b="1"/>
              <a:t> </a:t>
            </a:r>
            <a:r>
              <a:rPr lang="en-US" altLang="en-US" b="1">
                <a:solidFill>
                  <a:schemeClr val="folHlink"/>
                </a:solidFill>
              </a:rPr>
              <a:t>Decompose all FDs in standard form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Replace each FD </a:t>
            </a:r>
            <a:r>
              <a:rPr lang="en-US" altLang="en-US" b="1"/>
              <a:t>X → A1A2…Ak </a:t>
            </a:r>
            <a:r>
              <a:rPr lang="en-US" altLang="en-US"/>
              <a:t>in</a:t>
            </a:r>
            <a:r>
              <a:rPr lang="en-US" altLang="en-US" b="1"/>
              <a:t> F </a:t>
            </a:r>
            <a:r>
              <a:rPr lang="en-US" altLang="en-US"/>
              <a:t>with </a:t>
            </a:r>
            <a:r>
              <a:rPr lang="en-US" altLang="en-US" b="1"/>
              <a:t>X→A1,  X→A2, …,  X→Ak</a:t>
            </a:r>
            <a:endParaRPr lang="en-US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Number Placeholder 5">
            <a:extLst>
              <a:ext uri="{FF2B5EF4-FFF2-40B4-BE49-F238E27FC236}">
                <a16:creationId xmlns:a16="http://schemas.microsoft.com/office/drawing/2014/main" id="{2EE691FD-068F-4498-8C5C-023EB508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5A651C4-6672-418C-B6C2-D5E4E1F96C91}" type="slidenum">
              <a:rPr lang="en-US" altLang="en-US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2DF87297-A2B7-4BFF-A50E-901643C06B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Canonical Cover - 2</a:t>
            </a:r>
            <a:endParaRPr lang="en-US" altLang="en-US"/>
          </a:p>
        </p:txBody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CB96FC46-74C1-4F12-B2C9-2BA5B8223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u="sng" dirty="0">
                <a:solidFill>
                  <a:schemeClr val="hlink"/>
                </a:solidFill>
              </a:rPr>
              <a:t>Step 2: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chemeClr val="folHlink"/>
                </a:solidFill>
              </a:rPr>
              <a:t>Eliminate unnecessary attributes from LHS</a:t>
            </a:r>
            <a:r>
              <a:rPr lang="en-US" altLang="en-US" dirty="0">
                <a:solidFill>
                  <a:schemeClr val="folHlink"/>
                </a:solidFill>
              </a:rPr>
              <a:t> </a:t>
            </a:r>
            <a:endParaRPr lang="en-US" altLang="en-US" b="1" dirty="0">
              <a:solidFill>
                <a:schemeClr val="folHlink"/>
              </a:solidFill>
            </a:endParaRPr>
          </a:p>
          <a:p>
            <a:pPr eaLnBrk="1" hangingPunct="1"/>
            <a:r>
              <a:rPr lang="en-US" altLang="en-US" dirty="0"/>
              <a:t>For every FD </a:t>
            </a:r>
            <a:r>
              <a:rPr lang="en-US" altLang="en-US" b="1" dirty="0"/>
              <a:t>X</a:t>
            </a:r>
            <a:r>
              <a:rPr lang="en-CA" altLang="en-US" b="1" dirty="0"/>
              <a:t> </a:t>
            </a:r>
            <a:r>
              <a:rPr lang="en-US" altLang="en-US" b="1" dirty="0">
                <a:sym typeface="Symbol" panose="05050102010706020507" pitchFamily="18" charset="2"/>
              </a:rPr>
              <a:t></a:t>
            </a:r>
            <a:r>
              <a:rPr lang="en-CA" altLang="en-US" b="1" dirty="0"/>
              <a:t> </a:t>
            </a:r>
            <a:r>
              <a:rPr lang="en-US" altLang="en-US" b="1" dirty="0"/>
              <a:t>A</a:t>
            </a:r>
            <a:r>
              <a:rPr lang="en-US" altLang="en-US" dirty="0"/>
              <a:t> in F, </a:t>
            </a:r>
            <a:r>
              <a:rPr lang="en-US" altLang="en-US" b="1" dirty="0"/>
              <a:t>check if the closure of a </a:t>
            </a:r>
            <a:r>
              <a:rPr lang="en-US" altLang="en-US" b="1" dirty="0">
                <a:solidFill>
                  <a:srgbClr val="FF0000"/>
                </a:solidFill>
              </a:rPr>
              <a:t>subset</a:t>
            </a:r>
            <a:r>
              <a:rPr lang="en-US" altLang="en-US" b="1" dirty="0"/>
              <a:t> of X determines A</a:t>
            </a:r>
            <a:r>
              <a:rPr lang="en-US" altLang="en-US" dirty="0"/>
              <a:t>. If so, remove redundant attribute(s) from X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Number Placeholder 5">
            <a:extLst>
              <a:ext uri="{FF2B5EF4-FFF2-40B4-BE49-F238E27FC236}">
                <a16:creationId xmlns:a16="http://schemas.microsoft.com/office/drawing/2014/main" id="{7F0807FB-BF0F-4BD4-87DA-5A6221F6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0875AD4-C793-4B94-A666-E89D59C4EE35}" type="slidenum">
              <a:rPr lang="en-US" altLang="en-US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2234EF94-DE03-4DED-8127-5235B9B917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Canonical Cover - 3</a:t>
            </a:r>
            <a:endParaRPr lang="en-US" altLang="en-US"/>
          </a:p>
        </p:txBody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CC4CBA3C-30A4-4F59-82BB-B9E158C22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u="sng" dirty="0">
                <a:solidFill>
                  <a:schemeClr val="hlink"/>
                </a:solidFill>
              </a:rPr>
              <a:t>Step 3: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chemeClr val="folHlink"/>
                </a:solidFill>
              </a:rPr>
              <a:t>Remove redundant FD(s)</a:t>
            </a:r>
          </a:p>
          <a:p>
            <a:pPr eaLnBrk="1" hangingPunct="1"/>
            <a:r>
              <a:rPr lang="en-US" altLang="en-US" dirty="0"/>
              <a:t>For every FD </a:t>
            </a:r>
            <a:r>
              <a:rPr lang="en-US" altLang="en-US" b="1" dirty="0"/>
              <a:t>X</a:t>
            </a:r>
            <a:r>
              <a:rPr lang="en-CA" altLang="en-US" b="1" dirty="0"/>
              <a:t> </a:t>
            </a:r>
            <a:r>
              <a:rPr lang="en-US" altLang="en-US" b="1" dirty="0">
                <a:sym typeface="Symbol" panose="05050102010706020507" pitchFamily="18" charset="2"/>
              </a:rPr>
              <a:t></a:t>
            </a:r>
            <a:r>
              <a:rPr lang="en-CA" altLang="en-US" b="1" dirty="0"/>
              <a:t> </a:t>
            </a:r>
            <a:r>
              <a:rPr lang="en-US" altLang="en-US" b="1" dirty="0"/>
              <a:t>A </a:t>
            </a:r>
            <a:r>
              <a:rPr lang="en-US" altLang="en-US" dirty="0"/>
              <a:t>in </a:t>
            </a:r>
            <a:r>
              <a:rPr lang="en-US" altLang="en-US" b="1" dirty="0"/>
              <a:t>G</a:t>
            </a:r>
            <a:r>
              <a:rPr lang="en-US" altLang="en-US" dirty="0"/>
              <a:t> </a:t>
            </a:r>
          </a:p>
          <a:p>
            <a:pPr lvl="1" eaLnBrk="1" hangingPunct="1"/>
            <a:r>
              <a:rPr lang="en-US" altLang="en-US" dirty="0"/>
              <a:t>Remove </a:t>
            </a:r>
            <a:r>
              <a:rPr lang="en-US" altLang="en-US" b="1" dirty="0"/>
              <a:t>X</a:t>
            </a:r>
            <a:r>
              <a:rPr lang="en-CA" altLang="en-US" b="1" dirty="0"/>
              <a:t> </a:t>
            </a:r>
            <a:r>
              <a:rPr lang="en-US" altLang="en-US" b="1" dirty="0">
                <a:sym typeface="Symbol" panose="05050102010706020507" pitchFamily="18" charset="2"/>
              </a:rPr>
              <a:t></a:t>
            </a:r>
            <a:r>
              <a:rPr lang="en-CA" altLang="en-US" b="1" dirty="0"/>
              <a:t> </a:t>
            </a:r>
            <a:r>
              <a:rPr lang="en-US" altLang="en-US" b="1" dirty="0"/>
              <a:t>A </a:t>
            </a:r>
            <a:r>
              <a:rPr lang="en-US" altLang="en-US" dirty="0"/>
              <a:t>from </a:t>
            </a:r>
            <a:r>
              <a:rPr lang="en-US" altLang="en-US" b="1" dirty="0"/>
              <a:t>G</a:t>
            </a:r>
            <a:r>
              <a:rPr lang="en-US" altLang="en-US" dirty="0"/>
              <a:t>, and call the result </a:t>
            </a:r>
            <a:r>
              <a:rPr lang="en-US" altLang="en-US" b="1" dirty="0"/>
              <a:t>G’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Compute </a:t>
            </a:r>
            <a:r>
              <a:rPr lang="en-US" altLang="en-US" b="1" dirty="0"/>
              <a:t>X</a:t>
            </a:r>
            <a:r>
              <a:rPr lang="en-US" altLang="en-US" b="1" baseline="30000" dirty="0"/>
              <a:t>+</a:t>
            </a:r>
            <a:r>
              <a:rPr lang="en-CA" altLang="en-US" b="1" dirty="0"/>
              <a:t> </a:t>
            </a:r>
            <a:r>
              <a:rPr lang="en-US" altLang="en-US" dirty="0"/>
              <a:t>under </a:t>
            </a:r>
            <a:r>
              <a:rPr lang="en-US" altLang="en-US" b="1" dirty="0"/>
              <a:t>G’</a:t>
            </a:r>
            <a:endParaRPr lang="en-US" altLang="en-US" dirty="0"/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If </a:t>
            </a:r>
            <a:r>
              <a:rPr lang="en-US" altLang="en-US" b="1" dirty="0">
                <a:solidFill>
                  <a:srgbClr val="FF0000"/>
                </a:solidFill>
              </a:rPr>
              <a:t>A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X</a:t>
            </a:r>
            <a:r>
              <a:rPr lang="en-US" altLang="en-US" b="1" baseline="30000" dirty="0">
                <a:solidFill>
                  <a:srgbClr val="FF0000"/>
                </a:solidFill>
              </a:rPr>
              <a:t>+</a:t>
            </a:r>
            <a:r>
              <a:rPr lang="en-US" altLang="en-US" b="1" dirty="0">
                <a:solidFill>
                  <a:srgbClr val="FF0000"/>
                </a:solidFill>
              </a:rPr>
              <a:t>,</a:t>
            </a:r>
            <a:r>
              <a:rPr lang="en-US" altLang="en-US" dirty="0">
                <a:solidFill>
                  <a:srgbClr val="FF0000"/>
                </a:solidFill>
              </a:rPr>
              <a:t> then </a:t>
            </a:r>
            <a:r>
              <a:rPr lang="en-US" altLang="en-US" b="1" dirty="0">
                <a:solidFill>
                  <a:srgbClr val="FF0000"/>
                </a:solidFill>
              </a:rPr>
              <a:t>X</a:t>
            </a:r>
            <a:r>
              <a:rPr lang="en-CA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en-CA" altLang="en-US" b="1" dirty="0">
                <a:solidFill>
                  <a:srgbClr val="FF0000"/>
                </a:solidFill>
              </a:rPr>
              <a:t> </a:t>
            </a:r>
            <a:r>
              <a:rPr lang="en-US" altLang="en-US" b="1" dirty="0"/>
              <a:t>A </a:t>
            </a:r>
            <a:r>
              <a:rPr lang="en-US" altLang="en-US" dirty="0"/>
              <a:t>is redundant. Hence, we remove the FD </a:t>
            </a:r>
            <a:r>
              <a:rPr lang="en-US" altLang="en-US" b="1" dirty="0"/>
              <a:t>X</a:t>
            </a:r>
            <a:r>
              <a:rPr lang="en-CA" altLang="en-US" b="1" dirty="0"/>
              <a:t> </a:t>
            </a:r>
            <a:r>
              <a:rPr lang="en-US" altLang="en-US" b="1" dirty="0">
                <a:sym typeface="Symbol" panose="05050102010706020507" pitchFamily="18" charset="2"/>
              </a:rPr>
              <a:t></a:t>
            </a:r>
            <a:r>
              <a:rPr lang="en-CA" altLang="en-US" b="1" dirty="0"/>
              <a:t> </a:t>
            </a:r>
            <a:r>
              <a:rPr lang="en-US" altLang="en-US" b="1" dirty="0"/>
              <a:t>A </a:t>
            </a:r>
            <a:r>
              <a:rPr lang="en-US" altLang="en-US" dirty="0"/>
              <a:t>from </a:t>
            </a:r>
            <a:r>
              <a:rPr lang="en-US" altLang="en-US" b="1" dirty="0"/>
              <a:t>G (</a:t>
            </a:r>
            <a:r>
              <a:rPr lang="en-US" altLang="en-US" dirty="0"/>
              <a:t>That is, we rename </a:t>
            </a:r>
            <a:r>
              <a:rPr lang="en-US" altLang="en-US" b="1" dirty="0"/>
              <a:t>G’ </a:t>
            </a:r>
            <a:r>
              <a:rPr lang="en-US" altLang="en-US" dirty="0"/>
              <a:t>to</a:t>
            </a:r>
            <a:r>
              <a:rPr lang="en-US" altLang="en-US" b="1" dirty="0"/>
              <a:t> G)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Number Placeholder 5">
            <a:extLst>
              <a:ext uri="{FF2B5EF4-FFF2-40B4-BE49-F238E27FC236}">
                <a16:creationId xmlns:a16="http://schemas.microsoft.com/office/drawing/2014/main" id="{3008A276-90CD-4CAF-B12B-203F78838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575A4F-D805-410F-A96C-A3E7A313B485}" type="slidenum">
              <a:rPr lang="en-US" altLang="en-US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en-US" sz="1400">
              <a:solidFill>
                <a:srgbClr val="000000"/>
              </a:solidFill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02772B87-7A04-485D-B645-A75A9CD0C0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Canonical Cover - 4</a:t>
            </a:r>
            <a:endParaRPr lang="en-US" altLang="en-US"/>
          </a:p>
        </p:txBody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6D13897C-B440-4964-8E1F-31F3393A0A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b="1" u="sng">
                <a:solidFill>
                  <a:schemeClr val="hlink"/>
                </a:solidFill>
              </a:rPr>
              <a:t>Step 4:</a:t>
            </a:r>
            <a:r>
              <a:rPr lang="en-US" altLang="en-US" b="1"/>
              <a:t> </a:t>
            </a:r>
            <a:r>
              <a:rPr lang="en-US" altLang="en-US" b="1">
                <a:solidFill>
                  <a:schemeClr val="folHlink"/>
                </a:solidFill>
              </a:rPr>
              <a:t>Make LHS of FDs unique</a:t>
            </a:r>
          </a:p>
          <a:p>
            <a:pPr eaLnBrk="1" hangingPunct="1"/>
            <a:r>
              <a:rPr lang="en-US" altLang="en-US"/>
              <a:t>Replace </a:t>
            </a:r>
            <a:r>
              <a:rPr lang="en-US" altLang="en-US" b="1"/>
              <a:t>X→A1,  X→A2, …,  X→Ak</a:t>
            </a:r>
            <a:r>
              <a:rPr lang="en-US" altLang="en-US"/>
              <a:t> with </a:t>
            </a:r>
            <a:r>
              <a:rPr lang="en-US" altLang="en-US" b="1"/>
              <a:t>X → A1A2…Ak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2DA90B47-A54A-4B86-8232-1039BF7F6D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Pitfalls in Relational Database Design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8CF92CA8-1119-4D69-90C2-88FE9E0791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66800" y="1447800"/>
            <a:ext cx="6800850" cy="4114800"/>
          </a:xfrm>
        </p:spPr>
        <p:txBody>
          <a:bodyPr/>
          <a:lstStyle/>
          <a:p>
            <a:r>
              <a:rPr lang="en-US" altLang="en-US"/>
              <a:t>Relational database design requires that we find a “good” </a:t>
            </a:r>
            <a:r>
              <a:rPr lang="en-US" altLang="en-US" b="1"/>
              <a:t>collection of relation schemas</a:t>
            </a:r>
            <a:r>
              <a:rPr lang="en-US" altLang="en-US"/>
              <a:t>.  A </a:t>
            </a:r>
            <a:r>
              <a:rPr lang="en-US" altLang="en-US" b="1"/>
              <a:t>bad</a:t>
            </a:r>
            <a:r>
              <a:rPr lang="en-US" altLang="en-US"/>
              <a:t> design may lead to </a:t>
            </a:r>
          </a:p>
          <a:p>
            <a:pPr lvl="1"/>
            <a:r>
              <a:rPr lang="en-US" altLang="en-US" sz="1800" b="1"/>
              <a:t>Repetition of Information</a:t>
            </a:r>
            <a:r>
              <a:rPr lang="en-US" altLang="en-US" sz="1800"/>
              <a:t>.</a:t>
            </a:r>
          </a:p>
          <a:p>
            <a:pPr lvl="1"/>
            <a:r>
              <a:rPr lang="en-US" altLang="en-US" sz="1800"/>
              <a:t>Inability to represent </a:t>
            </a:r>
            <a:r>
              <a:rPr lang="en-US" altLang="en-US" sz="1800" b="1"/>
              <a:t>certain information.</a:t>
            </a:r>
          </a:p>
          <a:p>
            <a:r>
              <a:rPr lang="en-US" altLang="en-US"/>
              <a:t>Design Goals:</a:t>
            </a:r>
          </a:p>
          <a:p>
            <a:pPr lvl="1"/>
            <a:r>
              <a:rPr lang="en-US" altLang="en-US" sz="1800" b="1"/>
              <a:t>Avoid redundant data</a:t>
            </a:r>
          </a:p>
          <a:p>
            <a:pPr lvl="1"/>
            <a:r>
              <a:rPr lang="en-US" altLang="en-US" sz="1800"/>
              <a:t>Ensure that </a:t>
            </a:r>
            <a:r>
              <a:rPr lang="en-US" altLang="en-US" sz="1800" b="1"/>
              <a:t>relationships among attributes </a:t>
            </a:r>
            <a:r>
              <a:rPr lang="en-US" altLang="en-US" sz="1800"/>
              <a:t>are represented </a:t>
            </a:r>
          </a:p>
          <a:p>
            <a:pPr lvl="1"/>
            <a:r>
              <a:rPr lang="en-US" altLang="en-US" sz="1800"/>
              <a:t>Facilitate the checking of updates for violation of database </a:t>
            </a:r>
            <a:r>
              <a:rPr lang="en-US" altLang="en-US" sz="1800" b="1"/>
              <a:t>integrity constraints</a:t>
            </a:r>
            <a:r>
              <a:rPr lang="en-US" altLang="en-US" sz="1800"/>
              <a:t>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ED595E79-B770-4BF9-82D6-A8E68D8B40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3387" y="542925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 Computing a Canonical Cover</a:t>
            </a: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796DF0E5-96CF-4E6E-B818-115AB626D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637" y="1332634"/>
            <a:ext cx="4572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F= functional dependencies 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AB → CD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BC → D</a:t>
            </a:r>
          </a:p>
        </p:txBody>
      </p:sp>
      <p:sp>
        <p:nvSpPr>
          <p:cNvPr id="141316" name="Rectangle 4">
            <a:extLst>
              <a:ext uri="{FF2B5EF4-FFF2-40B4-BE49-F238E27FC236}">
                <a16:creationId xmlns:a16="http://schemas.microsoft.com/office/drawing/2014/main" id="{3F9AB415-0440-4581-8FC9-2918C49C3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183" y="3068781"/>
            <a:ext cx="635952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 dirty="0"/>
              <a:t>Step 1 : Union Simplification </a:t>
            </a:r>
            <a:r>
              <a:rPr kumimoji="0" lang="en-US" altLang="en-US" sz="2800" dirty="0"/>
              <a:t>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AB → C ..(1)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AB → D ..(2)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BC → D ..(3)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4B5CF305-4E6A-4207-9640-48AB22382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2475" y="676280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Computing a Canonical Cover</a:t>
            </a:r>
          </a:p>
        </p:txBody>
      </p:sp>
      <p:sp>
        <p:nvSpPr>
          <p:cNvPr id="142339" name="Rectangle 1">
            <a:extLst>
              <a:ext uri="{FF2B5EF4-FFF2-40B4-BE49-F238E27FC236}">
                <a16:creationId xmlns:a16="http://schemas.microsoft.com/office/drawing/2014/main" id="{83CD6799-64F6-4A4B-A085-FC10AA8CA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1495430"/>
            <a:ext cx="8178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b="1" dirty="0"/>
              <a:t>Step 2 : Removal of </a:t>
            </a:r>
            <a:r>
              <a:rPr kumimoji="0" lang="en-US" altLang="en-US" sz="2400" b="1" dirty="0">
                <a:solidFill>
                  <a:srgbClr val="FF0000"/>
                </a:solidFill>
              </a:rPr>
              <a:t>Redundant set of FDs </a:t>
            </a:r>
            <a:r>
              <a:rPr kumimoji="0" lang="en-US" altLang="en-US" sz="2400" b="1" dirty="0"/>
              <a:t>-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 (</a:t>
            </a:r>
            <a:r>
              <a:rPr kumimoji="0" lang="en-US" altLang="en-US" sz="2400" dirty="0" err="1"/>
              <a:t>i</a:t>
            </a:r>
            <a:r>
              <a:rPr kumimoji="0" lang="en-US" altLang="en-US" sz="2400" dirty="0"/>
              <a:t>) Find the closure of LHS of (1),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	i.e. Compute (AB)+ from (2) and (3) by hiding (1). </a:t>
            </a:r>
          </a:p>
        </p:txBody>
      </p:sp>
      <p:sp>
        <p:nvSpPr>
          <p:cNvPr id="142340" name="Rectangle 2">
            <a:extLst>
              <a:ext uri="{FF2B5EF4-FFF2-40B4-BE49-F238E27FC236}">
                <a16:creationId xmlns:a16="http://schemas.microsoft.com/office/drawing/2014/main" id="{D5D794BB-F3FB-4CD2-8699-57CBD1737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2735268"/>
            <a:ext cx="6067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(AB)+ = {ABD},    AB → C is non redundant</a:t>
            </a:r>
          </a:p>
        </p:txBody>
      </p:sp>
      <p:sp>
        <p:nvSpPr>
          <p:cNvPr id="142341" name="Rectangle 3">
            <a:extLst>
              <a:ext uri="{FF2B5EF4-FFF2-40B4-BE49-F238E27FC236}">
                <a16:creationId xmlns:a16="http://schemas.microsoft.com/office/drawing/2014/main" id="{9D87F448-B226-409E-98AC-DE0CE580B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" y="3557593"/>
            <a:ext cx="77517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(II) Similarly for (2),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	Compute (AB)+ from (1) and (3) by hiding (2). </a:t>
            </a:r>
          </a:p>
        </p:txBody>
      </p:sp>
      <p:sp>
        <p:nvSpPr>
          <p:cNvPr id="142342" name="Rectangle 4">
            <a:extLst>
              <a:ext uri="{FF2B5EF4-FFF2-40B4-BE49-F238E27FC236}">
                <a16:creationId xmlns:a16="http://schemas.microsoft.com/office/drawing/2014/main" id="{44A24B60-02AE-4B7C-9DCD-5CC169CC2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925" y="4464055"/>
            <a:ext cx="552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/>
              <a:t>(AB)+ = {ABCD},  AB → D is redundant</a:t>
            </a:r>
          </a:p>
        </p:txBody>
      </p:sp>
      <p:sp>
        <p:nvSpPr>
          <p:cNvPr id="142343" name="Rectangle 5">
            <a:extLst>
              <a:ext uri="{FF2B5EF4-FFF2-40B4-BE49-F238E27FC236}">
                <a16:creationId xmlns:a16="http://schemas.microsoft.com/office/drawing/2014/main" id="{A2848B74-4398-411D-A4BE-5E869ED7D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275" y="5368930"/>
            <a:ext cx="6513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200"/>
              <a:t>Remaining FDs = {AB→C, BC→D}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AC1A2305-089D-44CC-8F5B-4CBA7122F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692727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Example1</a:t>
            </a:r>
            <a:br>
              <a:rPr lang="en-US" dirty="0"/>
            </a:br>
            <a:r>
              <a:rPr lang="en-US" dirty="0"/>
              <a:t>Computing a Canonical Cover</a:t>
            </a:r>
          </a:p>
        </p:txBody>
      </p:sp>
      <p:sp>
        <p:nvSpPr>
          <p:cNvPr id="143363" name="Rectangle 1">
            <a:extLst>
              <a:ext uri="{FF2B5EF4-FFF2-40B4-BE49-F238E27FC236}">
                <a16:creationId xmlns:a16="http://schemas.microsoft.com/office/drawing/2014/main" id="{7E57DBF3-F3E4-4D16-9C5C-FE8B62AD4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1910052"/>
            <a:ext cx="784080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For (3), Compute (BC)+ from (1) and (2)  by hiding (3).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4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400" dirty="0"/>
              <a:t>      (BC)+ = {BC}, BC → D is also non redundant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A503BA87-DF7E-44C2-B1A4-09AB79EDF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8643" y="831273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 Computing a Canonical Cover</a:t>
            </a:r>
          </a:p>
        </p:txBody>
      </p:sp>
      <p:sp>
        <p:nvSpPr>
          <p:cNvPr id="144387" name="Rectangle 1">
            <a:extLst>
              <a:ext uri="{FF2B5EF4-FFF2-40B4-BE49-F238E27FC236}">
                <a16:creationId xmlns:a16="http://schemas.microsoft.com/office/drawing/2014/main" id="{65FAC23C-0109-44F7-AD20-24656B77B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034020"/>
            <a:ext cx="7910512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LHS Simplification or Removal of Extraneous Attributes -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      FDs remained after step 2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        AB→C .. (3)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        BC→D .. (4)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0D97923D-18E0-48E3-BEB1-BF73861AA5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7117" y="527844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 Computing a Canonical Cover</a:t>
            </a:r>
          </a:p>
        </p:txBody>
      </p:sp>
      <p:pic>
        <p:nvPicPr>
          <p:cNvPr id="145411" name="Picture 1">
            <a:extLst>
              <a:ext uri="{FF2B5EF4-FFF2-40B4-BE49-F238E27FC236}">
                <a16:creationId xmlns:a16="http://schemas.microsoft.com/office/drawing/2014/main" id="{642E5D29-C24F-481A-8F41-1E8E9772B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17" y="1155303"/>
            <a:ext cx="7154862" cy="270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5412" name="Rectangle 1">
            <a:extLst>
              <a:ext uri="{FF2B5EF4-FFF2-40B4-BE49-F238E27FC236}">
                <a16:creationId xmlns:a16="http://schemas.microsoft.com/office/drawing/2014/main" id="{5A508652-9874-4106-8693-6822E50EF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029075"/>
            <a:ext cx="7759700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Remove B from AB → C 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	  find A</a:t>
            </a:r>
            <a:r>
              <a:rPr kumimoji="0" lang="en-US" altLang="en-US" sz="2800" baseline="30000" dirty="0"/>
              <a:t>+ f</a:t>
            </a:r>
            <a:r>
              <a:rPr kumimoji="0" lang="en-US" altLang="en-US" sz="2800" dirty="0"/>
              <a:t>rom (4).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200" dirty="0"/>
              <a:t>            A</a:t>
            </a:r>
            <a:r>
              <a:rPr kumimoji="0" lang="en-US" altLang="en-US" sz="3200" baseline="30000" dirty="0"/>
              <a:t>+ </a:t>
            </a:r>
            <a:r>
              <a:rPr kumimoji="0" lang="en-US" altLang="en-US" sz="3200" dirty="0"/>
              <a:t>= {A} ⇒ , B is Non Redundant</a:t>
            </a:r>
            <a:r>
              <a:rPr kumimoji="0" lang="en-US" altLang="en-US" sz="2800" dirty="0"/>
              <a:t>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FF06244B-E2F8-46BB-96AE-580E2F1D86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3387" y="789709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1</a:t>
            </a:r>
            <a:br>
              <a:rPr lang="en-US" dirty="0"/>
            </a:br>
            <a:r>
              <a:rPr lang="en-US" dirty="0"/>
              <a:t> Computing a Canonical Cover</a:t>
            </a:r>
          </a:p>
        </p:txBody>
      </p:sp>
      <p:sp>
        <p:nvSpPr>
          <p:cNvPr id="146435" name="Rectangle 1">
            <a:extLst>
              <a:ext uri="{FF2B5EF4-FFF2-40B4-BE49-F238E27FC236}">
                <a16:creationId xmlns:a16="http://schemas.microsoft.com/office/drawing/2014/main" id="{89551B4E-0379-420D-B8AE-F8363ECF6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1462088"/>
            <a:ext cx="7343775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Remove B from BC → D, 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	find C+ from (3).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	 C</a:t>
            </a:r>
            <a:r>
              <a:rPr kumimoji="0" lang="en-US" altLang="en-US" sz="2800" baseline="30000" dirty="0"/>
              <a:t>+</a:t>
            </a:r>
            <a:r>
              <a:rPr kumimoji="0" lang="en-US" altLang="en-US" sz="2800" dirty="0"/>
              <a:t> = {C} ⇒ B is Non Redundant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Remove C from BC → D and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	find B+ from (3).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	B</a:t>
            </a:r>
            <a:r>
              <a:rPr kumimoji="0" lang="en-US" altLang="en-US" sz="2800" baseline="30000" dirty="0"/>
              <a:t>+</a:t>
            </a:r>
            <a:r>
              <a:rPr kumimoji="0" lang="en-US" altLang="en-US" sz="2800" dirty="0"/>
              <a:t> = {B} ⇒ C is Non Redundant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60E772FC-F057-4371-9F03-94456AE51E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3387" y="392113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2 </a:t>
            </a:r>
            <a:br>
              <a:rPr lang="en-US" dirty="0"/>
            </a:br>
            <a:r>
              <a:rPr lang="en-US" dirty="0"/>
              <a:t>Computing a Canonical Cover</a:t>
            </a:r>
          </a:p>
        </p:txBody>
      </p:sp>
      <p:sp>
        <p:nvSpPr>
          <p:cNvPr id="147459" name="Rectangle 1">
            <a:extLst>
              <a:ext uri="{FF2B5EF4-FFF2-40B4-BE49-F238E27FC236}">
                <a16:creationId xmlns:a16="http://schemas.microsoft.com/office/drawing/2014/main" id="{24D15B1F-EFB7-4B2A-A4DC-A2C50C346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1116013"/>
            <a:ext cx="664845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pt-BR" altLang="en-US" sz="2800"/>
              <a:t>F= functional dependencies 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pt-BR" altLang="en-US" sz="2800"/>
              <a:t>ABCD → E ..	(1)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pt-BR" altLang="en-US" sz="2800"/>
              <a:t>E    → D ..		(2)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pt-BR" altLang="en-US" sz="2800"/>
              <a:t>AC   → D ..		(3)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pt-BR" altLang="en-US" sz="2800"/>
              <a:t>A    → B ..		(4)</a:t>
            </a:r>
          </a:p>
        </p:txBody>
      </p:sp>
      <p:sp>
        <p:nvSpPr>
          <p:cNvPr id="147460" name="Rectangle 2">
            <a:extLst>
              <a:ext uri="{FF2B5EF4-FFF2-40B4-BE49-F238E27FC236}">
                <a16:creationId xmlns:a16="http://schemas.microsoft.com/office/drawing/2014/main" id="{91A6908A-00B4-46E7-A1D2-6B4D26DF5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3895725"/>
            <a:ext cx="875665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Removal of redundant set of FDs -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(i)  For (1),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Compute (ABCD)+ from (2) (3) and (4) by hiding (1).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                          (ABCD)+ = {ABCD}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                        ⇒ ABCD → E is non redundant</a:t>
            </a:r>
            <a:r>
              <a:rPr kumimoji="0" lang="en-US" altLang="en-US" sz="1800"/>
              <a:t>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254DF7CF-7B69-4302-8296-E13F0EC59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0350" y="221672"/>
            <a:ext cx="8631382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2 of Computing a Canonical Cover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94C327-7853-4891-8787-30E967F9678D}"/>
              </a:ext>
            </a:extLst>
          </p:cNvPr>
          <p:cNvSpPr/>
          <p:nvPr/>
        </p:nvSpPr>
        <p:spPr>
          <a:xfrm>
            <a:off x="260350" y="849313"/>
            <a:ext cx="8050213" cy="59705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Tx/>
              <a:buAutoNum type="romanLcParenBoth" startAt="2"/>
              <a:defRPr/>
            </a:pPr>
            <a:r>
              <a:rPr lang="en-US" sz="2800" dirty="0"/>
              <a:t>For (2), </a:t>
            </a:r>
          </a:p>
          <a:p>
            <a:pPr>
              <a:defRPr/>
            </a:pPr>
            <a:r>
              <a:rPr lang="en-US" sz="2800" dirty="0"/>
              <a:t>Compute (E)+ from (1) (3) and (4) by hiding (2). </a:t>
            </a:r>
          </a:p>
          <a:p>
            <a:pPr>
              <a:defRPr/>
            </a:pPr>
            <a:r>
              <a:rPr lang="en-US" sz="2800" dirty="0"/>
              <a:t>                          (E)+ = {E} </a:t>
            </a:r>
          </a:p>
          <a:p>
            <a:pPr>
              <a:defRPr/>
            </a:pPr>
            <a:r>
              <a:rPr lang="en-US" sz="2800" dirty="0"/>
              <a:t>                        ⇒ E → D is non redundant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800" dirty="0"/>
              <a:t>(iii) For (3)</a:t>
            </a:r>
          </a:p>
          <a:p>
            <a:pPr>
              <a:defRPr/>
            </a:pPr>
            <a:r>
              <a:rPr lang="en-US" sz="2800" dirty="0"/>
              <a:t> Compute (AC)+ from (1) (2) and (4) by hiding (3).                           		(AC)+ = {ACB}  </a:t>
            </a:r>
          </a:p>
          <a:p>
            <a:pPr>
              <a:defRPr/>
            </a:pPr>
            <a:r>
              <a:rPr lang="en-US" sz="2800" dirty="0"/>
              <a:t>	         ⇒ AC → D is non redundant.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(</a:t>
            </a:r>
            <a:r>
              <a:rPr lang="en-US" sz="2800" dirty="0" err="1"/>
              <a:t>iV</a:t>
            </a:r>
            <a:r>
              <a:rPr lang="en-US" sz="2800" dirty="0"/>
              <a:t>) For (4), </a:t>
            </a:r>
          </a:p>
          <a:p>
            <a:pPr>
              <a:defRPr/>
            </a:pPr>
            <a:r>
              <a:rPr lang="en-US" sz="2800" dirty="0"/>
              <a:t>Compute (A)+ from (1) (2) and (3) by hiding (4).                           		(A)+ = {A}</a:t>
            </a:r>
          </a:p>
          <a:p>
            <a:pPr>
              <a:defRPr/>
            </a:pPr>
            <a:r>
              <a:rPr lang="en-US" sz="2800" dirty="0"/>
              <a:t>	        ⇒ A → B is non redundant.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EA5AD17A-F1D8-4902-A70A-4BE9BA24A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964" y="152400"/>
            <a:ext cx="8845261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2 of Computing a Canonical Cover</a:t>
            </a:r>
          </a:p>
        </p:txBody>
      </p:sp>
      <p:sp>
        <p:nvSpPr>
          <p:cNvPr id="149507" name="Rectangle 1">
            <a:extLst>
              <a:ext uri="{FF2B5EF4-FFF2-40B4-BE49-F238E27FC236}">
                <a16:creationId xmlns:a16="http://schemas.microsoft.com/office/drawing/2014/main" id="{BA3ED1FB-6312-40AD-AB47-28B11C6CB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63" y="547688"/>
            <a:ext cx="75168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Step 3 : LHS Simplification or Removal of Extraneous Attributes -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1972A6-6290-4B6F-9ED1-6F7DD574CE87}"/>
              </a:ext>
            </a:extLst>
          </p:cNvPr>
          <p:cNvSpPr/>
          <p:nvPr/>
        </p:nvSpPr>
        <p:spPr>
          <a:xfrm>
            <a:off x="774700" y="1446213"/>
            <a:ext cx="8091488" cy="53863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Tx/>
              <a:buAutoNum type="romanLcParenBoth"/>
              <a:defRPr/>
            </a:pPr>
            <a:r>
              <a:rPr lang="pt-BR" sz="2800" dirty="0">
                <a:solidFill>
                  <a:srgbClr val="000000"/>
                </a:solidFill>
              </a:rPr>
              <a:t>Remove</a:t>
            </a:r>
            <a:r>
              <a:rPr lang="pt-BR" sz="2800" b="1" dirty="0">
                <a:solidFill>
                  <a:srgbClr val="000000"/>
                </a:solidFill>
              </a:rPr>
              <a:t> A </a:t>
            </a:r>
            <a:r>
              <a:rPr lang="pt-BR" sz="2800" dirty="0">
                <a:solidFill>
                  <a:srgbClr val="000000"/>
                </a:solidFill>
              </a:rPr>
              <a:t>from </a:t>
            </a:r>
            <a:r>
              <a:rPr lang="pt-BR" sz="3200" b="1" dirty="0">
                <a:solidFill>
                  <a:srgbClr val="000000"/>
                </a:solidFill>
              </a:rPr>
              <a:t>ABCD → E</a:t>
            </a:r>
          </a:p>
          <a:p>
            <a:pPr>
              <a:defRPr/>
            </a:pPr>
            <a:r>
              <a:rPr lang="pt-BR" sz="2800" dirty="0">
                <a:solidFill>
                  <a:srgbClr val="000000"/>
                </a:solidFill>
              </a:rPr>
              <a:t>	</a:t>
            </a:r>
            <a:r>
              <a:rPr lang="en-US" sz="2800" dirty="0"/>
              <a:t>(BCD)+ = {BCD} ⇒ A is Non Redundant</a:t>
            </a:r>
          </a:p>
          <a:p>
            <a:pPr>
              <a:defRPr/>
            </a:pPr>
            <a:endParaRPr lang="en-US" sz="28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2800" dirty="0"/>
              <a:t>(II) Remove</a:t>
            </a:r>
            <a:r>
              <a:rPr lang="en-US" sz="2800" b="1" dirty="0"/>
              <a:t> B </a:t>
            </a:r>
            <a:r>
              <a:rPr lang="en-US" sz="2800" dirty="0"/>
              <a:t>from ABCD → E  </a:t>
            </a:r>
          </a:p>
          <a:p>
            <a:pPr>
              <a:defRPr/>
            </a:pPr>
            <a:r>
              <a:rPr lang="en-US" sz="2800" dirty="0"/>
              <a:t>	(ACD)+ = {ACDB} ⇒ </a:t>
            </a:r>
            <a:r>
              <a:rPr lang="en-US" sz="2800" b="1" dirty="0"/>
              <a:t>B is Redundant.</a:t>
            </a:r>
          </a:p>
          <a:p>
            <a:pPr>
              <a:defRPr/>
            </a:pPr>
            <a:r>
              <a:rPr lang="en-US" sz="2800" dirty="0"/>
              <a:t>	</a:t>
            </a:r>
            <a:r>
              <a:rPr lang="en-US" sz="3200" b="1" dirty="0"/>
              <a:t>ACD → E</a:t>
            </a:r>
          </a:p>
          <a:p>
            <a:pPr>
              <a:defRPr/>
            </a:pPr>
            <a:r>
              <a:rPr lang="en-US" sz="2800" dirty="0"/>
              <a:t>(III) Remove C from ACD → E</a:t>
            </a:r>
          </a:p>
          <a:p>
            <a:pPr>
              <a:defRPr/>
            </a:pPr>
            <a:r>
              <a:rPr lang="en-US" sz="2800" dirty="0"/>
              <a:t>	(AD)+ = {ADB} ⇒ C is Non Redundant</a:t>
            </a:r>
            <a:r>
              <a:rPr lang="en-US" sz="2800" b="1" dirty="0"/>
              <a:t>.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(</a:t>
            </a:r>
            <a:r>
              <a:rPr lang="en-US" sz="2800" dirty="0" err="1"/>
              <a:t>iV</a:t>
            </a:r>
            <a:r>
              <a:rPr lang="en-US" sz="2800" dirty="0"/>
              <a:t>) Remove D from ACD → E,</a:t>
            </a:r>
          </a:p>
          <a:p>
            <a:pPr>
              <a:defRPr/>
            </a:pPr>
            <a:r>
              <a:rPr lang="en-US" sz="2800" dirty="0"/>
              <a:t>	AC)+ = {ACDB} ⇒ </a:t>
            </a:r>
            <a:r>
              <a:rPr lang="en-US" sz="2800" b="1" dirty="0"/>
              <a:t>D is Redundant</a:t>
            </a:r>
            <a:r>
              <a:rPr lang="en-US" sz="2800" dirty="0"/>
              <a:t>.</a:t>
            </a:r>
          </a:p>
          <a:p>
            <a:pPr>
              <a:defRPr/>
            </a:pPr>
            <a:endParaRPr 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78727624-85B1-4D8E-A899-CC2F57FB3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/>
              <a:t>Example of Computing a Canonical Cover</a:t>
            </a:r>
          </a:p>
        </p:txBody>
      </p:sp>
      <p:sp>
        <p:nvSpPr>
          <p:cNvPr id="150531" name="Rectangle 1">
            <a:extLst>
              <a:ext uri="{FF2B5EF4-FFF2-40B4-BE49-F238E27FC236}">
                <a16:creationId xmlns:a16="http://schemas.microsoft.com/office/drawing/2014/main" id="{9C36ABE4-FD78-4992-8696-C1FDB1B45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25" y="1450975"/>
            <a:ext cx="7208838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Remove A from </a:t>
            </a:r>
            <a:r>
              <a:rPr kumimoji="0" lang="en-US" altLang="en-US" sz="3600" b="1"/>
              <a:t>AC → 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200"/>
              <a:t> 	(C)+ = {C} ⇒ A is non redundant.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32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200"/>
              <a:t>Remove C from AC → 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3200"/>
              <a:t>	A)+ = {AB} ⇒ C is non redundant.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32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32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1D4D-78E4-4659-A854-E29C70FC6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50" y="1181100"/>
            <a:ext cx="7772400" cy="33909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When we design a relational database: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We first list those functional dependencies that </a:t>
            </a:r>
            <a:r>
              <a:rPr lang="en-US" dirty="0">
                <a:solidFill>
                  <a:srgbClr val="FF0000"/>
                </a:solidFill>
                <a:effectLst/>
              </a:rPr>
              <a:t>must always hold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In the banking example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</a:b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List of dependencies includes: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4F9E6AF1-558F-4878-BD95-3F070690C0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8036" y="637309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2</a:t>
            </a:r>
            <a:br>
              <a:rPr lang="en-US" dirty="0"/>
            </a:br>
            <a:r>
              <a:rPr lang="en-US" dirty="0"/>
              <a:t>Computing a Canonical Cover</a:t>
            </a:r>
          </a:p>
        </p:txBody>
      </p:sp>
      <p:sp>
        <p:nvSpPr>
          <p:cNvPr id="151555" name="Rectangle 1">
            <a:extLst>
              <a:ext uri="{FF2B5EF4-FFF2-40B4-BE49-F238E27FC236}">
                <a16:creationId xmlns:a16="http://schemas.microsoft.com/office/drawing/2014/main" id="{0B5A669F-AEF7-459C-9BEA-BB6C7F6FD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88" y="1811338"/>
            <a:ext cx="7077075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FDs remained after step 3 are 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AC → E ..		(5)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E  → D ..		(6)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AC → D ..		(7)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A  → B ..		(8)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0D0CBC2A-A1CA-42D8-A9E7-3FDDC8B94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9424" y="523875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2 </a:t>
            </a:r>
            <a:br>
              <a:rPr lang="en-US" dirty="0"/>
            </a:br>
            <a:r>
              <a:rPr lang="en-US" dirty="0"/>
              <a:t>Computing a Canonical Cover</a:t>
            </a:r>
          </a:p>
        </p:txBody>
      </p:sp>
      <p:sp>
        <p:nvSpPr>
          <p:cNvPr id="152579" name="Rectangle 1">
            <a:extLst>
              <a:ext uri="{FF2B5EF4-FFF2-40B4-BE49-F238E27FC236}">
                <a16:creationId xmlns:a16="http://schemas.microsoft.com/office/drawing/2014/main" id="{1510A5A7-E0AF-462B-BB7A-1F623602E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2" y="1062037"/>
            <a:ext cx="8728075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b="1" dirty="0"/>
              <a:t>Applying step 2 again to find redundant FDs </a:t>
            </a:r>
            <a:r>
              <a:rPr kumimoji="0" lang="en-US" altLang="en-US" sz="2800" dirty="0"/>
              <a:t>-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(</a:t>
            </a:r>
            <a:r>
              <a:rPr kumimoji="0" lang="en-US" altLang="en-US" sz="2800" dirty="0" err="1"/>
              <a:t>i</a:t>
            </a:r>
            <a:r>
              <a:rPr kumimoji="0" lang="en-US" altLang="en-US" sz="2800" dirty="0"/>
              <a:t>)  For (5), Compute (AC)+  ).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        (AC)+ = {ACDB} , ⇒ AC → E is non redundant.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(ii)  For (6), Compute (E)+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          (E)+ = {E},   ⇒ E → D is non redundant.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(iii)  For (7), Compute (AC)+ 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          (AC)+ = {ACEDB},  </a:t>
            </a:r>
            <a:r>
              <a:rPr kumimoji="0" lang="en-US" altLang="en-US" sz="2800" b="1" dirty="0"/>
              <a:t>⇒ AC → D is redundant.</a:t>
            </a:r>
            <a:r>
              <a:rPr kumimoji="0" lang="en-US" altLang="en-US" sz="2800" dirty="0"/>
              <a:t>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 dirty="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(iv)  For (8), Compute (A)+ 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 dirty="0"/>
              <a:t>              (A)+ = {AB},       ⇒ A → B is non redundant.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EB570882-0DEE-4377-AF61-A86C653EE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0327" y="858982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2</a:t>
            </a:r>
            <a:br>
              <a:rPr lang="en-US" dirty="0"/>
            </a:br>
            <a:r>
              <a:rPr lang="en-US" dirty="0"/>
              <a:t>Computing a Canonical Cover</a:t>
            </a: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507F0E36-50E8-4FDB-B4E5-A0BF7C6A7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263" y="1704975"/>
            <a:ext cx="58515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Finally Canonical Cover will be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AC → 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E  → 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A  → B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>
            <a:extLst>
              <a:ext uri="{FF2B5EF4-FFF2-40B4-BE49-F238E27FC236}">
                <a16:creationId xmlns:a16="http://schemas.microsoft.com/office/drawing/2014/main" id="{3D6D3684-76DD-4D70-8E61-773E6B967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4038" y="457200"/>
            <a:ext cx="8277225" cy="457200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 2</a:t>
            </a:r>
            <a:br>
              <a:rPr lang="en-US" dirty="0"/>
            </a:br>
            <a:r>
              <a:rPr lang="en-US" dirty="0"/>
              <a:t>Computing a Canonical Cover</a:t>
            </a:r>
          </a:p>
        </p:txBody>
      </p:sp>
      <p:sp>
        <p:nvSpPr>
          <p:cNvPr id="154627" name="Rectangle 1">
            <a:extLst>
              <a:ext uri="{FF2B5EF4-FFF2-40B4-BE49-F238E27FC236}">
                <a16:creationId xmlns:a16="http://schemas.microsoft.com/office/drawing/2014/main" id="{E45B1B8A-6D6E-4108-9121-3C3F66DED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1104900"/>
            <a:ext cx="8332788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A canonical cover is "allowed" to have more than one attribute on the right hand side.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A minimal cover cannot.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As an example,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	the canonical cover may be "A -&gt; BC"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kumimoji="0" lang="en-US" altLang="en-US" sz="2800"/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2800"/>
              <a:t>	the minimal cover would be "A -&gt; B, A -&gt; C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E6B8250F-D5DE-4736-8DE5-B747AD278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2813" y="457200"/>
            <a:ext cx="8229600" cy="457200"/>
          </a:xfrm>
        </p:spPr>
        <p:txBody>
          <a:bodyPr/>
          <a:lstStyle/>
          <a:p>
            <a:pPr>
              <a:defRPr/>
            </a:pPr>
            <a:r>
              <a:rPr lang="en-US"/>
              <a:t>Goals of Normalization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BD62D7BC-9F04-44C8-B0C0-F7D6C93A9F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1231900"/>
            <a:ext cx="7848600" cy="3228975"/>
          </a:xfrm>
        </p:spPr>
        <p:txBody>
          <a:bodyPr/>
          <a:lstStyle/>
          <a:p>
            <a:r>
              <a:rPr lang="en-US" altLang="en-US"/>
              <a:t>Decide whether a particular relation </a:t>
            </a:r>
            <a:r>
              <a:rPr lang="en-US" altLang="en-US" i="1"/>
              <a:t>R</a:t>
            </a:r>
            <a:r>
              <a:rPr lang="en-US" altLang="en-US"/>
              <a:t> is in “good” form.</a:t>
            </a:r>
          </a:p>
          <a:p>
            <a:r>
              <a:rPr lang="en-US" altLang="en-US"/>
              <a:t>In the case that a relation </a:t>
            </a:r>
            <a:r>
              <a:rPr lang="en-US" altLang="en-US" i="1"/>
              <a:t>R</a:t>
            </a:r>
            <a:r>
              <a:rPr lang="en-US" altLang="en-US"/>
              <a:t> is not in “good” form, decompose it into a set of relations {</a:t>
            </a:r>
            <a:r>
              <a:rPr lang="en-US" altLang="en-US" i="1"/>
              <a:t>R</a:t>
            </a:r>
            <a:r>
              <a:rPr lang="en-US" altLang="en-US" baseline="-25000"/>
              <a:t>1</a:t>
            </a:r>
            <a:r>
              <a:rPr lang="en-US" altLang="en-US" i="1"/>
              <a:t>, R</a:t>
            </a:r>
            <a:r>
              <a:rPr lang="en-US" altLang="en-US" baseline="-25000"/>
              <a:t>2</a:t>
            </a:r>
            <a:r>
              <a:rPr lang="en-US" altLang="en-US" i="1"/>
              <a:t>, ..., R</a:t>
            </a:r>
            <a:r>
              <a:rPr lang="en-US" altLang="en-US" i="1" baseline="-25000"/>
              <a:t>n</a:t>
            </a:r>
            <a:r>
              <a:rPr lang="en-US" altLang="en-US"/>
              <a:t>} such that </a:t>
            </a:r>
          </a:p>
          <a:p>
            <a:pPr lvl="1"/>
            <a:r>
              <a:rPr lang="en-US" altLang="en-US" sz="1800"/>
              <a:t>each relation is in good form </a:t>
            </a:r>
          </a:p>
          <a:p>
            <a:pPr lvl="1"/>
            <a:r>
              <a:rPr lang="en-US" altLang="en-US" sz="1800"/>
              <a:t>the decomposition is a lossless-join decomposition</a:t>
            </a:r>
          </a:p>
          <a:p>
            <a:r>
              <a:rPr lang="en-US" altLang="en-US"/>
              <a:t>Our theory is based on:</a:t>
            </a:r>
          </a:p>
          <a:p>
            <a:pPr lvl="1"/>
            <a:r>
              <a:rPr lang="en-US" altLang="en-US" sz="2000" b="1"/>
              <a:t>functional dependencies</a:t>
            </a:r>
          </a:p>
          <a:p>
            <a:pPr lvl="1"/>
            <a:r>
              <a:rPr lang="en-US" altLang="en-US" sz="2000" b="1"/>
              <a:t>multivalued dependencies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8CF2B315-6208-40C9-84F1-0ACFC0A6A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8534400" cy="457200"/>
          </a:xfrm>
        </p:spPr>
        <p:txBody>
          <a:bodyPr/>
          <a:lstStyle/>
          <a:p>
            <a:pPr>
              <a:defRPr/>
            </a:pPr>
            <a:r>
              <a:rPr lang="en-US" sz="2800"/>
              <a:t>Example of Lossy-Join Decomposition 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1A1E37D6-F308-4518-B7BD-09508494D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3150" y="1146175"/>
            <a:ext cx="6724650" cy="1050925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336800" algn="l"/>
                <a:tab pos="3765550" algn="l"/>
              </a:tabLst>
            </a:pPr>
            <a:r>
              <a:rPr lang="en-US" altLang="en-US"/>
              <a:t>Lossy-join decompositions result in information loss.</a:t>
            </a:r>
          </a:p>
          <a:p>
            <a:pPr>
              <a:lnSpc>
                <a:spcPct val="90000"/>
              </a:lnSpc>
              <a:tabLst>
                <a:tab pos="2336800" algn="l"/>
                <a:tab pos="3765550" algn="l"/>
              </a:tabLst>
            </a:pPr>
            <a:r>
              <a:rPr lang="en-US" altLang="en-US"/>
              <a:t>Example: Decomposition of </a:t>
            </a:r>
            <a:r>
              <a:rPr lang="en-US" altLang="en-US" i="1"/>
              <a:t>R = (A, B)</a:t>
            </a:r>
            <a:br>
              <a:rPr lang="en-US" altLang="en-US" i="1"/>
            </a:br>
            <a:r>
              <a:rPr lang="en-US" altLang="en-US" i="1"/>
              <a:t>	R</a:t>
            </a:r>
            <a:r>
              <a:rPr lang="en-US" altLang="en-US" i="1" baseline="-25000"/>
              <a:t>2</a:t>
            </a:r>
            <a:r>
              <a:rPr lang="en-US" altLang="en-US" i="1"/>
              <a:t> = (A)	R</a:t>
            </a:r>
            <a:r>
              <a:rPr lang="en-US" altLang="en-US" baseline="-25000"/>
              <a:t>2</a:t>
            </a:r>
            <a:r>
              <a:rPr lang="en-US" altLang="en-US" i="1"/>
              <a:t> = (B)</a:t>
            </a:r>
          </a:p>
        </p:txBody>
      </p:sp>
      <p:grpSp>
        <p:nvGrpSpPr>
          <p:cNvPr id="156676" name="Group 1">
            <a:extLst>
              <a:ext uri="{FF2B5EF4-FFF2-40B4-BE49-F238E27FC236}">
                <a16:creationId xmlns:a16="http://schemas.microsoft.com/office/drawing/2014/main" id="{B9274BA2-518B-4ABC-B5AB-EF56FC84DB30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590800"/>
            <a:ext cx="5387975" cy="3505200"/>
            <a:chOff x="1066800" y="2590800"/>
            <a:chExt cx="5387975" cy="3505200"/>
          </a:xfrm>
        </p:grpSpPr>
        <p:sp>
          <p:nvSpPr>
            <p:cNvPr id="156677" name="Rectangle 4">
              <a:extLst>
                <a:ext uri="{FF2B5EF4-FFF2-40B4-BE49-F238E27FC236}">
                  <a16:creationId xmlns:a16="http://schemas.microsoft.com/office/drawing/2014/main" id="{C0F4DFAF-605F-4E51-BC89-163860093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2590800"/>
              <a:ext cx="3810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/>
                <a:t>A</a:t>
              </a:r>
            </a:p>
          </p:txBody>
        </p:sp>
        <p:sp>
          <p:nvSpPr>
            <p:cNvPr id="156678" name="Rectangle 5">
              <a:extLst>
                <a:ext uri="{FF2B5EF4-FFF2-40B4-BE49-F238E27FC236}">
                  <a16:creationId xmlns:a16="http://schemas.microsoft.com/office/drawing/2014/main" id="{C97FA54B-9FFC-44E0-B089-8F36E4207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2590800"/>
              <a:ext cx="3810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/>
                <a:t>B</a:t>
              </a:r>
            </a:p>
          </p:txBody>
        </p:sp>
        <p:sp>
          <p:nvSpPr>
            <p:cNvPr id="156679" name="Rectangle 6">
              <a:extLst>
                <a:ext uri="{FF2B5EF4-FFF2-40B4-BE49-F238E27FC236}">
                  <a16:creationId xmlns:a16="http://schemas.microsoft.com/office/drawing/2014/main" id="{2777E32F-8AEA-4B96-BCDF-2926BD10C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3048000"/>
              <a:ext cx="3810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>
                  <a:sym typeface="Symbol" panose="05050102010706020507" pitchFamily="18" charset="2"/>
                </a:rPr>
                <a:t></a:t>
              </a:r>
              <a:endParaRPr kumimoji="0" lang="en-US" altLang="en-US" sz="1800" i="1">
                <a:sym typeface="Greek Symbols" pitchFamily="18" charset="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>
                  <a:sym typeface="Symbol" panose="05050102010706020507" pitchFamily="18" charset="2"/>
                </a:rPr>
                <a:t></a:t>
              </a:r>
              <a:endParaRPr kumimoji="0" lang="en-US" altLang="en-US" sz="1800" i="1">
                <a:sym typeface="Greek Symbols" pitchFamily="18" charset="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>
                  <a:sym typeface="Symbol" panose="05050102010706020507" pitchFamily="18" charset="2"/>
                </a:rPr>
                <a:t></a:t>
              </a:r>
              <a:endParaRPr kumimoji="0" lang="en-US" altLang="en-US" sz="1800" i="1">
                <a:sym typeface="Greek Symbols" pitchFamily="18" charset="2"/>
              </a:endParaRPr>
            </a:p>
          </p:txBody>
        </p:sp>
        <p:sp>
          <p:nvSpPr>
            <p:cNvPr id="156680" name="Rectangle 7">
              <a:extLst>
                <a:ext uri="{FF2B5EF4-FFF2-40B4-BE49-F238E27FC236}">
                  <a16:creationId xmlns:a16="http://schemas.microsoft.com/office/drawing/2014/main" id="{C81BE73C-B8B9-4DDB-8DE9-7944F6CF0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0800" y="3048000"/>
              <a:ext cx="381000" cy="990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Greek Symbols" pitchFamily="18" charset="2"/>
                </a:rPr>
                <a:t>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Greek Symbols" pitchFamily="18" charset="2"/>
                </a:rPr>
                <a:t>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Greek Symbols" pitchFamily="18" charset="2"/>
                </a:rPr>
                <a:t>1</a:t>
              </a:r>
              <a:endParaRPr kumimoji="0" lang="en-US" altLang="en-US" sz="1800" i="1"/>
            </a:p>
          </p:txBody>
        </p:sp>
        <p:sp>
          <p:nvSpPr>
            <p:cNvPr id="156681" name="Rectangle 8">
              <a:extLst>
                <a:ext uri="{FF2B5EF4-FFF2-40B4-BE49-F238E27FC236}">
                  <a16:creationId xmlns:a16="http://schemas.microsoft.com/office/drawing/2014/main" id="{AA77D858-563E-4D1D-BF47-F40CB141A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2590800"/>
              <a:ext cx="3810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/>
                <a:t>A</a:t>
              </a:r>
            </a:p>
          </p:txBody>
        </p:sp>
        <p:sp>
          <p:nvSpPr>
            <p:cNvPr id="156682" name="Rectangle 9">
              <a:extLst>
                <a:ext uri="{FF2B5EF4-FFF2-40B4-BE49-F238E27FC236}">
                  <a16:creationId xmlns:a16="http://schemas.microsoft.com/office/drawing/2014/main" id="{1520769F-2CC6-4B82-83F3-3D9103AFE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400" y="3048000"/>
              <a:ext cx="381000" cy="685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>
                  <a:sym typeface="Symbol" panose="05050102010706020507" pitchFamily="18" charset="2"/>
                </a:rPr>
                <a:t></a:t>
              </a:r>
              <a:endParaRPr kumimoji="0" lang="en-US" altLang="en-US" sz="1800" i="1">
                <a:sym typeface="Greek Symbols" pitchFamily="18" charset="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56683" name="Rectangle 10">
              <a:extLst>
                <a:ext uri="{FF2B5EF4-FFF2-40B4-BE49-F238E27FC236}">
                  <a16:creationId xmlns:a16="http://schemas.microsoft.com/office/drawing/2014/main" id="{9DE2CAA8-F443-48DB-9676-799F18771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2590800"/>
              <a:ext cx="6096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/>
                <a:t>B</a:t>
              </a:r>
            </a:p>
          </p:txBody>
        </p:sp>
        <p:sp>
          <p:nvSpPr>
            <p:cNvPr id="156684" name="Rectangle 11">
              <a:extLst>
                <a:ext uri="{FF2B5EF4-FFF2-40B4-BE49-F238E27FC236}">
                  <a16:creationId xmlns:a16="http://schemas.microsoft.com/office/drawing/2014/main" id="{79500B19-952C-48D3-8769-DB911868E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1200" y="3048000"/>
              <a:ext cx="609600" cy="685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Greek Symbols" pitchFamily="18" charset="2"/>
                </a:rPr>
                <a:t>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Greek Symbols" pitchFamily="18" charset="2"/>
                </a:rPr>
                <a:t>2</a:t>
              </a:r>
            </a:p>
          </p:txBody>
        </p:sp>
        <p:sp>
          <p:nvSpPr>
            <p:cNvPr id="156685" name="Text Box 12">
              <a:extLst>
                <a:ext uri="{FF2B5EF4-FFF2-40B4-BE49-F238E27FC236}">
                  <a16:creationId xmlns:a16="http://schemas.microsoft.com/office/drawing/2014/main" id="{47A4097B-9150-4137-8FAE-2305E07F6A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38600"/>
              <a:ext cx="2603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 i="1"/>
                <a:t>r</a:t>
              </a:r>
            </a:p>
          </p:txBody>
        </p:sp>
        <p:sp>
          <p:nvSpPr>
            <p:cNvPr id="156686" name="Text Box 13">
              <a:extLst>
                <a:ext uri="{FF2B5EF4-FFF2-40B4-BE49-F238E27FC236}">
                  <a16:creationId xmlns:a16="http://schemas.microsoft.com/office/drawing/2014/main" id="{23FDB629-98E1-42CB-BA5B-987204A96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0163" y="3810000"/>
              <a:ext cx="7032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Symbol" panose="05050102010706020507" pitchFamily="18" charset="2"/>
                </a:rPr>
                <a:t></a:t>
              </a:r>
              <a:r>
                <a:rPr kumimoji="0" lang="en-US" altLang="en-US" sz="1800" i="1" baseline="-25000">
                  <a:sym typeface="Symbol" panose="05050102010706020507" pitchFamily="18" charset="2"/>
                </a:rPr>
                <a:t>A</a:t>
              </a:r>
              <a:r>
                <a:rPr kumimoji="0" lang="en-US" altLang="en-US" sz="1800">
                  <a:sym typeface="Symbol" panose="05050102010706020507" pitchFamily="18" charset="2"/>
                </a:rPr>
                <a:t>(</a:t>
              </a:r>
              <a:r>
                <a:rPr kumimoji="0" lang="en-US" altLang="en-US" sz="1800" i="1">
                  <a:sym typeface="Symbol" panose="05050102010706020507" pitchFamily="18" charset="2"/>
                </a:rPr>
                <a:t>r</a:t>
              </a:r>
              <a:r>
                <a:rPr kumimoji="0" lang="en-US" altLang="en-US" sz="1800">
                  <a:sym typeface="Symbol" panose="05050102010706020507" pitchFamily="18" charset="2"/>
                </a:rPr>
                <a:t>)</a:t>
              </a:r>
              <a:endParaRPr kumimoji="0" lang="en-US" altLang="en-US" sz="1800"/>
            </a:p>
          </p:txBody>
        </p:sp>
        <p:sp>
          <p:nvSpPr>
            <p:cNvPr id="156687" name="Text Box 14">
              <a:extLst>
                <a:ext uri="{FF2B5EF4-FFF2-40B4-BE49-F238E27FC236}">
                  <a16:creationId xmlns:a16="http://schemas.microsoft.com/office/drawing/2014/main" id="{226F2570-B427-4402-BD62-DC5BC072A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7713" y="3733800"/>
              <a:ext cx="627062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Symbol" panose="05050102010706020507" pitchFamily="18" charset="2"/>
                </a:rPr>
                <a:t></a:t>
              </a:r>
              <a:r>
                <a:rPr kumimoji="0" lang="en-US" altLang="en-US" sz="1800" i="1" baseline="-25000">
                  <a:sym typeface="Symbol" panose="05050102010706020507" pitchFamily="18" charset="2"/>
                </a:rPr>
                <a:t>B(</a:t>
              </a:r>
              <a:r>
                <a:rPr kumimoji="0" lang="en-US" altLang="en-US" sz="1800" baseline="-25000">
                  <a:sym typeface="Symbol" panose="05050102010706020507" pitchFamily="18" charset="2"/>
                </a:rPr>
                <a:t>r</a:t>
              </a:r>
              <a:r>
                <a:rPr kumimoji="0" lang="en-US" altLang="en-US" sz="1800" i="1" baseline="-25000">
                  <a:sym typeface="Symbol" panose="05050102010706020507" pitchFamily="18" charset="2"/>
                </a:rPr>
                <a:t>)</a:t>
              </a:r>
              <a:endParaRPr kumimoji="0" lang="en-US" altLang="en-US" sz="1800"/>
            </a:p>
          </p:txBody>
        </p:sp>
        <p:sp>
          <p:nvSpPr>
            <p:cNvPr id="156688" name="Rectangle 15">
              <a:extLst>
                <a:ext uri="{FF2B5EF4-FFF2-40B4-BE49-F238E27FC236}">
                  <a16:creationId xmlns:a16="http://schemas.microsoft.com/office/drawing/2014/main" id="{114B35B9-8310-463A-80A4-B39EE2920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4467225"/>
              <a:ext cx="2514600" cy="86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tabLst>
                  <a:tab pos="2336800" algn="l"/>
                  <a:tab pos="3765550" algn="l"/>
                </a:tabLst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tabLst>
                  <a:tab pos="2336800" algn="l"/>
                  <a:tab pos="3765550" algn="l"/>
                </a:tabLst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tabLst>
                  <a:tab pos="2336800" algn="l"/>
                  <a:tab pos="3765550" algn="l"/>
                </a:tabLst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tabLst>
                  <a:tab pos="2336800" algn="l"/>
                  <a:tab pos="3765550" algn="l"/>
                </a:tabLst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tabLst>
                  <a:tab pos="2336800" algn="l"/>
                  <a:tab pos="3765550" algn="l"/>
                </a:tabLst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2336800" algn="l"/>
                  <a:tab pos="3765550" algn="l"/>
                </a:tabLst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2336800" algn="l"/>
                  <a:tab pos="3765550" algn="l"/>
                </a:tabLst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2336800" algn="l"/>
                  <a:tab pos="3765550" algn="l"/>
                </a:tabLst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tabLst>
                  <a:tab pos="2336800" algn="l"/>
                  <a:tab pos="3765550" algn="l"/>
                </a:tabLst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buSzTx/>
                <a:buFont typeface="Monotype Sorts" pitchFamily="2" charset="2"/>
                <a:buNone/>
              </a:pPr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</a:t>
              </a:r>
              <a:r>
                <a:rPr lang="en-US" altLang="en-US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A</a:t>
              </a:r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 (r)     </a:t>
              </a:r>
              <a:r>
                <a:rPr lang="en-US" altLang="en-US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r>
                <a:rPr lang="en-US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 (r)</a:t>
              </a:r>
            </a:p>
          </p:txBody>
        </p:sp>
        <p:sp>
          <p:nvSpPr>
            <p:cNvPr id="156689" name="Rectangle 16">
              <a:extLst>
                <a:ext uri="{FF2B5EF4-FFF2-40B4-BE49-F238E27FC236}">
                  <a16:creationId xmlns:a16="http://schemas.microsoft.com/office/drawing/2014/main" id="{F46B4A89-ED53-49DA-AFDC-7E4C530E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4343400"/>
              <a:ext cx="4572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/>
                <a:t>A</a:t>
              </a:r>
            </a:p>
          </p:txBody>
        </p:sp>
        <p:sp>
          <p:nvSpPr>
            <p:cNvPr id="156690" name="Rectangle 17">
              <a:extLst>
                <a:ext uri="{FF2B5EF4-FFF2-40B4-BE49-F238E27FC236}">
                  <a16:creationId xmlns:a16="http://schemas.microsoft.com/office/drawing/2014/main" id="{E131BCAC-1622-4155-9859-5B7DCBCFA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343400"/>
              <a:ext cx="381000" cy="381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/>
                <a:t>B</a:t>
              </a:r>
            </a:p>
          </p:txBody>
        </p:sp>
        <p:sp>
          <p:nvSpPr>
            <p:cNvPr id="156691" name="Rectangle 18">
              <a:extLst>
                <a:ext uri="{FF2B5EF4-FFF2-40B4-BE49-F238E27FC236}">
                  <a16:creationId xmlns:a16="http://schemas.microsoft.com/office/drawing/2014/main" id="{E1B861AF-CD65-4E23-88EC-BA9672968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4800600"/>
              <a:ext cx="457200" cy="1295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>
                  <a:sym typeface="Symbol" panose="05050102010706020507" pitchFamily="18" charset="2"/>
                </a:rPr>
                <a:t></a:t>
              </a:r>
              <a:endParaRPr kumimoji="0" lang="en-US" altLang="en-US" sz="1800" i="1">
                <a:sym typeface="Greek Symbols" pitchFamily="18" charset="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>
                  <a:sym typeface="Symbol" panose="05050102010706020507" pitchFamily="18" charset="2"/>
                </a:rPr>
                <a:t></a:t>
              </a:r>
              <a:endParaRPr kumimoji="0" lang="en-US" altLang="en-US" sz="1800" i="1">
                <a:sym typeface="Greek Symbols" pitchFamily="18" charset="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>
                  <a:sym typeface="Symbol" panose="05050102010706020507" pitchFamily="18" charset="2"/>
                </a:rPr>
                <a:t></a:t>
              </a:r>
              <a:endParaRPr kumimoji="0" lang="en-US" altLang="en-US" sz="1800" i="1">
                <a:sym typeface="Greek Symbols" pitchFamily="18" charset="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i="1"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156692" name="Rectangle 19">
              <a:extLst>
                <a:ext uri="{FF2B5EF4-FFF2-40B4-BE49-F238E27FC236}">
                  <a16:creationId xmlns:a16="http://schemas.microsoft.com/office/drawing/2014/main" id="{02F87192-9E74-4A66-AC9B-F40D4E398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800600"/>
              <a:ext cx="381000" cy="1295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Greek Symbols" pitchFamily="18" charset="2"/>
                </a:rPr>
                <a:t>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Greek Symbols" pitchFamily="18" charset="2"/>
                </a:rPr>
                <a:t>2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Greek Symbols" pitchFamily="18" charset="2"/>
                </a:rPr>
                <a:t>1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ym typeface="Greek Symbols" pitchFamily="18" charset="2"/>
                </a:rPr>
                <a:t>2</a:t>
              </a:r>
              <a:endParaRPr kumimoji="0" lang="en-US" altLang="en-US" sz="1800" i="1"/>
            </a:p>
          </p:txBody>
        </p:sp>
        <p:sp>
          <p:nvSpPr>
            <p:cNvPr id="156693" name="Freeform 20">
              <a:extLst>
                <a:ext uri="{FF2B5EF4-FFF2-40B4-BE49-F238E27FC236}">
                  <a16:creationId xmlns:a16="http://schemas.microsoft.com/office/drawing/2014/main" id="{0CFBCB71-4751-4864-BDAB-3695C4C6C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775" y="4624388"/>
              <a:ext cx="142875" cy="142875"/>
            </a:xfrm>
            <a:custGeom>
              <a:avLst/>
              <a:gdLst>
                <a:gd name="T0" fmla="*/ 0 w 182"/>
                <a:gd name="T1" fmla="*/ 0 h 182"/>
                <a:gd name="T2" fmla="*/ 0 w 182"/>
                <a:gd name="T3" fmla="*/ 2147483646 h 182"/>
                <a:gd name="T4" fmla="*/ 2147483646 w 182"/>
                <a:gd name="T5" fmla="*/ 0 h 182"/>
                <a:gd name="T6" fmla="*/ 2147483646 w 182"/>
                <a:gd name="T7" fmla="*/ 2147483646 h 182"/>
                <a:gd name="T8" fmla="*/ 0 w 182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82"/>
                <a:gd name="T17" fmla="*/ 182 w 18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82">
                  <a:moveTo>
                    <a:pt x="0" y="0"/>
                  </a:moveTo>
                  <a:lnTo>
                    <a:pt x="0" y="182"/>
                  </a:lnTo>
                  <a:lnTo>
                    <a:pt x="182" y="0"/>
                  </a:lnTo>
                  <a:lnTo>
                    <a:pt x="182" y="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3">
            <a:extLst>
              <a:ext uri="{FF2B5EF4-FFF2-40B4-BE49-F238E27FC236}">
                <a16:creationId xmlns:a16="http://schemas.microsoft.com/office/drawing/2014/main" id="{B951495C-4413-4FD1-B5D0-54D95746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1266825"/>
            <a:ext cx="8499475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699" name="TextBox 4">
            <a:extLst>
              <a:ext uri="{FF2B5EF4-FFF2-40B4-BE49-F238E27FC236}">
                <a16:creationId xmlns:a16="http://schemas.microsoft.com/office/drawing/2014/main" id="{F85D40F6-6F68-473C-BFD9-65B114428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255588"/>
            <a:ext cx="76501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05000"/>
              <a:buFont typeface="Monotype Sorts" pitchFamily="2" charset="2"/>
              <a:buChar char="H"/>
              <a:defRPr kumimoji="1" sz="28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35000"/>
              </a:spcBef>
              <a:buClr>
                <a:srgbClr val="000099"/>
              </a:buClr>
              <a:buSzPct val="85000"/>
              <a:buFont typeface="Monotype Sorts" pitchFamily="2" charset="2"/>
              <a:buChar char="4"/>
              <a:defRPr kumimoji="1" sz="24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Char char="–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Char char="»"/>
              <a:defRPr kumimoji="1" sz="20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b="1">
                <a:solidFill>
                  <a:srgbClr val="FF0000"/>
                </a:solidFill>
              </a:rPr>
              <a:t>Lending-schema</a:t>
            </a:r>
            <a:r>
              <a:rPr kumimoji="0" lang="en-US" altLang="en-US" b="1"/>
              <a:t> = (branch-name, branch-city, assets, customer-name, loan-number, amount)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46" name="Group 15">
            <a:extLst>
              <a:ext uri="{FF2B5EF4-FFF2-40B4-BE49-F238E27FC236}">
                <a16:creationId xmlns:a16="http://schemas.microsoft.com/office/drawing/2014/main" id="{8D5BE383-C3D9-4865-90CB-BC771AB4E9E0}"/>
              </a:ext>
            </a:extLst>
          </p:cNvPr>
          <p:cNvGrpSpPr>
            <a:grpSpLocks/>
          </p:cNvGrpSpPr>
          <p:nvPr/>
        </p:nvGrpSpPr>
        <p:grpSpPr bwMode="auto">
          <a:xfrm>
            <a:off x="171450" y="600075"/>
            <a:ext cx="9356725" cy="4016375"/>
            <a:chOff x="171450" y="600483"/>
            <a:chExt cx="9355958" cy="401653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6BCE870-09FA-426A-AEA2-B2058C557BF4}"/>
                </a:ext>
              </a:extLst>
            </p:cNvPr>
            <p:cNvSpPr txBox="1"/>
            <p:nvPr/>
          </p:nvSpPr>
          <p:spPr>
            <a:xfrm>
              <a:off x="281741" y="600483"/>
              <a:ext cx="5822042" cy="6463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1" dirty="0">
                  <a:ln>
                    <a:solidFill>
                      <a:srgbClr val="00B050"/>
                    </a:solidFill>
                  </a:ln>
                  <a:solidFill>
                    <a:schemeClr val="accent3">
                      <a:lumMod val="10000"/>
                    </a:schemeClr>
                  </a:solidFill>
                </a:rPr>
                <a:t>Branch-customer-schema</a:t>
              </a:r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chemeClr val="accent3">
                      <a:lumMod val="10000"/>
                    </a:schemeClr>
                  </a:solidFill>
                </a:rPr>
                <a:t> = </a:t>
              </a:r>
            </a:p>
            <a:p>
              <a:pPr>
                <a:defRPr/>
              </a:pPr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chemeClr val="accent3">
                      <a:lumMod val="10000"/>
                    </a:schemeClr>
                  </a:solidFill>
                </a:rPr>
                <a:t>(branch-name, branch-city, assets, customer-name)</a:t>
              </a:r>
            </a:p>
          </p:txBody>
        </p:sp>
        <p:pic>
          <p:nvPicPr>
            <p:cNvPr id="159748" name="Picture 6">
              <a:extLst>
                <a:ext uri="{FF2B5EF4-FFF2-40B4-BE49-F238E27FC236}">
                  <a16:creationId xmlns:a16="http://schemas.microsoft.com/office/drawing/2014/main" id="{1074816D-6D03-4341-A38F-B888EBCC8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9" y="1735768"/>
              <a:ext cx="4211159" cy="2097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9749" name="TextBox 11">
              <a:extLst>
                <a:ext uri="{FF2B5EF4-FFF2-40B4-BE49-F238E27FC236}">
                  <a16:creationId xmlns:a16="http://schemas.microsoft.com/office/drawing/2014/main" id="{49DED0EC-375F-43E3-80C6-9C06CA6B7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1391" y="3970689"/>
              <a:ext cx="476601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 b="1">
                  <a:solidFill>
                    <a:srgbClr val="FF0000"/>
                  </a:solidFill>
                </a:rPr>
                <a:t>Customer-loan-schema </a:t>
              </a:r>
              <a:r>
                <a:rPr kumimoji="0" lang="en-US" altLang="en-US" sz="1800">
                  <a:solidFill>
                    <a:srgbClr val="FF0000"/>
                  </a:solidFill>
                </a:rPr>
                <a:t>=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en-US" sz="1800">
                  <a:solidFill>
                    <a:srgbClr val="FF0000"/>
                  </a:solidFill>
                </a:rPr>
                <a:t>(customer-name, loan-number, amount)</a:t>
              </a:r>
            </a:p>
          </p:txBody>
        </p:sp>
        <p:pic>
          <p:nvPicPr>
            <p:cNvPr id="159750" name="Picture 19">
              <a:extLst>
                <a:ext uri="{FF2B5EF4-FFF2-40B4-BE49-F238E27FC236}">
                  <a16:creationId xmlns:a16="http://schemas.microsoft.com/office/drawing/2014/main" id="{D15C7AD2-8686-4E86-B6C8-F6A4BFB68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1391" y="1735768"/>
              <a:ext cx="4211159" cy="2097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B841167-AA2E-491C-829D-251A7D49AF10}"/>
                </a:ext>
              </a:extLst>
            </p:cNvPr>
            <p:cNvSpPr/>
            <p:nvPr/>
          </p:nvSpPr>
          <p:spPr bwMode="auto">
            <a:xfrm>
              <a:off x="171450" y="1562547"/>
              <a:ext cx="3200138" cy="666777"/>
            </a:xfrm>
            <a:prstGeom prst="rect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9752" name="Rectangle 21">
              <a:extLst>
                <a:ext uri="{FF2B5EF4-FFF2-40B4-BE49-F238E27FC236}">
                  <a16:creationId xmlns:a16="http://schemas.microsoft.com/office/drawing/2014/main" id="{0F0B64F7-F736-42D1-8A7B-AC7A46C0B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4675" y="1598634"/>
              <a:ext cx="2047875" cy="59368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2" charset="2"/>
                <a:buChar char="n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35000"/>
                </a:spcBef>
                <a:buClr>
                  <a:srgbClr val="CC6600"/>
                </a:buClr>
                <a:buSzPct val="105000"/>
                <a:buFont typeface="Monotype Sorts" pitchFamily="2" charset="2"/>
                <a:buChar char="H"/>
                <a:defRPr kumimoji="1"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35000"/>
                </a:spcBef>
                <a:buClr>
                  <a:srgbClr val="000099"/>
                </a:buClr>
                <a:buSzPct val="85000"/>
                <a:buFont typeface="Monotype Sorts" pitchFamily="2" charset="2"/>
                <a:buChar char="4"/>
                <a:defRPr kumimoji="1" sz="24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Char char="–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Char char="»"/>
                <a:defRPr kumimoji="1" sz="20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en-US" altLang="en-US" sz="1800"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83398C-5B1B-4945-BED9-8309572A0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550285"/>
            <a:ext cx="8002732" cy="500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222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A1A63-DA80-4297-8749-F7F6C5A3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383" y="447597"/>
            <a:ext cx="6133234" cy="554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1241"/>
      </p:ext>
    </p:extLst>
  </p:cSld>
  <p:clrMapOvr>
    <a:masterClrMapping/>
  </p:clrMapOvr>
</p:sld>
</file>

<file path=ppt/theme/theme1.xml><?xml version="1.0" encoding="utf-8"?>
<a:theme xmlns:a="http://schemas.openxmlformats.org/drawingml/2006/main" name="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2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3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4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5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6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25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7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23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29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9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6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7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1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db-book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pitchFamily="34" charset="0"/>
          </a:defRPr>
        </a:defPPr>
      </a:lstStyle>
    </a:lnDef>
  </a:objectDefaults>
  <a:extraClrSchemeLst>
    <a:extraClrScheme>
      <a:clrScheme name="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C:\apps\Microsoft Office\Templates\Presentations\db-book.pot</Template>
  <TotalTime>40145</TotalTime>
  <Words>10653</Words>
  <Application>Microsoft Office PowerPoint</Application>
  <PresentationFormat>On-screen Show (4:3)</PresentationFormat>
  <Paragraphs>1413</Paragraphs>
  <Slides>156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22</vt:i4>
      </vt:variant>
      <vt:variant>
        <vt:lpstr>Theme</vt:lpstr>
      </vt:variant>
      <vt:variant>
        <vt:i4>20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156</vt:i4>
      </vt:variant>
    </vt:vector>
  </HeadingPairs>
  <TitlesOfParts>
    <vt:vector size="200" baseType="lpstr">
      <vt:lpstr>Arial Unicode MS</vt:lpstr>
      <vt:lpstr>Arial</vt:lpstr>
      <vt:lpstr>Calibri</vt:lpstr>
      <vt:lpstr>CMMI10</vt:lpstr>
      <vt:lpstr>CMMI5</vt:lpstr>
      <vt:lpstr>CMMI7</vt:lpstr>
      <vt:lpstr>CMR10</vt:lpstr>
      <vt:lpstr>CMR7</vt:lpstr>
      <vt:lpstr>CMSY10</vt:lpstr>
      <vt:lpstr>CMSY7</vt:lpstr>
      <vt:lpstr>CMTI10</vt:lpstr>
      <vt:lpstr>CMTI7</vt:lpstr>
      <vt:lpstr>Helvetica</vt:lpstr>
      <vt:lpstr>Monotype Sorts</vt:lpstr>
      <vt:lpstr>Palatino-Bold</vt:lpstr>
      <vt:lpstr>Palatino-Italic</vt:lpstr>
      <vt:lpstr>Palatino-Roman</vt:lpstr>
      <vt:lpstr>Symbol</vt:lpstr>
      <vt:lpstr>Tahoma</vt:lpstr>
      <vt:lpstr>Times New Roman</vt:lpstr>
      <vt:lpstr>Webdings</vt:lpstr>
      <vt:lpstr>Wingdings</vt:lpstr>
      <vt:lpstr>db-book</vt:lpstr>
      <vt:lpstr>1_db-book</vt:lpstr>
      <vt:lpstr>2_db-book</vt:lpstr>
      <vt:lpstr>6_db-book</vt:lpstr>
      <vt:lpstr>7_db-book</vt:lpstr>
      <vt:lpstr>8_db-book</vt:lpstr>
      <vt:lpstr>3_db-book</vt:lpstr>
      <vt:lpstr>10_db-book</vt:lpstr>
      <vt:lpstr>11_db-book</vt:lpstr>
      <vt:lpstr>12_db-book</vt:lpstr>
      <vt:lpstr>13_db-book</vt:lpstr>
      <vt:lpstr>14_db-book</vt:lpstr>
      <vt:lpstr>15_db-book</vt:lpstr>
      <vt:lpstr>16_db-book</vt:lpstr>
      <vt:lpstr>Blends</vt:lpstr>
      <vt:lpstr>25_db-book</vt:lpstr>
      <vt:lpstr>17_db-book</vt:lpstr>
      <vt:lpstr>23_db-5-grey</vt:lpstr>
      <vt:lpstr>29_db-5-grey</vt:lpstr>
      <vt:lpstr>9_db-book</vt:lpstr>
      <vt:lpstr>Clip</vt:lpstr>
      <vt:lpstr>Document</vt:lpstr>
      <vt:lpstr>Relational Database Design</vt:lpstr>
      <vt:lpstr>Relational Database Design</vt:lpstr>
      <vt:lpstr>First Normal Form</vt:lpstr>
      <vt:lpstr>First Normal Form</vt:lpstr>
      <vt:lpstr>In a onference paper by  Edgar Codd, 1971</vt:lpstr>
      <vt:lpstr> </vt:lpstr>
      <vt:lpstr>PowerPoint Presentation</vt:lpstr>
      <vt:lpstr>Pitfalls in Relational Database Design</vt:lpstr>
      <vt:lpstr>When we design a relational database: We first list those functional dependencies that must always hold.   In the banking example List of dependencies includes:</vt:lpstr>
      <vt:lpstr>PowerPoint Presentation</vt:lpstr>
      <vt:lpstr>Example</vt:lpstr>
      <vt:lpstr>Example</vt:lpstr>
      <vt:lpstr>PowerPoint Presentation</vt:lpstr>
      <vt:lpstr>PowerPoint Presentation</vt:lpstr>
      <vt:lpstr>PowerPoint Presentation</vt:lpstr>
      <vt:lpstr>Repetition of information   Inability to represent certain information </vt:lpstr>
      <vt:lpstr>Decomposition</vt:lpstr>
      <vt:lpstr>Example of Non Lossless-Join Decomposition </vt:lpstr>
      <vt:lpstr>Example of Non Lossless-Join Decomposition </vt:lpstr>
      <vt:lpstr>Goal — Devise a Theory for the Following</vt:lpstr>
      <vt:lpstr>Functional Dependencies</vt:lpstr>
      <vt:lpstr> </vt:lpstr>
      <vt:lpstr>PowerPoint Presentation</vt:lpstr>
      <vt:lpstr>PowerPoint Presentation</vt:lpstr>
      <vt:lpstr>PowerPoint Presentation</vt:lpstr>
      <vt:lpstr>Functional Dependencies (Cont.)</vt:lpstr>
      <vt:lpstr>Functional Dependencies (Cont.)</vt:lpstr>
      <vt:lpstr>Functional Dependencies (Cont.)</vt:lpstr>
      <vt:lpstr> </vt:lpstr>
      <vt:lpstr>Functional Dependencies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of Functional Dependencies</vt:lpstr>
      <vt:lpstr>Use of Functional Dependencies</vt:lpstr>
      <vt:lpstr>Functional Dependencies (Cont.)</vt:lpstr>
      <vt:lpstr>Closure of a Set of Functional Dependencies</vt:lpstr>
      <vt:lpstr> </vt:lpstr>
      <vt:lpstr>Closure of a Set of Functional Dependencies</vt:lpstr>
      <vt:lpstr>Closure of Functional Dependencies (Cont.)</vt:lpstr>
      <vt:lpstr>Example</vt:lpstr>
      <vt:lpstr>Example</vt:lpstr>
      <vt:lpstr>Procedure for Computing F+</vt:lpstr>
      <vt:lpstr>Closure of Attribute Sets</vt:lpstr>
      <vt:lpstr>Example of Attribute Set Closure</vt:lpstr>
      <vt:lpstr>Example of Attribute Set Closure</vt:lpstr>
      <vt:lpstr>Closure of Functional Dependencies (Cont.)</vt:lpstr>
      <vt:lpstr>Example of Attribute Set Closure</vt:lpstr>
      <vt:lpstr>Example of Attribute Set Closure</vt:lpstr>
      <vt:lpstr>Example of Attribute Set Closure</vt:lpstr>
      <vt:lpstr>Uses of Attribute Closure</vt:lpstr>
      <vt:lpstr>Example of Attribute Set Closure</vt:lpstr>
      <vt:lpstr>Closure of Functional Dependencies (Cont.)</vt:lpstr>
      <vt:lpstr>Uses of Attribute Closure</vt:lpstr>
      <vt:lpstr>Uses of Attribute Closure</vt:lpstr>
      <vt:lpstr>Canonical Cover</vt:lpstr>
      <vt:lpstr>Canonical Cover</vt:lpstr>
      <vt:lpstr>Extraneous Attributes</vt:lpstr>
      <vt:lpstr>Extraneous Attributes</vt:lpstr>
      <vt:lpstr>Extraneous Attributes</vt:lpstr>
      <vt:lpstr>Extraneous Attributes</vt:lpstr>
      <vt:lpstr>Extraneous Attributes</vt:lpstr>
      <vt:lpstr>Extraneous Attributes</vt:lpstr>
      <vt:lpstr>Testing if an Attribute is Extraneous</vt:lpstr>
      <vt:lpstr>Testing if an Attribute is Extraneous</vt:lpstr>
      <vt:lpstr>Testing if an Attribute is Extraneous</vt:lpstr>
      <vt:lpstr>PowerPoint Presentation</vt:lpstr>
      <vt:lpstr>Canonical Cover</vt:lpstr>
      <vt:lpstr>Canonical Cover</vt:lpstr>
      <vt:lpstr>Testing if an Attribute is Extraneous</vt:lpstr>
      <vt:lpstr>Testing if an Attribute is Extraneous</vt:lpstr>
      <vt:lpstr>Example of Computing a Canonical Cover</vt:lpstr>
      <vt:lpstr>Example of Computing a Canonical Cover</vt:lpstr>
      <vt:lpstr>Canonical Cover - 1</vt:lpstr>
      <vt:lpstr>Canonical Cover - 2</vt:lpstr>
      <vt:lpstr>Canonical Cover - 3</vt:lpstr>
      <vt:lpstr>Canonical Cover - 4</vt:lpstr>
      <vt:lpstr>Example 1  Computing a Canonical Cover</vt:lpstr>
      <vt:lpstr>Example 1 Computing a Canonical Cover</vt:lpstr>
      <vt:lpstr>Example1 Computing a Canonical Cover</vt:lpstr>
      <vt:lpstr>Example 1  Computing a Canonical Cover</vt:lpstr>
      <vt:lpstr>Example 1  Computing a Canonical Cover</vt:lpstr>
      <vt:lpstr>Example 1  Computing a Canonical Cover</vt:lpstr>
      <vt:lpstr>Example 2  Computing a Canonical Cover</vt:lpstr>
      <vt:lpstr>Example 2 of Computing a Canonical Cover</vt:lpstr>
      <vt:lpstr>Example 2 of Computing a Canonical Cover</vt:lpstr>
      <vt:lpstr>Example of Computing a Canonical Cover</vt:lpstr>
      <vt:lpstr>Example 2 Computing a Canonical Cover</vt:lpstr>
      <vt:lpstr>Example 2  Computing a Canonical Cover</vt:lpstr>
      <vt:lpstr>Example 2 Computing a Canonical Cover</vt:lpstr>
      <vt:lpstr>Example 2 Computing a Canonical Cover</vt:lpstr>
      <vt:lpstr>Goals of Normalization</vt:lpstr>
      <vt:lpstr>Example of Lossy-Join Decomposition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the decomposition lossy</vt:lpstr>
      <vt:lpstr>Alternative Design?</vt:lpstr>
      <vt:lpstr>In general:</vt:lpstr>
      <vt:lpstr>Lossless-join decomposition</vt:lpstr>
      <vt:lpstr>Desirable Properties of Decomposition</vt:lpstr>
      <vt:lpstr>Lossless-join decomposition</vt:lpstr>
      <vt:lpstr>Decomposition</vt:lpstr>
      <vt:lpstr>Desirable Properties of Decomposition</vt:lpstr>
      <vt:lpstr>Desirable Properties of Decomposition</vt:lpstr>
      <vt:lpstr>Desirable Properties of Decomposition</vt:lpstr>
      <vt:lpstr>PowerPoint Presentation</vt:lpstr>
      <vt:lpstr>Dependency Preservation</vt:lpstr>
      <vt:lpstr>Dependency Preservation</vt:lpstr>
      <vt:lpstr>Dependency Preservation</vt:lpstr>
      <vt:lpstr>Dependency Preservation</vt:lpstr>
      <vt:lpstr>Dependency Preservation</vt:lpstr>
      <vt:lpstr>Apply the procedure to each α → β in F.</vt:lpstr>
      <vt:lpstr>Example: Dependency Preservation in Decomposition </vt:lpstr>
      <vt:lpstr>Functional Dependency</vt:lpstr>
      <vt:lpstr>Functional Dependency</vt:lpstr>
      <vt:lpstr>Functional Dependency</vt:lpstr>
      <vt:lpstr>Functional Dependency</vt:lpstr>
      <vt:lpstr>Functional Dependency Preservation</vt:lpstr>
      <vt:lpstr>Functional Dependency Preservation</vt:lpstr>
      <vt:lpstr>Functional Dependency Preservation</vt:lpstr>
      <vt:lpstr>Functional Dependency Preservation</vt:lpstr>
      <vt:lpstr>PowerPoint Presentation</vt:lpstr>
      <vt:lpstr>Functional Dependency Preservation</vt:lpstr>
      <vt:lpstr>Functional Dependency</vt:lpstr>
      <vt:lpstr>3NF and BCNF </vt:lpstr>
      <vt:lpstr>Boyce-Codd Normal Form</vt:lpstr>
      <vt:lpstr>Example</vt:lpstr>
      <vt:lpstr>Testing for BCNF of R</vt:lpstr>
      <vt:lpstr>Testing for BCNF</vt:lpstr>
      <vt:lpstr>BCNF </vt:lpstr>
      <vt:lpstr>BCNF </vt:lpstr>
      <vt:lpstr>BCNF </vt:lpstr>
      <vt:lpstr>To have lossless-join decompositions  Needs to  replace a schema  Ri with (Ri−β) and (α, β), the dependency α → β holds,  and (Ri − β) ∩ (α, β) = α.</vt:lpstr>
      <vt:lpstr>BCNF Decomposition Algorithm</vt:lpstr>
      <vt:lpstr>Example of BCNF Decomposition</vt:lpstr>
      <vt:lpstr>Example of BCNF Decomposition</vt:lpstr>
      <vt:lpstr>PowerPoint Presentation</vt:lpstr>
      <vt:lpstr>Example of BCNF Decomposition</vt:lpstr>
      <vt:lpstr>Example of BCNF Decomposition</vt:lpstr>
      <vt:lpstr>Example of BCNF Decomposition</vt:lpstr>
      <vt:lpstr>Example of BCNF Decomposition</vt:lpstr>
      <vt:lpstr>Normalization Using Functional Dependencies</vt:lpstr>
      <vt:lpstr>Example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Shamim</cp:lastModifiedBy>
  <cp:revision>626</cp:revision>
  <cp:lastPrinted>1999-06-28T19:27:31Z</cp:lastPrinted>
  <dcterms:created xsi:type="dcterms:W3CDTF">2000-02-23T18:58:38Z</dcterms:created>
  <dcterms:modified xsi:type="dcterms:W3CDTF">2023-11-02T05:14:22Z</dcterms:modified>
</cp:coreProperties>
</file>